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5" r:id="rId10"/>
    <p:sldId id="266" r:id="rId11"/>
    <p:sldId id="270" r:id="rId12"/>
    <p:sldId id="269" r:id="rId13"/>
    <p:sldId id="301" r:id="rId14"/>
    <p:sldId id="302" r:id="rId15"/>
    <p:sldId id="263" r:id="rId16"/>
    <p:sldId id="272" r:id="rId17"/>
    <p:sldId id="267" r:id="rId18"/>
    <p:sldId id="273" r:id="rId19"/>
    <p:sldId id="274" r:id="rId20"/>
    <p:sldId id="275" r:id="rId21"/>
    <p:sldId id="276" r:id="rId22"/>
    <p:sldId id="290" r:id="rId23"/>
    <p:sldId id="293" r:id="rId24"/>
    <p:sldId id="296" r:id="rId25"/>
    <p:sldId id="298" r:id="rId26"/>
    <p:sldId id="314" r:id="rId27"/>
    <p:sldId id="294" r:id="rId28"/>
    <p:sldId id="286" r:id="rId29"/>
    <p:sldId id="279" r:id="rId30"/>
    <p:sldId id="292" r:id="rId31"/>
    <p:sldId id="304" r:id="rId32"/>
    <p:sldId id="305" r:id="rId33"/>
    <p:sldId id="280" r:id="rId34"/>
    <p:sldId id="285" r:id="rId35"/>
    <p:sldId id="288" r:id="rId36"/>
    <p:sldId id="289" r:id="rId37"/>
    <p:sldId id="264" r:id="rId38"/>
    <p:sldId id="281" r:id="rId39"/>
    <p:sldId id="299" r:id="rId40"/>
    <p:sldId id="306" r:id="rId41"/>
    <p:sldId id="307" r:id="rId42"/>
    <p:sldId id="308" r:id="rId43"/>
    <p:sldId id="315" r:id="rId44"/>
    <p:sldId id="284" r:id="rId45"/>
    <p:sldId id="295" r:id="rId46"/>
    <p:sldId id="309" r:id="rId47"/>
    <p:sldId id="310" r:id="rId48"/>
    <p:sldId id="311" r:id="rId49"/>
    <p:sldId id="312" r:id="rId50"/>
    <p:sldId id="313" r:id="rId51"/>
    <p:sldId id="268" r:id="rId52"/>
    <p:sldId id="271" r:id="rId53"/>
    <p:sldId id="300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7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97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04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06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1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0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1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3AB0-CE41-486C-8D2B-E005204A650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B65C-DC52-4976-9FDD-58DE6F236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Commissaires enquêteurs</a:t>
            </a:r>
            <a:br>
              <a:rPr lang="fr-FR" dirty="0" smtClean="0"/>
            </a:br>
            <a:r>
              <a:rPr lang="fr-FR" dirty="0" smtClean="0"/>
              <a:t>Journée du </a:t>
            </a:r>
            <a:r>
              <a:rPr lang="fr-FR" dirty="0" smtClean="0"/>
              <a:t>08</a:t>
            </a:r>
            <a:r>
              <a:rPr lang="fr-FR" dirty="0" smtClean="0"/>
              <a:t> </a:t>
            </a:r>
            <a:r>
              <a:rPr lang="fr-FR" dirty="0" smtClean="0"/>
              <a:t>avril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Suivi de la qualité de l’eau</a:t>
            </a:r>
          </a:p>
          <a:p>
            <a:r>
              <a:rPr lang="fr-FR" dirty="0" smtClean="0"/>
              <a:t>procédures de </a:t>
            </a:r>
            <a:r>
              <a:rPr lang="fr-FR" dirty="0"/>
              <a:t>protection des captages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93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Principaux enjeux ARS liés à l’eau potable en BFC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contextes d’intervention pour </a:t>
            </a:r>
            <a:r>
              <a:rPr lang="fr-FR" dirty="0" smtClean="0"/>
              <a:t>la protection </a:t>
            </a:r>
            <a:r>
              <a:rPr lang="fr-FR" dirty="0" smtClean="0"/>
              <a:t>des ressources en eau souvent sensibles et complexes </a:t>
            </a:r>
          </a:p>
          <a:p>
            <a:r>
              <a:rPr lang="fr-FR" dirty="0" smtClean="0"/>
              <a:t>Sensibilité de la profession agricole</a:t>
            </a:r>
          </a:p>
          <a:p>
            <a:r>
              <a:rPr lang="fr-FR" dirty="0" smtClean="0"/>
              <a:t>Sensibilité du grand public, d’associations de protection des consommateurs et de l’environnement </a:t>
            </a:r>
          </a:p>
          <a:p>
            <a:r>
              <a:rPr lang="fr-FR" dirty="0" smtClean="0"/>
              <a:t>Sensibilité politique : élus, préfets</a:t>
            </a:r>
          </a:p>
          <a:p>
            <a:r>
              <a:rPr lang="fr-FR" dirty="0" smtClean="0"/>
              <a:t>Contentieux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6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Qualité de l’eau potable en BFC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Qualité des eaux vis-à-vis des nitrates</a:t>
            </a:r>
          </a:p>
          <a:p>
            <a:pPr marL="0" indent="0">
              <a:buNone/>
            </a:pPr>
            <a:r>
              <a:rPr lang="fr-FR" dirty="0" smtClean="0"/>
              <a:t>99,96% de la </a:t>
            </a:r>
            <a:r>
              <a:rPr lang="fr-FR" dirty="0" smtClean="0"/>
              <a:t>population </a:t>
            </a:r>
            <a:r>
              <a:rPr lang="fr-FR" dirty="0" smtClean="0"/>
              <a:t>alimentée par une eau conforme </a:t>
            </a:r>
            <a:r>
              <a:rPr lang="fr-FR" dirty="0" smtClean="0"/>
              <a:t>(Niveau </a:t>
            </a:r>
            <a:r>
              <a:rPr lang="fr-FR" dirty="0" smtClean="0"/>
              <a:t>National : 99,4</a:t>
            </a:r>
            <a:r>
              <a:rPr lang="fr-FR" dirty="0" smtClean="0"/>
              <a:t>%).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12,3 % de la population est alimentée par une eau dont la moyenne en nitrates est supérieure à 25 mg/l.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Départements 89 et 21 les plus concernés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78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Qualité de l’eau potable en BFC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Qualité microbiologique 91,5% de la population BFC a été alimentée par une eau conforme en permanence. Niveau national : 97,8%. 10,7% des UDI (223 UDI) présentent des NC ponctuelles ou récurrentes, essentiellement des petites UDI notamment en secteurs </a:t>
            </a:r>
            <a:r>
              <a:rPr lang="fr-FR" dirty="0" smtClean="0"/>
              <a:t>karstiques</a:t>
            </a:r>
            <a:endParaRPr lang="fr-FR" dirty="0" smtClean="0"/>
          </a:p>
          <a:p>
            <a:r>
              <a:rPr lang="fr-FR" dirty="0" smtClean="0"/>
              <a:t>Disparité régionale forte : 25, 39, 70, 21 particulièrement concernés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4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 l’eau potable en BFC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Qualité vis-à-vis des pesticides</a:t>
            </a:r>
          </a:p>
          <a:p>
            <a:pPr marL="0" indent="0">
              <a:buNone/>
            </a:pPr>
            <a:r>
              <a:rPr lang="fr-FR" dirty="0"/>
              <a:t>96,4</a:t>
            </a:r>
            <a:r>
              <a:rPr lang="fr-FR" dirty="0" smtClean="0"/>
              <a:t>% </a:t>
            </a:r>
            <a:r>
              <a:rPr lang="fr-FR" dirty="0"/>
              <a:t>alimentée </a:t>
            </a:r>
            <a:r>
              <a:rPr lang="fr-FR" dirty="0" smtClean="0"/>
              <a:t>par de l’eau respectant </a:t>
            </a:r>
            <a:r>
              <a:rPr lang="fr-FR" dirty="0"/>
              <a:t>les limites de qualité réglementaire. </a:t>
            </a:r>
            <a:r>
              <a:rPr lang="fr-FR" dirty="0" smtClean="0"/>
              <a:t>(Niveau </a:t>
            </a:r>
            <a:r>
              <a:rPr lang="fr-FR" dirty="0"/>
              <a:t>national : 92,5</a:t>
            </a:r>
            <a:r>
              <a:rPr lang="fr-FR" dirty="0" smtClean="0"/>
              <a:t>%). </a:t>
            </a:r>
          </a:p>
          <a:p>
            <a:pPr marL="0" indent="0">
              <a:buNone/>
            </a:pPr>
            <a:r>
              <a:rPr lang="fr-FR" dirty="0" smtClean="0"/>
              <a:t>6,4</a:t>
            </a:r>
            <a:r>
              <a:rPr lang="fr-FR" dirty="0"/>
              <a:t>% des UDI (133 UDI) présentent de NC ponctuelles ou </a:t>
            </a:r>
            <a:r>
              <a:rPr lang="fr-FR" dirty="0" smtClean="0"/>
              <a:t>récurrentes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Disparité régionale forte : 21, 89, 70 particulièrement concernés</a:t>
            </a:r>
          </a:p>
          <a:p>
            <a:endParaRPr lang="fr-FR" dirty="0"/>
          </a:p>
          <a:p>
            <a:r>
              <a:rPr lang="fr-FR" dirty="0"/>
              <a:t>Une nouvelle problématique : les métabolites de pesticides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3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 l’eau potable en BFC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222 </a:t>
            </a:r>
            <a:r>
              <a:rPr lang="fr-FR" dirty="0"/>
              <a:t>interdictions de consommation de l’eau en 2017 (300 en 2016 ; 263 en 2015)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21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problématiques </a:t>
            </a:r>
            <a:r>
              <a:rPr lang="fr-FR" dirty="0"/>
              <a:t>plus « récentes »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Résidus de médicaments </a:t>
            </a:r>
            <a:endParaRPr lang="fr-FR" dirty="0"/>
          </a:p>
          <a:p>
            <a:r>
              <a:rPr lang="fr-FR" dirty="0" smtClean="0"/>
              <a:t>Bisphénol A</a:t>
            </a:r>
          </a:p>
          <a:p>
            <a:r>
              <a:rPr lang="fr-FR" dirty="0"/>
              <a:t>Chlorure de vinyle (origine : certaines canalisations en PVC datant avant 1980)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059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Commissaires enquêteurs</a:t>
            </a:r>
            <a:br>
              <a:rPr lang="fr-FR" dirty="0" smtClean="0"/>
            </a:br>
            <a:r>
              <a:rPr lang="fr-FR" dirty="0" smtClean="0"/>
              <a:t>Journée du </a:t>
            </a:r>
            <a:r>
              <a:rPr lang="fr-FR" dirty="0" smtClean="0"/>
              <a:t>08</a:t>
            </a:r>
            <a:r>
              <a:rPr lang="fr-FR" dirty="0" smtClean="0"/>
              <a:t> </a:t>
            </a:r>
            <a:r>
              <a:rPr lang="fr-FR" dirty="0" smtClean="0"/>
              <a:t>avril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procédures de protection des captages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44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fr-FR" dirty="0" smtClean="0"/>
              <a:t>Captages BFC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D:\Utilisateurs\elalaurie\Desktop\capt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5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0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de 2500  captages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Etat d’avancement de la protection des captages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De 70 % à 96 % de DUP selon les départements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65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4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grands principes du suivi de la qualité des 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Surveillance</a:t>
            </a:r>
            <a:r>
              <a:rPr lang="fr-FR" dirty="0" smtClean="0"/>
              <a:t> par les exploitants et</a:t>
            </a:r>
            <a:r>
              <a:rPr lang="fr-FR" dirty="0"/>
              <a:t> </a:t>
            </a:r>
            <a:r>
              <a:rPr lang="fr-FR" b="1" dirty="0" smtClean="0"/>
              <a:t>Contrôle</a:t>
            </a:r>
            <a:r>
              <a:rPr lang="fr-FR" dirty="0" smtClean="0"/>
              <a:t> sanitaire par les Agences régionales de santé (ARS)</a:t>
            </a:r>
          </a:p>
          <a:p>
            <a:r>
              <a:rPr lang="fr-FR" dirty="0" smtClean="0"/>
              <a:t>Surveillance = obligatoire, adaptée aux dangers identifiés et à la taille des installations, modalités de mise en œuvre variable selon les types d’eau concernés</a:t>
            </a:r>
          </a:p>
          <a:p>
            <a:r>
              <a:rPr lang="fr-FR" dirty="0" smtClean="0"/>
              <a:t>Contrôle sanitaire = défini réglementairement (inspections et contrôles, programmes d’analyses de la qualité des eaux, instructions de procédures administratives)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89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Etat d’avancement de la protection des captages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Fin 2015</a:t>
            </a:r>
          </a:p>
          <a:p>
            <a:r>
              <a:rPr lang="fr-FR" dirty="0" smtClean="0"/>
              <a:t>1779 captages protégés    72.3 % </a:t>
            </a:r>
          </a:p>
          <a:p>
            <a:endParaRPr lang="fr-FR" dirty="0" smtClean="0"/>
          </a:p>
          <a:p>
            <a:r>
              <a:rPr lang="fr-FR" dirty="0" smtClean="0"/>
              <a:t>Fin 2016</a:t>
            </a:r>
          </a:p>
          <a:p>
            <a:r>
              <a:rPr lang="fr-FR" dirty="0" smtClean="0"/>
              <a:t>73.8 %      (2515 captages)</a:t>
            </a:r>
          </a:p>
          <a:p>
            <a:endParaRPr lang="fr-FR" dirty="0" smtClean="0"/>
          </a:p>
          <a:p>
            <a:r>
              <a:rPr lang="fr-FR" dirty="0" smtClean="0"/>
              <a:t>Fin 2017</a:t>
            </a:r>
          </a:p>
          <a:p>
            <a:r>
              <a:rPr lang="fr-FR" dirty="0" smtClean="0"/>
              <a:t>76 %</a:t>
            </a:r>
          </a:p>
          <a:p>
            <a:endParaRPr lang="fr-FR" dirty="0" smtClean="0"/>
          </a:p>
          <a:p>
            <a:r>
              <a:rPr lang="fr-FR" dirty="0" smtClean="0"/>
              <a:t>Mai 2018</a:t>
            </a:r>
          </a:p>
          <a:p>
            <a:r>
              <a:rPr lang="fr-FR" dirty="0" smtClean="0"/>
              <a:t>1913 captages protégés    77.4 %    (sur 2453)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39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reste à faire…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 540 </a:t>
            </a:r>
            <a:r>
              <a:rPr lang="fr-FR" dirty="0" smtClean="0"/>
              <a:t>captages </a:t>
            </a:r>
            <a:r>
              <a:rPr lang="fr-FR" dirty="0" smtClean="0"/>
              <a:t>restent encore à protéger </a:t>
            </a:r>
          </a:p>
          <a:p>
            <a:r>
              <a:rPr lang="fr-FR" dirty="0" smtClean="0"/>
              <a:t>environ 10 % des débits distribués </a:t>
            </a:r>
          </a:p>
          <a:p>
            <a:endParaRPr lang="fr-FR" dirty="0" smtClean="0"/>
          </a:p>
          <a:p>
            <a:r>
              <a:rPr lang="fr-FR" dirty="0" smtClean="0"/>
              <a:t>Une grande partie est en </a:t>
            </a:r>
            <a:r>
              <a:rPr lang="fr-FR" dirty="0" smtClean="0"/>
              <a:t>cours,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 smtClean="0"/>
              <a:t>protection des captages d’eau reste une priorité.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14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pourtant..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4400" dirty="0"/>
              <a:t>Une préoccupation ancienne</a:t>
            </a:r>
            <a:r>
              <a:rPr lang="fr-FR" sz="4400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Loi relative à la protection de la santé publique du 15 février 1902, article 10 : « Le</a:t>
            </a:r>
          </a:p>
          <a:p>
            <a:pPr marL="0" indent="0">
              <a:buNone/>
            </a:pPr>
            <a:r>
              <a:rPr lang="fr-FR" dirty="0"/>
              <a:t>décret déclarant d’utilité publique le captage d’une source déterminera, s’il y a lieu, en</a:t>
            </a:r>
          </a:p>
          <a:p>
            <a:pPr marL="0" indent="0">
              <a:buNone/>
            </a:pPr>
            <a:r>
              <a:rPr lang="fr-FR" dirty="0"/>
              <a:t>même temps que les terrains à acquérir en pleine propriété, un périmètre de</a:t>
            </a:r>
          </a:p>
          <a:p>
            <a:pPr marL="0" indent="0">
              <a:buNone/>
            </a:pPr>
            <a:r>
              <a:rPr lang="fr-FR" dirty="0"/>
              <a:t>protection contre la pollution de ladite source </a:t>
            </a:r>
            <a:r>
              <a:rPr lang="fr-FR" dirty="0" smtClean="0"/>
              <a:t>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Décret du 30 octobre 1935 : DUP pour eaux superficielles et eaux </a:t>
            </a:r>
            <a:r>
              <a:rPr lang="fr-FR" dirty="0" smtClean="0"/>
              <a:t>souterraines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Loi sur l’eau du 16 décembre 1964 : obligation de mise en place des PPC </a:t>
            </a:r>
            <a:r>
              <a:rPr lang="fr-FR" dirty="0" smtClean="0"/>
              <a:t>réaffirmée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Loi sur l’eau du 3 janvier 1992 : étend cette obligation aux captages antérieurs à </a:t>
            </a:r>
            <a:r>
              <a:rPr lang="fr-FR" dirty="0" smtClean="0"/>
              <a:t>1964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Loi de santé publique du 9 août 2004 : précise des dispositions particulières pour</a:t>
            </a:r>
          </a:p>
          <a:p>
            <a:pPr marL="0" indent="0">
              <a:buNone/>
            </a:pPr>
            <a:r>
              <a:rPr lang="fr-FR" dirty="0"/>
              <a:t>certains captages naturellement protégés, simplifie la procédure (suppression de</a:t>
            </a:r>
          </a:p>
          <a:p>
            <a:pPr marL="0" indent="0">
              <a:buNone/>
            </a:pPr>
            <a:r>
              <a:rPr lang="fr-FR" dirty="0"/>
              <a:t>l ’inscription aux hypothèques)</a:t>
            </a:r>
          </a:p>
        </p:txBody>
      </p:sp>
    </p:spTree>
    <p:extLst>
      <p:ext uri="{BB962C8B-B14F-4D97-AF65-F5344CB8AC3E}">
        <p14:creationId xmlns:p14="http://schemas.microsoft.com/office/powerpoint/2010/main" val="177512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Ancienne, mais longue et complexe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Acteurs intervenant dans la </a:t>
            </a:r>
            <a:r>
              <a:rPr lang="fr-FR" b="1" dirty="0" smtClean="0"/>
              <a:t>procédure</a:t>
            </a:r>
          </a:p>
          <a:p>
            <a:endParaRPr lang="fr-FR" b="1" dirty="0" smtClean="0"/>
          </a:p>
          <a:p>
            <a:r>
              <a:rPr lang="fr-FR" dirty="0" smtClean="0"/>
              <a:t>Collectivités </a:t>
            </a:r>
            <a:r>
              <a:rPr lang="fr-FR" dirty="0"/>
              <a:t>&gt; </a:t>
            </a:r>
            <a:r>
              <a:rPr lang="fr-FR" dirty="0" smtClean="0"/>
              <a:t>délibération</a:t>
            </a:r>
            <a:endParaRPr lang="fr-FR" dirty="0"/>
          </a:p>
          <a:p>
            <a:r>
              <a:rPr lang="fr-FR" dirty="0"/>
              <a:t> ARS &gt; en charge de l’instruction (incitation des différents partenaires, instruction administrative </a:t>
            </a:r>
            <a:r>
              <a:rPr lang="fr-FR" dirty="0" smtClean="0"/>
              <a:t>des dossiers</a:t>
            </a:r>
            <a:r>
              <a:rPr lang="fr-FR" dirty="0"/>
              <a:t>, contrôle sur le terrain, etc.)</a:t>
            </a:r>
          </a:p>
          <a:p>
            <a:r>
              <a:rPr lang="fr-FR" dirty="0"/>
              <a:t> DDT, DREAL &gt; consultés lors de l’enquête administrative</a:t>
            </a:r>
          </a:p>
          <a:p>
            <a:r>
              <a:rPr lang="fr-FR" dirty="0"/>
              <a:t> Bureaux d’étude &gt; dossier préparatoire</a:t>
            </a:r>
          </a:p>
          <a:p>
            <a:r>
              <a:rPr lang="fr-FR" dirty="0"/>
              <a:t> Hydrogéologues agréés &gt; avis et prescriptions techniques (servitudes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Commissaires enquêteurs, public</a:t>
            </a:r>
            <a:endParaRPr lang="fr-FR" dirty="0"/>
          </a:p>
          <a:p>
            <a:r>
              <a:rPr lang="fr-FR" dirty="0"/>
              <a:t> Agences de l’eau, conseils généraux &gt; aide financière, technique et administrative</a:t>
            </a:r>
          </a:p>
        </p:txBody>
      </p:sp>
    </p:spTree>
    <p:extLst>
      <p:ext uri="{BB962C8B-B14F-4D97-AF65-F5344CB8AC3E}">
        <p14:creationId xmlns:p14="http://schemas.microsoft.com/office/powerpoint/2010/main" val="370734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Ancienne, mais </a:t>
            </a:r>
            <a:r>
              <a:rPr lang="fr-FR" dirty="0" smtClean="0"/>
              <a:t>des difficultés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Difficultés rencontrées lors de négociations et lors de </a:t>
            </a:r>
            <a:r>
              <a:rPr lang="fr-FR" dirty="0" smtClean="0"/>
              <a:t>l’élaboration du </a:t>
            </a:r>
            <a:r>
              <a:rPr lang="fr-FR" dirty="0"/>
              <a:t>dossier technique lorsque les procédures </a:t>
            </a:r>
            <a:r>
              <a:rPr lang="fr-FR" dirty="0" smtClean="0"/>
              <a:t>impliquent le </a:t>
            </a:r>
            <a:r>
              <a:rPr lang="fr-FR" dirty="0"/>
              <a:t>monde agricole</a:t>
            </a:r>
          </a:p>
          <a:p>
            <a:r>
              <a:rPr lang="fr-FR" dirty="0"/>
              <a:t> Des pressions en terme d'occupation du sol (industrie, habitat dense, agriculture)</a:t>
            </a:r>
          </a:p>
          <a:p>
            <a:r>
              <a:rPr lang="fr-FR" dirty="0"/>
              <a:t> Un nombre important </a:t>
            </a:r>
            <a:r>
              <a:rPr lang="fr-FR" dirty="0" smtClean="0"/>
              <a:t>d'interlocuteurs</a:t>
            </a:r>
            <a:endParaRPr lang="fr-FR" dirty="0"/>
          </a:p>
          <a:p>
            <a:r>
              <a:rPr lang="fr-FR" dirty="0"/>
              <a:t> Des zones karstiques (études complexes nécessaires)</a:t>
            </a:r>
          </a:p>
          <a:p>
            <a:r>
              <a:rPr lang="fr-FR" dirty="0"/>
              <a:t> Des zones de montagne où le nombre de captages est très </a:t>
            </a:r>
            <a:r>
              <a:rPr lang="fr-FR" dirty="0" smtClean="0"/>
              <a:t>élevé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smtClean="0"/>
              <a:t>Des</a:t>
            </a:r>
            <a:r>
              <a:rPr lang="fr-FR" dirty="0" smtClean="0"/>
              <a:t> départements </a:t>
            </a:r>
            <a:r>
              <a:rPr lang="fr-FR" dirty="0"/>
              <a:t>très </a:t>
            </a:r>
            <a:r>
              <a:rPr lang="fr-FR" dirty="0" smtClean="0"/>
              <a:t>étendus </a:t>
            </a:r>
            <a:r>
              <a:rPr lang="fr-FR" dirty="0"/>
              <a:t>avec peu </a:t>
            </a:r>
            <a:r>
              <a:rPr lang="fr-FR" dirty="0" smtClean="0"/>
              <a:t>d'intercommunalité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05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Solutions &amp; outils à </a:t>
            </a:r>
            <a:r>
              <a:rPr lang="fr-FR" dirty="0" smtClean="0"/>
              <a:t>disposition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Mise </a:t>
            </a:r>
            <a:r>
              <a:rPr lang="fr-FR" dirty="0"/>
              <a:t>en place de cellules d'appui technique aux maîtres d'ouvrage pour la </a:t>
            </a:r>
            <a:r>
              <a:rPr lang="fr-FR" dirty="0" smtClean="0"/>
              <a:t>constitution des </a:t>
            </a:r>
            <a:r>
              <a:rPr lang="fr-FR" dirty="0"/>
              <a:t>dossiers (Conseil général, agence de l’eau ou bureau d’étude)</a:t>
            </a:r>
          </a:p>
          <a:p>
            <a:r>
              <a:rPr lang="fr-FR" dirty="0"/>
              <a:t> Incitation financière (Agences de l’eau)</a:t>
            </a:r>
          </a:p>
          <a:p>
            <a:r>
              <a:rPr lang="fr-FR" dirty="0"/>
              <a:t> Elaboration de chartes destinées aux professionnels (agricoles, industriels)</a:t>
            </a:r>
          </a:p>
          <a:p>
            <a:r>
              <a:rPr lang="fr-FR" dirty="0"/>
              <a:t> Mobilisation des acteurs concernés et clarification de leurs rôles (réunions </a:t>
            </a:r>
            <a:r>
              <a:rPr lang="fr-FR" dirty="0" smtClean="0"/>
              <a:t>annuelles avec </a:t>
            </a:r>
            <a:r>
              <a:rPr lang="fr-FR" dirty="0"/>
              <a:t>HA, </a:t>
            </a:r>
            <a:r>
              <a:rPr lang="fr-FR" dirty="0" smtClean="0"/>
              <a:t>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00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&amp; outils à disposition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Guide à destination des HA : fournit un cadre pour l’action des HA et vise à homogénéiser l’instruction des demandes d’autorisation à l’échelle nationale</a:t>
            </a:r>
          </a:p>
          <a:p>
            <a:r>
              <a:rPr lang="fr-FR" dirty="0"/>
              <a:t> Guide pratique pour la conduite des enquêtes publiques</a:t>
            </a:r>
          </a:p>
          <a:p>
            <a:r>
              <a:rPr lang="fr-FR" dirty="0"/>
              <a:t> Outils d’inspection à disposition des ARS &gt; renforcement de la sécurité sanitaire de l’EDCH (circulaire DGS/EA4/2008/215 du 30 juin 2008)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66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procédure opposable aux tiers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/>
              <a:t>Une procédure opposable aux tiers pour </a:t>
            </a:r>
            <a:r>
              <a:rPr lang="fr-FR" b="1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Donner à la collectivité propriétaire d’un point de captage d’eau potable, ou à </a:t>
            </a:r>
            <a:r>
              <a:rPr lang="fr-FR" dirty="0" smtClean="0"/>
              <a:t>son concessionnaire</a:t>
            </a:r>
            <a:r>
              <a:rPr lang="fr-FR" dirty="0"/>
              <a:t>, tous les moyens juridiques permettant d’assurer la </a:t>
            </a:r>
            <a:r>
              <a:rPr lang="fr-FR" dirty="0" smtClean="0"/>
              <a:t>protection effective </a:t>
            </a:r>
            <a:r>
              <a:rPr lang="fr-FR" dirty="0"/>
              <a:t>de celui-ci</a:t>
            </a:r>
          </a:p>
          <a:p>
            <a:r>
              <a:rPr lang="fr-FR" dirty="0"/>
              <a:t> Informer, lors de l’enquête publique, tous les propriétaires touchés par les </a:t>
            </a:r>
            <a:r>
              <a:rPr lang="fr-FR" dirty="0" smtClean="0"/>
              <a:t>différents périmètres </a:t>
            </a:r>
            <a:r>
              <a:rPr lang="fr-FR" dirty="0"/>
              <a:t>de protection de leurs droits et obligations</a:t>
            </a:r>
          </a:p>
          <a:p>
            <a:r>
              <a:rPr lang="fr-FR" dirty="0"/>
              <a:t> Acquérir les terrains situés dans les périmètres de protection immédiate</a:t>
            </a:r>
          </a:p>
          <a:p>
            <a:r>
              <a:rPr lang="fr-FR" dirty="0"/>
              <a:t> Instaurer des servitudes dans les périmètres de protection rapprochée et éloignée</a:t>
            </a:r>
          </a:p>
          <a:p>
            <a:r>
              <a:rPr lang="fr-FR" dirty="0"/>
              <a:t> Obliger les propriétaires (</a:t>
            </a:r>
            <a:r>
              <a:rPr lang="fr-FR" dirty="0" smtClean="0"/>
              <a:t>moyennant </a:t>
            </a:r>
            <a:r>
              <a:rPr lang="fr-FR" dirty="0"/>
              <a:t>indemnisations) à réaliser </a:t>
            </a:r>
            <a:r>
              <a:rPr lang="fr-FR" dirty="0" smtClean="0"/>
              <a:t>les aménagements </a:t>
            </a:r>
            <a:r>
              <a:rPr lang="fr-FR" dirty="0"/>
              <a:t>de protection précisés dans l’arrêté préfectoral de DUP</a:t>
            </a:r>
          </a:p>
        </p:txBody>
      </p:sp>
    </p:spTree>
    <p:extLst>
      <p:ext uri="{BB962C8B-B14F-4D97-AF65-F5344CB8AC3E}">
        <p14:creationId xmlns:p14="http://schemas.microsoft.com/office/powerpoint/2010/main" val="210945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prévoit la procédure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–une concertation via une enquête publique commune aux</a:t>
            </a:r>
          </a:p>
          <a:p>
            <a:r>
              <a:rPr lang="fr-FR" dirty="0"/>
              <a:t>déclarations d ’utilité publique au titre du :</a:t>
            </a:r>
          </a:p>
          <a:p>
            <a:pPr marL="0" indent="0">
              <a:buNone/>
            </a:pPr>
            <a:r>
              <a:rPr lang="fr-FR" dirty="0" smtClean="0"/>
              <a:t>    – </a:t>
            </a:r>
            <a:r>
              <a:rPr lang="fr-FR" dirty="0"/>
              <a:t>code environnement : dérivation des eaux souterraines dans un </a:t>
            </a:r>
            <a:r>
              <a:rPr lang="fr-FR" dirty="0" smtClean="0"/>
              <a:t>but d </a:t>
            </a:r>
            <a:r>
              <a:rPr lang="fr-FR" dirty="0"/>
              <a:t>’intérêt général (production d ’EDCH)</a:t>
            </a:r>
          </a:p>
          <a:p>
            <a:r>
              <a:rPr lang="fr-FR" dirty="0"/>
              <a:t>– code santé publique : établissement de servitudes de </a:t>
            </a:r>
            <a:r>
              <a:rPr lang="fr-FR" dirty="0" smtClean="0"/>
              <a:t>protection dans </a:t>
            </a:r>
            <a:r>
              <a:rPr lang="fr-FR" dirty="0"/>
              <a:t>les périmètres de </a:t>
            </a:r>
            <a:r>
              <a:rPr lang="fr-FR" dirty="0" smtClean="0"/>
              <a:t>protection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 ’ARS instruit la procédure</a:t>
            </a:r>
          </a:p>
          <a:p>
            <a:pPr marL="0" indent="0">
              <a:buNone/>
            </a:pPr>
            <a:r>
              <a:rPr lang="fr-FR" dirty="0" smtClean="0"/>
              <a:t>             mais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bénéficiaire est chargé de l ’application de la protection</a:t>
            </a:r>
          </a:p>
        </p:txBody>
      </p:sp>
    </p:spTree>
    <p:extLst>
      <p:ext uri="{BB962C8B-B14F-4D97-AF65-F5344CB8AC3E}">
        <p14:creationId xmlns:p14="http://schemas.microsoft.com/office/powerpoint/2010/main" val="318224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PP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" y="1601368"/>
            <a:ext cx="9056817" cy="50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8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règlementaires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fr-FR" dirty="0" smtClean="0"/>
              <a:t>Code de la Santé Publique </a:t>
            </a:r>
            <a:r>
              <a:rPr lang="fr-FR" dirty="0"/>
              <a:t>(Articles L. </a:t>
            </a:r>
            <a:r>
              <a:rPr lang="fr-FR" dirty="0" smtClean="0"/>
              <a:t>1321</a:t>
            </a:r>
            <a:r>
              <a:rPr lang="fr-FR" dirty="0" smtClean="0"/>
              <a:t>) </a:t>
            </a:r>
            <a:r>
              <a:rPr lang="fr-FR" dirty="0" smtClean="0"/>
              <a:t>et ses textes d’application transposant la directive européenne 98/83/CE du 3 novembre 1998 relative à la qualité des </a:t>
            </a:r>
            <a:r>
              <a:rPr lang="fr-FR" dirty="0" smtClean="0"/>
              <a:t>EDCH</a:t>
            </a:r>
          </a:p>
        </p:txBody>
      </p:sp>
    </p:spTree>
    <p:extLst>
      <p:ext uri="{BB962C8B-B14F-4D97-AF65-F5344CB8AC3E}">
        <p14:creationId xmlns:p14="http://schemas.microsoft.com/office/powerpoint/2010/main" val="622770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 de la procédure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Une </a:t>
            </a:r>
            <a:r>
              <a:rPr lang="fr-FR" b="1" dirty="0"/>
              <a:t>procédure régit par plusieurs </a:t>
            </a:r>
            <a:r>
              <a:rPr lang="fr-FR" b="1" dirty="0" smtClean="0"/>
              <a:t>codes</a:t>
            </a:r>
          </a:p>
          <a:p>
            <a:pPr marL="0" indent="0">
              <a:buNone/>
            </a:pPr>
            <a:r>
              <a:rPr lang="fr-FR" dirty="0"/>
              <a:t> Code de Santé Publique</a:t>
            </a:r>
          </a:p>
          <a:p>
            <a:pPr marL="0" indent="0">
              <a:buNone/>
            </a:pPr>
            <a:r>
              <a:rPr lang="fr-FR" dirty="0"/>
              <a:t> Code de l’Environnement</a:t>
            </a:r>
          </a:p>
          <a:p>
            <a:pPr marL="0" indent="0">
              <a:buNone/>
            </a:pPr>
            <a:r>
              <a:rPr lang="fr-FR" dirty="0"/>
              <a:t> Code de l’Expropriation pour cause d’utilité publique</a:t>
            </a:r>
          </a:p>
          <a:p>
            <a:pPr marL="0" indent="0">
              <a:buNone/>
            </a:pPr>
            <a:r>
              <a:rPr lang="fr-FR" dirty="0"/>
              <a:t> Code de l’urbanisme</a:t>
            </a:r>
          </a:p>
          <a:p>
            <a:pPr marL="0" indent="0">
              <a:buNone/>
            </a:pPr>
            <a:r>
              <a:rPr lang="fr-FR" dirty="0"/>
              <a:t> Code minier</a:t>
            </a:r>
          </a:p>
          <a:p>
            <a:pPr marL="0" indent="0">
              <a:buNone/>
            </a:pPr>
            <a:r>
              <a:rPr lang="fr-FR" dirty="0"/>
              <a:t> Code forestier</a:t>
            </a:r>
          </a:p>
        </p:txBody>
      </p:sp>
    </p:spTree>
    <p:extLst>
      <p:ext uri="{BB962C8B-B14F-4D97-AF65-F5344CB8AC3E}">
        <p14:creationId xmlns:p14="http://schemas.microsoft.com/office/powerpoint/2010/main" val="47164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Réglementation de la procédure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/>
              <a:t>Autorisation </a:t>
            </a:r>
            <a:r>
              <a:rPr lang="fr-FR" b="1" dirty="0"/>
              <a:t>sanitaire de distribuer l’eau au public</a:t>
            </a:r>
          </a:p>
          <a:p>
            <a:r>
              <a:rPr lang="fr-FR" dirty="0"/>
              <a:t>« Est soumise à autorisation du représentant de </a:t>
            </a:r>
            <a:r>
              <a:rPr lang="fr-FR" dirty="0" smtClean="0"/>
              <a:t>l’État dans </a:t>
            </a:r>
            <a:r>
              <a:rPr lang="fr-FR" dirty="0"/>
              <a:t>le département, l’utilisation de l’eau en vue de </a:t>
            </a:r>
            <a:r>
              <a:rPr lang="fr-FR" dirty="0" smtClean="0"/>
              <a:t>la consommation </a:t>
            </a:r>
            <a:r>
              <a:rPr lang="fr-FR" dirty="0"/>
              <a:t>humaine» - art L1321-7 du CSP</a:t>
            </a:r>
          </a:p>
          <a:p>
            <a:pPr marL="0" indent="0">
              <a:buNone/>
            </a:pPr>
            <a:r>
              <a:rPr lang="fr-FR" b="1" dirty="0" smtClean="0"/>
              <a:t>Dérivation </a:t>
            </a:r>
            <a:r>
              <a:rPr lang="fr-FR" b="1" dirty="0"/>
              <a:t>des eaux</a:t>
            </a:r>
          </a:p>
          <a:p>
            <a:r>
              <a:rPr lang="fr-FR" dirty="0"/>
              <a:t>« la dérivation des eaux […] est autorisée par </a:t>
            </a:r>
            <a:r>
              <a:rPr lang="fr-FR" dirty="0" smtClean="0"/>
              <a:t>acte déclarant </a:t>
            </a:r>
            <a:r>
              <a:rPr lang="fr-FR" dirty="0"/>
              <a:t>d’utilité publique les travaux » - art </a:t>
            </a:r>
            <a:r>
              <a:rPr lang="fr-FR" dirty="0" smtClean="0"/>
              <a:t>L215-13 du </a:t>
            </a:r>
            <a:r>
              <a:rPr lang="fr-FR" dirty="0"/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383315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Réglementation de la procédure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/>
              <a:t>Utilité </a:t>
            </a:r>
            <a:r>
              <a:rPr lang="fr-FR" b="1" dirty="0"/>
              <a:t>publique des périmètres de protection</a:t>
            </a:r>
          </a:p>
          <a:p>
            <a:r>
              <a:rPr lang="fr-FR" dirty="0"/>
              <a:t>« En vue d’assurer la protection de la qualité des </a:t>
            </a:r>
            <a:r>
              <a:rPr lang="fr-FR" dirty="0" smtClean="0"/>
              <a:t>eaux, l’acte </a:t>
            </a:r>
            <a:r>
              <a:rPr lang="fr-FR" dirty="0"/>
              <a:t>portant déclaration d’utilité publique des </a:t>
            </a:r>
            <a:r>
              <a:rPr lang="fr-FR" dirty="0" smtClean="0"/>
              <a:t>travaux de </a:t>
            </a:r>
            <a:r>
              <a:rPr lang="fr-FR" dirty="0"/>
              <a:t>prélèvement d’eau destinée à la </a:t>
            </a:r>
            <a:r>
              <a:rPr lang="fr-FR" dirty="0" smtClean="0"/>
              <a:t>consommation humaine </a:t>
            </a:r>
            <a:r>
              <a:rPr lang="fr-FR" dirty="0"/>
              <a:t>détermine autour du point de prélèvement </a:t>
            </a:r>
            <a:r>
              <a:rPr lang="fr-FR" dirty="0" smtClean="0"/>
              <a:t>un périmètre </a:t>
            </a:r>
            <a:r>
              <a:rPr lang="fr-FR" dirty="0"/>
              <a:t>de protection immédiate […], un périmètre </a:t>
            </a:r>
            <a:r>
              <a:rPr lang="fr-FR" dirty="0" smtClean="0"/>
              <a:t>de protection </a:t>
            </a:r>
            <a:r>
              <a:rPr lang="fr-FR" dirty="0"/>
              <a:t>rapprochée […] et, le cas échéant </a:t>
            </a:r>
            <a:r>
              <a:rPr lang="fr-FR" dirty="0" smtClean="0"/>
              <a:t>un périmètre </a:t>
            </a:r>
            <a:r>
              <a:rPr lang="fr-FR" dirty="0"/>
              <a:t>de protection éloignée […] » - art L1321-2 </a:t>
            </a:r>
            <a:r>
              <a:rPr lang="fr-FR" dirty="0" smtClean="0"/>
              <a:t>du CSP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69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Procédure PP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6" y="1600200"/>
            <a:ext cx="8963558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5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prévoit la procédure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éléments techniques à produire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–description du réseau EDCH</a:t>
            </a:r>
          </a:p>
          <a:p>
            <a:pPr marL="0" indent="0">
              <a:buNone/>
            </a:pPr>
            <a:r>
              <a:rPr lang="fr-FR" dirty="0"/>
              <a:t>–description du projet d ’exploitation (prélèvement)</a:t>
            </a:r>
          </a:p>
          <a:p>
            <a:pPr marL="0" indent="0">
              <a:buNone/>
            </a:pPr>
            <a:r>
              <a:rPr lang="fr-FR" dirty="0"/>
              <a:t>–délimitation du bassin d ’alimentation du captage</a:t>
            </a:r>
          </a:p>
          <a:p>
            <a:pPr marL="0" indent="0">
              <a:buNone/>
            </a:pPr>
            <a:r>
              <a:rPr lang="fr-FR" dirty="0"/>
              <a:t>–analyses de la qualité de </a:t>
            </a:r>
            <a:r>
              <a:rPr lang="fr-FR" dirty="0" smtClean="0"/>
              <a:t>l’eau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–enquête </a:t>
            </a:r>
            <a:r>
              <a:rPr lang="fr-FR" dirty="0"/>
              <a:t>parcellaire</a:t>
            </a:r>
          </a:p>
          <a:p>
            <a:pPr marL="0" indent="0">
              <a:buNone/>
            </a:pPr>
            <a:r>
              <a:rPr lang="fr-FR" dirty="0" smtClean="0"/>
              <a:t>–étude </a:t>
            </a:r>
            <a:r>
              <a:rPr lang="fr-FR" dirty="0"/>
              <a:t>technico-économique de la protection</a:t>
            </a:r>
          </a:p>
          <a:p>
            <a:pPr marL="0" indent="0">
              <a:buNone/>
            </a:pPr>
            <a:r>
              <a:rPr lang="fr-FR" dirty="0"/>
              <a:t>–l ’intervention de l ’hydrogéologue agréé en matière</a:t>
            </a:r>
          </a:p>
          <a:p>
            <a:pPr marL="0" indent="0">
              <a:buNone/>
            </a:pPr>
            <a:r>
              <a:rPr lang="fr-FR" dirty="0"/>
              <a:t>d ’hygiène publique (expert)</a:t>
            </a:r>
          </a:p>
        </p:txBody>
      </p:sp>
    </p:spTree>
    <p:extLst>
      <p:ext uri="{BB962C8B-B14F-4D97-AF65-F5344CB8AC3E}">
        <p14:creationId xmlns:p14="http://schemas.microsoft.com/office/powerpoint/2010/main" val="418498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permet la protection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 ’établissement d ’une protection réglementaire permet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– la création d ’une réglementation </a:t>
            </a:r>
            <a:r>
              <a:rPr lang="fr-FR" dirty="0" smtClean="0"/>
              <a:t>adaptée à </a:t>
            </a:r>
            <a:r>
              <a:rPr lang="fr-FR" dirty="0"/>
              <a:t>la vulnérabilité de la </a:t>
            </a:r>
            <a:r>
              <a:rPr lang="fr-FR" dirty="0" smtClean="0"/>
              <a:t>ressource, aux </a:t>
            </a:r>
            <a:r>
              <a:rPr lang="fr-FR" dirty="0"/>
              <a:t>possibilités techniques et </a:t>
            </a:r>
            <a:r>
              <a:rPr lang="fr-FR" dirty="0" smtClean="0"/>
              <a:t>économiques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– </a:t>
            </a:r>
            <a:r>
              <a:rPr lang="fr-FR" dirty="0" smtClean="0"/>
              <a:t>la</a:t>
            </a:r>
            <a:r>
              <a:rPr lang="fr-FR" dirty="0" smtClean="0"/>
              <a:t> maitrise des </a:t>
            </a:r>
            <a:r>
              <a:rPr lang="fr-FR" dirty="0"/>
              <a:t>activités et occupations du sol pouvant</a:t>
            </a:r>
          </a:p>
          <a:p>
            <a:pPr marL="0" indent="0">
              <a:buNone/>
            </a:pPr>
            <a:r>
              <a:rPr lang="fr-FR" dirty="0"/>
              <a:t>avoir un impact sur la ressource</a:t>
            </a:r>
          </a:p>
          <a:p>
            <a:r>
              <a:rPr lang="fr-FR" dirty="0" smtClean="0"/>
              <a:t>soit </a:t>
            </a:r>
            <a:r>
              <a:rPr lang="fr-FR" dirty="0"/>
              <a:t>par des interdictions dans le périmètre rapproché</a:t>
            </a:r>
          </a:p>
          <a:p>
            <a:r>
              <a:rPr lang="fr-FR" dirty="0" smtClean="0"/>
              <a:t>soit </a:t>
            </a:r>
            <a:r>
              <a:rPr lang="fr-FR" dirty="0"/>
              <a:t>des réglementations dans les périmètres rapproché </a:t>
            </a:r>
            <a:r>
              <a:rPr lang="fr-FR" dirty="0" smtClean="0"/>
              <a:t>et éloigné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01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DUP =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1 collectivité exploitant un réseau d </a:t>
            </a:r>
            <a:r>
              <a:rPr lang="fr-FR" dirty="0" err="1"/>
              <a:t>’eau</a:t>
            </a:r>
            <a:r>
              <a:rPr lang="fr-FR" dirty="0"/>
              <a:t> destinée à la </a:t>
            </a:r>
            <a:r>
              <a:rPr lang="fr-FR" dirty="0" smtClean="0"/>
              <a:t>consommation humaine </a:t>
            </a:r>
            <a:r>
              <a:rPr lang="fr-FR" dirty="0"/>
              <a:t>(EDCH)</a:t>
            </a:r>
          </a:p>
          <a:p>
            <a:pPr marL="0" indent="0">
              <a:buNone/>
            </a:pPr>
            <a:r>
              <a:rPr lang="fr-FR" dirty="0"/>
              <a:t>• 1 autorisation sanitaire de produire, traiter et distribuer de l ’EDCH</a:t>
            </a:r>
          </a:p>
          <a:p>
            <a:pPr marL="0" indent="0">
              <a:buNone/>
            </a:pPr>
            <a:r>
              <a:rPr lang="fr-FR" dirty="0"/>
              <a:t>• 1 déclaration d ’utilité publique de dérivation des eaux souterraines</a:t>
            </a:r>
          </a:p>
          <a:p>
            <a:pPr marL="0" indent="0">
              <a:buNone/>
            </a:pPr>
            <a:r>
              <a:rPr lang="fr-FR" dirty="0" smtClean="0"/>
              <a:t> dans </a:t>
            </a:r>
            <a:r>
              <a:rPr lang="fr-FR" dirty="0"/>
              <a:t>un but d ’intérêt général (justification de la DUP)</a:t>
            </a:r>
          </a:p>
          <a:p>
            <a:pPr marL="0" indent="0">
              <a:buNone/>
            </a:pPr>
            <a:r>
              <a:rPr lang="fr-FR" dirty="0"/>
              <a:t>• 1 déclaration d ’utilité publique d ’établissement de périmètres </a:t>
            </a:r>
            <a:r>
              <a:rPr lang="fr-FR" dirty="0" smtClean="0"/>
              <a:t>de protection </a:t>
            </a:r>
            <a:r>
              <a:rPr lang="fr-FR" dirty="0"/>
              <a:t>autour du captage et d ’une réglementation </a:t>
            </a:r>
            <a:r>
              <a:rPr lang="fr-FR" dirty="0" smtClean="0"/>
              <a:t>associée (création </a:t>
            </a:r>
            <a:r>
              <a:rPr lang="fr-FR" dirty="0"/>
              <a:t>de servitudes)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cas échéant :</a:t>
            </a:r>
          </a:p>
          <a:p>
            <a:pPr marL="0" indent="0">
              <a:buNone/>
            </a:pPr>
            <a:r>
              <a:rPr lang="fr-FR" dirty="0"/>
              <a:t>• 1 Autorisation ou 1 Déclaration au titre de la « Loi sur l ’Eau »</a:t>
            </a:r>
          </a:p>
          <a:p>
            <a:pPr marL="0" indent="0">
              <a:buNone/>
            </a:pPr>
            <a:r>
              <a:rPr lang="fr-FR" dirty="0"/>
              <a:t>• 1 Déclaration d ’utilité publique d ’expropriation</a:t>
            </a:r>
          </a:p>
        </p:txBody>
      </p:sp>
    </p:spTree>
    <p:extLst>
      <p:ext uri="{BB962C8B-B14F-4D97-AF65-F5344CB8AC3E}">
        <p14:creationId xmlns:p14="http://schemas.microsoft.com/office/powerpoint/2010/main" val="2917807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hydrogéologues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486706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62880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Liste fixée par décision du directeur général de l’ARS du 15/06/2017</a:t>
            </a:r>
          </a:p>
          <a:p>
            <a:r>
              <a:rPr lang="fr-FR" sz="2000" b="1" dirty="0" smtClean="0"/>
              <a:t>Période d’agrément : 15/06/2017 au 30/06/2022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37584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périmètres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7" y="1600200"/>
            <a:ext cx="8574299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0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dans les 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Travaux souterrains</a:t>
            </a:r>
          </a:p>
          <a:p>
            <a:r>
              <a:rPr lang="fr-FR" dirty="0"/>
              <a:t>Canalisations, réseaux, stockages et dépôts</a:t>
            </a:r>
          </a:p>
          <a:p>
            <a:r>
              <a:rPr lang="fr-FR" dirty="0"/>
              <a:t>Eaux usées et eaux pluviales</a:t>
            </a:r>
          </a:p>
          <a:p>
            <a:r>
              <a:rPr lang="fr-FR" dirty="0"/>
              <a:t>Constructions et installations</a:t>
            </a:r>
          </a:p>
          <a:p>
            <a:r>
              <a:rPr lang="fr-FR" dirty="0"/>
              <a:t>Activités de loisirs</a:t>
            </a:r>
          </a:p>
          <a:p>
            <a:r>
              <a:rPr lang="fr-FR" dirty="0"/>
              <a:t>Voies de circulation</a:t>
            </a:r>
          </a:p>
          <a:p>
            <a:r>
              <a:rPr lang="fr-FR" dirty="0"/>
              <a:t>Activités agricoles et pâturage</a:t>
            </a:r>
          </a:p>
          <a:p>
            <a:r>
              <a:rPr lang="fr-FR" dirty="0"/>
              <a:t>Stockage et épandage d’engrais</a:t>
            </a:r>
          </a:p>
          <a:p>
            <a:r>
              <a:rPr lang="fr-FR" dirty="0"/>
              <a:t>Stockage et épandage de produits phytosanitaires</a:t>
            </a:r>
          </a:p>
          <a:p>
            <a:r>
              <a:rPr lang="fr-FR" dirty="0"/>
              <a:t>Activités forestières</a:t>
            </a:r>
          </a:p>
        </p:txBody>
      </p:sp>
    </p:spTree>
    <p:extLst>
      <p:ext uri="{BB962C8B-B14F-4D97-AF65-F5344CB8AC3E}">
        <p14:creationId xmlns:p14="http://schemas.microsoft.com/office/powerpoint/2010/main" val="116271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règlementaires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Exigences de qualité (limites et références de qualité) pour 54 </a:t>
            </a:r>
            <a:r>
              <a:rPr lang="fr-FR" dirty="0" smtClean="0"/>
              <a:t>paramètres (microbiologiques</a:t>
            </a:r>
            <a:r>
              <a:rPr lang="fr-FR" dirty="0" smtClean="0"/>
              <a:t>, organoleptiques, physico-chimiques et radiologiques)</a:t>
            </a:r>
          </a:p>
          <a:p>
            <a:r>
              <a:rPr lang="fr-FR" dirty="0" smtClean="0"/>
              <a:t>Objectif du contrôle : une « brique » du dispositif de sécurité sanitaire permettant de s’assurer de la qualité de l’eau délivrée à la population</a:t>
            </a:r>
          </a:p>
          <a:p>
            <a:r>
              <a:rPr lang="fr-FR" dirty="0" smtClean="0"/>
              <a:t>Programme d’analyses du contrôle sanitaire défini réglementairement en fonction de l’origine de l’eau, de la taille des installations et de la zone  alimentée</a:t>
            </a:r>
          </a:p>
        </p:txBody>
      </p:sp>
    </p:spTree>
    <p:extLst>
      <p:ext uri="{BB962C8B-B14F-4D97-AF65-F5344CB8AC3E}">
        <p14:creationId xmlns:p14="http://schemas.microsoft.com/office/powerpoint/2010/main" val="122411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en </a:t>
            </a:r>
            <a:r>
              <a:rPr lang="fr-FR" dirty="0" smtClean="0"/>
              <a:t>PPI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● Limites établies pour éviter l’introduction directe </a:t>
            </a:r>
            <a:r>
              <a:rPr lang="fr-FR" dirty="0" smtClean="0"/>
              <a:t>de substances </a:t>
            </a:r>
            <a:r>
              <a:rPr lang="fr-FR" dirty="0"/>
              <a:t>polluantes dans l’eau prélevée et </a:t>
            </a:r>
            <a:r>
              <a:rPr lang="fr-FR" dirty="0" smtClean="0"/>
              <a:t>empêcher la </a:t>
            </a:r>
            <a:r>
              <a:rPr lang="fr-FR" dirty="0"/>
              <a:t>détérioration des ouvrages de captages</a:t>
            </a:r>
          </a:p>
          <a:p>
            <a:pPr marL="0" indent="0">
              <a:buNone/>
            </a:pPr>
            <a:r>
              <a:rPr lang="fr-FR" dirty="0"/>
              <a:t>● Tous travaux, installations, activités, dépôts, </a:t>
            </a:r>
            <a:r>
              <a:rPr lang="fr-FR" dirty="0" smtClean="0"/>
              <a:t>ouvrages, aménagements </a:t>
            </a:r>
            <a:r>
              <a:rPr lang="fr-FR" dirty="0"/>
              <a:t>ou occupations des sols autres </a:t>
            </a:r>
            <a:r>
              <a:rPr lang="fr-FR" dirty="0" smtClean="0"/>
              <a:t>que ceux </a:t>
            </a:r>
            <a:r>
              <a:rPr lang="fr-FR" dirty="0"/>
              <a:t>nécessaires à l’exploitation et l’entretien </a:t>
            </a:r>
            <a:r>
              <a:rPr lang="fr-FR" dirty="0" smtClean="0"/>
              <a:t>du captage </a:t>
            </a:r>
            <a:r>
              <a:rPr lang="fr-FR" dirty="0"/>
              <a:t>y sont interdits</a:t>
            </a:r>
          </a:p>
          <a:p>
            <a:pPr marL="0" indent="0">
              <a:buNone/>
            </a:pPr>
            <a:r>
              <a:rPr lang="fr-FR" dirty="0"/>
              <a:t>● Terrain clôturé de quelques m²; accès interdit</a:t>
            </a:r>
          </a:p>
          <a:p>
            <a:pPr marL="0" indent="0">
              <a:buNone/>
            </a:pPr>
            <a:r>
              <a:rPr lang="fr-FR" dirty="0"/>
              <a:t>● Possibilité de périmètres « satellites »</a:t>
            </a:r>
          </a:p>
        </p:txBody>
      </p:sp>
    </p:spTree>
    <p:extLst>
      <p:ext uri="{BB962C8B-B14F-4D97-AF65-F5344CB8AC3E}">
        <p14:creationId xmlns:p14="http://schemas.microsoft.com/office/powerpoint/2010/main" val="1577645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en PPR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● Préserver le captage de toute pollution susceptible </a:t>
            </a:r>
            <a:r>
              <a:rPr lang="fr-FR" dirty="0" smtClean="0"/>
              <a:t>de l’atteindre </a:t>
            </a:r>
            <a:r>
              <a:rPr lang="fr-FR" dirty="0"/>
              <a:t>dans un délai ne permettant </a:t>
            </a:r>
            <a:r>
              <a:rPr lang="fr-FR" dirty="0" smtClean="0"/>
              <a:t>aucune possibilité </a:t>
            </a:r>
            <a:r>
              <a:rPr lang="fr-FR" dirty="0"/>
              <a:t>d’intervention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Défini en prenant en considération :</a:t>
            </a:r>
          </a:p>
          <a:p>
            <a:r>
              <a:rPr lang="fr-FR" dirty="0"/>
              <a:t>- La vulnérabilité de la ressource</a:t>
            </a:r>
          </a:p>
          <a:p>
            <a:r>
              <a:rPr lang="fr-FR" dirty="0"/>
              <a:t>- les caractéristiques du captage</a:t>
            </a:r>
          </a:p>
          <a:p>
            <a:r>
              <a:rPr lang="fr-FR" dirty="0"/>
              <a:t>- les risques de pollution : sources potentielles, temps de transfert...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Superficie variable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Interdiction ou réglementation des travaux, </a:t>
            </a:r>
            <a:r>
              <a:rPr lang="fr-FR" dirty="0" smtClean="0"/>
              <a:t>installations, activités</a:t>
            </a:r>
            <a:r>
              <a:rPr lang="fr-FR" dirty="0"/>
              <a:t>, dépôts, ouvrages, aménagements </a:t>
            </a:r>
            <a:r>
              <a:rPr lang="fr-FR" dirty="0" smtClean="0"/>
              <a:t>ou occupations </a:t>
            </a:r>
            <a:r>
              <a:rPr lang="fr-FR" dirty="0"/>
              <a:t>des sols de nature à nuire directement </a:t>
            </a:r>
            <a:r>
              <a:rPr lang="fr-FR" dirty="0" smtClean="0"/>
              <a:t>ou indirectement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917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</a:t>
            </a:r>
            <a:r>
              <a:rPr lang="fr-FR" dirty="0" smtClean="0"/>
              <a:t>en PPR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Quelques </a:t>
            </a:r>
            <a:r>
              <a:rPr lang="fr-FR" b="1" dirty="0"/>
              <a:t>exemples d’interdictions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 Création de carrières ou de toute excavation pérenne</a:t>
            </a:r>
          </a:p>
          <a:p>
            <a:pPr marL="0" indent="0">
              <a:buNone/>
            </a:pPr>
            <a:r>
              <a:rPr lang="fr-FR" dirty="0"/>
              <a:t>- Création de cimentières</a:t>
            </a:r>
          </a:p>
          <a:p>
            <a:pPr marL="0" indent="0">
              <a:buNone/>
            </a:pPr>
            <a:r>
              <a:rPr lang="fr-FR" dirty="0"/>
              <a:t>- Stockage de déchets, de fumiers/lisiers</a:t>
            </a:r>
          </a:p>
          <a:p>
            <a:pPr marL="0" indent="0">
              <a:buNone/>
            </a:pPr>
            <a:r>
              <a:rPr lang="fr-FR" dirty="0"/>
              <a:t>- Pratique du camping/caravaning</a:t>
            </a:r>
          </a:p>
          <a:p>
            <a:pPr marL="0" indent="0">
              <a:buNone/>
            </a:pPr>
            <a:r>
              <a:rPr lang="fr-FR" dirty="0"/>
              <a:t>- Création de canalisation de transport d’hydrocarbures</a:t>
            </a:r>
          </a:p>
          <a:p>
            <a:pPr marL="0" indent="0">
              <a:buNone/>
            </a:pPr>
            <a:r>
              <a:rPr lang="fr-FR" dirty="0" smtClean="0"/>
              <a:t>- Création </a:t>
            </a:r>
            <a:r>
              <a:rPr lang="fr-FR" dirty="0"/>
              <a:t>d’activités ou d’installations utilisant ou stockant des </a:t>
            </a:r>
            <a:r>
              <a:rPr lang="fr-FR" dirty="0" smtClean="0"/>
              <a:t>produits susceptibles </a:t>
            </a:r>
            <a:r>
              <a:rPr lang="fr-FR" dirty="0"/>
              <a:t>de porter atteintes à la qualité des </a:t>
            </a:r>
            <a:r>
              <a:rPr lang="fr-FR" dirty="0" smtClean="0"/>
              <a:t>eaux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702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en PPR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Quelques </a:t>
            </a:r>
            <a:r>
              <a:rPr lang="fr-FR" b="1" dirty="0"/>
              <a:t>exemples de prescriptions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Diagnostic de l’état des réseaux</a:t>
            </a:r>
          </a:p>
          <a:p>
            <a:pPr marL="0" indent="0">
              <a:buNone/>
            </a:pPr>
            <a:r>
              <a:rPr lang="fr-FR" dirty="0"/>
              <a:t>- Création d’un réseau collectif d’assainissement</a:t>
            </a:r>
          </a:p>
          <a:p>
            <a:pPr marL="0" indent="0">
              <a:buNone/>
            </a:pPr>
            <a:r>
              <a:rPr lang="fr-FR" dirty="0"/>
              <a:t>- Système de rétention sur les installations de stockage</a:t>
            </a:r>
          </a:p>
          <a:p>
            <a:pPr marL="0" indent="0">
              <a:buNone/>
            </a:pPr>
            <a:r>
              <a:rPr lang="fr-FR" dirty="0"/>
              <a:t>- Réglementation de l’épandage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883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Règlementation dans les PP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7" y="1600200"/>
            <a:ext cx="81977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53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Articulation avec la procédure </a:t>
            </a:r>
            <a:r>
              <a:rPr lang="fr-FR" dirty="0" smtClean="0"/>
              <a:t>AAC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Zones </a:t>
            </a:r>
            <a:r>
              <a:rPr lang="fr-FR" dirty="0"/>
              <a:t>de protection des AAC = PPR + a minima PPE</a:t>
            </a:r>
          </a:p>
          <a:p>
            <a:r>
              <a:rPr lang="fr-FR" dirty="0"/>
              <a:t> Programme d’actions AAC &gt;&gt; prescriptions agricoles du PPE (cette </a:t>
            </a:r>
            <a:r>
              <a:rPr lang="fr-FR" dirty="0" smtClean="0"/>
              <a:t>précaution conditionne </a:t>
            </a:r>
            <a:r>
              <a:rPr lang="fr-FR" dirty="0"/>
              <a:t>la possibilité de contractualisation de MAE, dont le niveau d’exigences </a:t>
            </a:r>
            <a:r>
              <a:rPr lang="fr-FR" dirty="0" smtClean="0"/>
              <a:t>doit dépasser </a:t>
            </a:r>
            <a:r>
              <a:rPr lang="fr-FR" dirty="0"/>
              <a:t>celui des normes réglementaires)</a:t>
            </a:r>
          </a:p>
          <a:p>
            <a:r>
              <a:rPr lang="fr-FR" dirty="0"/>
              <a:t> Pour les captages ne disposant pas encore d’une DUP de PPC &gt; </a:t>
            </a:r>
            <a:r>
              <a:rPr lang="fr-FR"/>
              <a:t>délimitation </a:t>
            </a:r>
            <a:r>
              <a:rPr lang="fr-FR" smtClean="0"/>
              <a:t>simultanéePPC </a:t>
            </a:r>
            <a:r>
              <a:rPr lang="fr-FR" dirty="0"/>
              <a:t>et AAC</a:t>
            </a:r>
          </a:p>
        </p:txBody>
      </p:sp>
    </p:spTree>
    <p:extLst>
      <p:ext uri="{BB962C8B-B14F-4D97-AF65-F5344CB8AC3E}">
        <p14:creationId xmlns:p14="http://schemas.microsoft.com/office/powerpoint/2010/main" val="288655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L’enquête publique préalable</a:t>
            </a:r>
            <a:br>
              <a:rPr lang="fr-FR" dirty="0"/>
            </a:br>
            <a:r>
              <a:rPr lang="fr-FR" dirty="0"/>
              <a:t>à la DUP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/>
              <a:t>Le contenu du </a:t>
            </a:r>
            <a:r>
              <a:rPr lang="fr-FR" b="1" dirty="0" smtClean="0"/>
              <a:t>dossier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Exigence de l’article R111-3 du code </a:t>
            </a:r>
            <a:r>
              <a:rPr lang="fr-FR" dirty="0" smtClean="0"/>
              <a:t>de l’expropriation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Une notice explicative</a:t>
            </a:r>
          </a:p>
          <a:p>
            <a:pPr marL="0" indent="0">
              <a:buNone/>
            </a:pPr>
            <a:r>
              <a:rPr lang="fr-FR" dirty="0"/>
              <a:t>- Un plan de situation</a:t>
            </a:r>
          </a:p>
          <a:p>
            <a:pPr marL="0" indent="0">
              <a:buNone/>
            </a:pPr>
            <a:r>
              <a:rPr lang="fr-FR" dirty="0"/>
              <a:t>- Le périmètre délimitant les immeubles à exproprier</a:t>
            </a:r>
          </a:p>
          <a:p>
            <a:pPr>
              <a:buFontTx/>
              <a:buChar char="-"/>
            </a:pPr>
            <a:r>
              <a:rPr lang="fr-FR" dirty="0" smtClean="0"/>
              <a:t>L’estimation </a:t>
            </a:r>
            <a:r>
              <a:rPr lang="fr-FR" dirty="0"/>
              <a:t>sommaire des dépenses et acquisition à </a:t>
            </a:r>
            <a:r>
              <a:rPr lang="fr-FR" dirty="0" smtClean="0"/>
              <a:t>réaliser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● Le commissaire enquêteur peut venir se faire </a:t>
            </a:r>
            <a:r>
              <a:rPr lang="fr-FR" dirty="0" smtClean="0"/>
              <a:t>expliquer certains </a:t>
            </a:r>
            <a:r>
              <a:rPr lang="fr-FR" dirty="0"/>
              <a:t>aspects du dossier par l’ARS ou la DDT</a:t>
            </a:r>
          </a:p>
        </p:txBody>
      </p:sp>
    </p:spTree>
    <p:extLst>
      <p:ext uri="{BB962C8B-B14F-4D97-AF65-F5344CB8AC3E}">
        <p14:creationId xmlns:p14="http://schemas.microsoft.com/office/powerpoint/2010/main" val="2659506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pratique, le dossier </a:t>
            </a:r>
            <a:r>
              <a:rPr lang="fr-FR" dirty="0" smtClean="0"/>
              <a:t>contient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La situation administrative du captage</a:t>
            </a:r>
          </a:p>
          <a:p>
            <a:pPr marL="0" indent="0">
              <a:buNone/>
            </a:pPr>
            <a:r>
              <a:rPr lang="fr-FR" dirty="0"/>
              <a:t>- Les caractéristiques de l’ouvrage</a:t>
            </a:r>
          </a:p>
          <a:p>
            <a:pPr marL="0" indent="0">
              <a:buNone/>
            </a:pPr>
            <a:r>
              <a:rPr lang="fr-FR" dirty="0"/>
              <a:t>- Les caractéristiques hydrogéologiques de la ressource</a:t>
            </a:r>
          </a:p>
          <a:p>
            <a:pPr marL="0" indent="0">
              <a:buNone/>
            </a:pPr>
            <a:r>
              <a:rPr lang="fr-FR" dirty="0"/>
              <a:t>- L’évaluation des risques de pollution de la ressource</a:t>
            </a:r>
          </a:p>
          <a:p>
            <a:pPr marL="0" indent="0">
              <a:buNone/>
            </a:pPr>
            <a:r>
              <a:rPr lang="fr-FR" dirty="0"/>
              <a:t>- La qualité des eaux captées</a:t>
            </a:r>
          </a:p>
          <a:p>
            <a:pPr marL="0" indent="0">
              <a:buNone/>
            </a:pPr>
            <a:r>
              <a:rPr lang="fr-FR" dirty="0"/>
              <a:t>- la description du système de production, de traitement éventuel </a:t>
            </a:r>
            <a:r>
              <a:rPr lang="fr-FR" dirty="0" smtClean="0"/>
              <a:t>et de </a:t>
            </a:r>
            <a:r>
              <a:rPr lang="fr-FR" dirty="0"/>
              <a:t>distribution</a:t>
            </a:r>
          </a:p>
          <a:p>
            <a:pPr marL="0" indent="0">
              <a:buNone/>
            </a:pPr>
            <a:r>
              <a:rPr lang="fr-FR" dirty="0"/>
              <a:t>- Les mesures de protection proposées</a:t>
            </a:r>
          </a:p>
          <a:p>
            <a:pPr marL="0" indent="0">
              <a:buNone/>
            </a:pPr>
            <a:r>
              <a:rPr lang="fr-FR" dirty="0"/>
              <a:t>- Le rapport de l’HA (&lt; 5ans)</a:t>
            </a:r>
          </a:p>
          <a:p>
            <a:pPr marL="0" indent="0">
              <a:buNone/>
            </a:pPr>
            <a:r>
              <a:rPr lang="fr-FR" dirty="0"/>
              <a:t>- Un état parcellaire permettant d’identifier les propriétaires</a:t>
            </a:r>
          </a:p>
          <a:p>
            <a:pPr marL="0" indent="0">
              <a:buNone/>
            </a:pPr>
            <a:r>
              <a:rPr lang="fr-FR" dirty="0"/>
              <a:t>- Les plans, graphiques nécessaires</a:t>
            </a:r>
          </a:p>
          <a:p>
            <a:pPr marL="0" indent="0">
              <a:buNone/>
            </a:pPr>
            <a:r>
              <a:rPr lang="fr-FR" dirty="0"/>
              <a:t>- L’estimation sommaire des dépenses et acquisitions à réaliser</a:t>
            </a:r>
          </a:p>
        </p:txBody>
      </p:sp>
    </p:spTree>
    <p:extLst>
      <p:ext uri="{BB962C8B-B14F-4D97-AF65-F5344CB8AC3E}">
        <p14:creationId xmlns:p14="http://schemas.microsoft.com/office/powerpoint/2010/main" val="3426778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pratique, le dossier contient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En général, l’autorisation d’utiliser l’eau pour </a:t>
            </a:r>
            <a:r>
              <a:rPr lang="fr-FR" dirty="0" smtClean="0"/>
              <a:t>la consommation </a:t>
            </a:r>
            <a:r>
              <a:rPr lang="fr-FR" dirty="0"/>
              <a:t>humaine est dans le même </a:t>
            </a:r>
            <a:r>
              <a:rPr lang="fr-FR" dirty="0" smtClean="0"/>
              <a:t>dossier, intégrée </a:t>
            </a:r>
            <a:r>
              <a:rPr lang="fr-FR" dirty="0"/>
              <a:t>au même arrêté préfectoral que la DUP</a:t>
            </a:r>
          </a:p>
          <a:p>
            <a:r>
              <a:rPr lang="fr-FR" dirty="0"/>
              <a:t>● Contenu défini par l’arrêté du 20 juin 2007 relatif à </a:t>
            </a:r>
            <a:r>
              <a:rPr lang="fr-FR" dirty="0" smtClean="0"/>
              <a:t>la constitution </a:t>
            </a:r>
            <a:r>
              <a:rPr lang="fr-FR" dirty="0"/>
              <a:t>du dossier de la demande </a:t>
            </a:r>
            <a:r>
              <a:rPr lang="fr-FR" dirty="0" smtClean="0"/>
              <a:t>d'autorisation d'utilisation </a:t>
            </a:r>
            <a:r>
              <a:rPr lang="fr-FR" dirty="0"/>
              <a:t>des EDCH</a:t>
            </a:r>
          </a:p>
          <a:p>
            <a:pPr marL="0" indent="0">
              <a:buNone/>
            </a:pPr>
            <a:r>
              <a:rPr lang="fr-FR" dirty="0"/>
              <a:t>- Désignation de la PRPDE</a:t>
            </a:r>
          </a:p>
          <a:p>
            <a:pPr marL="0" indent="0">
              <a:buNone/>
            </a:pPr>
            <a:r>
              <a:rPr lang="fr-FR" dirty="0"/>
              <a:t>- Informations relatives à la qualité de l’eau et description de </a:t>
            </a:r>
            <a:r>
              <a:rPr lang="fr-FR" dirty="0" smtClean="0"/>
              <a:t>la surveillance </a:t>
            </a:r>
            <a:r>
              <a:rPr lang="fr-FR" dirty="0"/>
              <a:t>de la qualité de l’eau</a:t>
            </a:r>
          </a:p>
          <a:p>
            <a:pPr marL="0" indent="0">
              <a:buNone/>
            </a:pPr>
            <a:r>
              <a:rPr lang="fr-FR" dirty="0"/>
              <a:t>- Évaluation des risques de dégradation de la qualité de l’eau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 smtClean="0"/>
              <a:t>Quand </a:t>
            </a:r>
            <a:r>
              <a:rPr lang="fr-FR" dirty="0"/>
              <a:t>le débit est &gt; 8m3/h, une étude sur les caractéristiques </a:t>
            </a:r>
            <a:r>
              <a:rPr lang="fr-FR" dirty="0" smtClean="0"/>
              <a:t>de l’aquifère</a:t>
            </a:r>
            <a:r>
              <a:rPr lang="fr-FR" dirty="0"/>
              <a:t>, la vulnérabilité de la ressource, les mesures de protection</a:t>
            </a:r>
          </a:p>
          <a:p>
            <a:pPr marL="0" indent="0">
              <a:buNone/>
            </a:pPr>
            <a:r>
              <a:rPr lang="fr-FR" dirty="0"/>
              <a:t>- Avis de l’HA</a:t>
            </a:r>
          </a:p>
          <a:p>
            <a:pPr marL="0" indent="0">
              <a:buNone/>
            </a:pPr>
            <a:r>
              <a:rPr lang="fr-FR" dirty="0"/>
              <a:t>- Justification des traitements et description des installations </a:t>
            </a:r>
            <a:r>
              <a:rPr lang="fr-FR" dirty="0" smtClean="0"/>
              <a:t>de production </a:t>
            </a:r>
            <a:r>
              <a:rPr lang="fr-FR" dirty="0"/>
              <a:t>et de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2625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 des servitudes et indemnisations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● Article L1321-3 du CSP</a:t>
            </a:r>
          </a:p>
          <a:p>
            <a:r>
              <a:rPr lang="fr-FR" dirty="0"/>
              <a:t>« Les indemnités qui peuvent être dues </a:t>
            </a:r>
            <a:r>
              <a:rPr lang="fr-FR" dirty="0" smtClean="0"/>
              <a:t>aux propriétaires </a:t>
            </a:r>
            <a:r>
              <a:rPr lang="fr-FR" dirty="0"/>
              <a:t>ou occupants de terrains compris dans </a:t>
            </a:r>
            <a:r>
              <a:rPr lang="fr-FR" dirty="0" smtClean="0"/>
              <a:t>un périmètre </a:t>
            </a:r>
            <a:r>
              <a:rPr lang="fr-FR" dirty="0"/>
              <a:t>de protection de prélèvement d'eau destinée </a:t>
            </a:r>
            <a:r>
              <a:rPr lang="fr-FR" dirty="0" smtClean="0"/>
              <a:t>à l'alimentation </a:t>
            </a:r>
            <a:r>
              <a:rPr lang="fr-FR" dirty="0"/>
              <a:t>des collectivités humaines, à la suite </a:t>
            </a:r>
            <a:r>
              <a:rPr lang="fr-FR" dirty="0" smtClean="0"/>
              <a:t>de mesures </a:t>
            </a:r>
            <a:r>
              <a:rPr lang="fr-FR" dirty="0"/>
              <a:t>prises pour assurer la protection de cette </a:t>
            </a:r>
            <a:r>
              <a:rPr lang="fr-FR" dirty="0" smtClean="0"/>
              <a:t>eau, sont </a:t>
            </a:r>
            <a:r>
              <a:rPr lang="fr-FR" dirty="0"/>
              <a:t>fixées selon les règles applicables en </a:t>
            </a:r>
            <a:r>
              <a:rPr lang="fr-FR" dirty="0" smtClean="0"/>
              <a:t>matière d'expropriation </a:t>
            </a:r>
            <a:r>
              <a:rPr lang="fr-FR" dirty="0"/>
              <a:t>pour cause d'utilité publique. »</a:t>
            </a:r>
          </a:p>
          <a:p>
            <a:pPr marL="0" indent="0">
              <a:buNone/>
            </a:pPr>
            <a:r>
              <a:rPr lang="fr-FR" dirty="0"/>
              <a:t>● Montant de l’indemnisation notifié après la prise </a:t>
            </a:r>
            <a:r>
              <a:rPr lang="fr-FR" dirty="0" smtClean="0"/>
              <a:t>de l’arrêté </a:t>
            </a:r>
            <a:r>
              <a:rPr lang="fr-FR" dirty="0"/>
              <a:t>de DUP</a:t>
            </a:r>
          </a:p>
        </p:txBody>
      </p:sp>
    </p:spTree>
    <p:extLst>
      <p:ext uri="{BB962C8B-B14F-4D97-AF65-F5344CB8AC3E}">
        <p14:creationId xmlns:p14="http://schemas.microsoft.com/office/powerpoint/2010/main" val="147715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 règlementaires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Analyses par des laboratoires agréés par le ministère de la santé</a:t>
            </a:r>
          </a:p>
          <a:p>
            <a:r>
              <a:rPr lang="fr-FR" dirty="0"/>
              <a:t>Points de contrôle : ressource en eau, point de mise en distribution, robinet </a:t>
            </a:r>
            <a:r>
              <a:rPr lang="fr-FR" dirty="0" smtClean="0"/>
              <a:t>des consommateurs</a:t>
            </a:r>
            <a:endParaRPr lang="fr-FR" dirty="0"/>
          </a:p>
          <a:p>
            <a:r>
              <a:rPr lang="fr-FR" dirty="0"/>
              <a:t>Contrôle pouvant être adapté par les ARS, dans des conditions bien définies, selon les dangers identifiés et la qualité de l’eau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325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rapport du commissaire enquêteur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● </a:t>
            </a:r>
            <a:r>
              <a:rPr lang="fr-FR" b="1" dirty="0"/>
              <a:t>Rapport d’enquête 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Procédure d’enquête</a:t>
            </a:r>
          </a:p>
          <a:p>
            <a:pPr marL="0" indent="0">
              <a:buNone/>
            </a:pPr>
            <a:r>
              <a:rPr lang="fr-FR" dirty="0"/>
              <a:t>- Son organisation</a:t>
            </a:r>
          </a:p>
          <a:p>
            <a:pPr marL="0" indent="0">
              <a:buNone/>
            </a:pPr>
            <a:r>
              <a:rPr lang="fr-FR" dirty="0"/>
              <a:t>- son déroulement</a:t>
            </a:r>
          </a:p>
          <a:p>
            <a:pPr marL="0" indent="0">
              <a:buNone/>
            </a:pPr>
            <a:r>
              <a:rPr lang="fr-FR" dirty="0" smtClean="0"/>
              <a:t>- compte </a:t>
            </a:r>
            <a:r>
              <a:rPr lang="fr-FR" dirty="0"/>
              <a:t>rendu des observations et analyse </a:t>
            </a:r>
            <a:r>
              <a:rPr lang="fr-FR" dirty="0" smtClean="0"/>
              <a:t>objective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● </a:t>
            </a:r>
            <a:r>
              <a:rPr lang="fr-FR" b="1" dirty="0"/>
              <a:t>Conclusions motivées</a:t>
            </a:r>
          </a:p>
          <a:p>
            <a:pPr marL="0" indent="0">
              <a:buNone/>
            </a:pPr>
            <a:r>
              <a:rPr lang="fr-FR" dirty="0"/>
              <a:t>- Les conclusions portent sur tous les aspects requis par la procédure</a:t>
            </a:r>
          </a:p>
          <a:p>
            <a:pPr marL="0" indent="0">
              <a:buNone/>
            </a:pPr>
            <a:r>
              <a:rPr lang="fr-FR" dirty="0"/>
              <a:t>- Chaque avis doit être </a:t>
            </a:r>
            <a:r>
              <a:rPr lang="fr-FR" dirty="0" smtClean="0"/>
              <a:t>argumenté. Même </a:t>
            </a:r>
            <a:r>
              <a:rPr lang="fr-FR" dirty="0"/>
              <a:t>en l’absence d’observation du </a:t>
            </a:r>
            <a:r>
              <a:rPr lang="fr-FR" dirty="0" smtClean="0"/>
              <a:t>public, le </a:t>
            </a:r>
            <a:r>
              <a:rPr lang="fr-FR" dirty="0"/>
              <a:t>CE peut faire des remarques, émettre des réserves, </a:t>
            </a:r>
            <a:r>
              <a:rPr lang="fr-FR" dirty="0" smtClean="0"/>
              <a:t>des suggestions </a:t>
            </a:r>
            <a:r>
              <a:rPr lang="fr-FR" dirty="0"/>
              <a:t>justifiées s’il dispose d’éléments, de connaissances...</a:t>
            </a:r>
          </a:p>
        </p:txBody>
      </p:sp>
    </p:spTree>
    <p:extLst>
      <p:ext uri="{BB962C8B-B14F-4D97-AF65-F5344CB8AC3E}">
        <p14:creationId xmlns:p14="http://schemas.microsoft.com/office/powerpoint/2010/main" val="3057312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32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82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4" y="1412776"/>
            <a:ext cx="948055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16632"/>
            <a:ext cx="96758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4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AEP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Captages d’eau dans une nappe </a:t>
            </a:r>
            <a:r>
              <a:rPr lang="fr-FR" dirty="0" smtClean="0"/>
              <a:t>souterraine / Captages </a:t>
            </a:r>
            <a:r>
              <a:rPr lang="fr-FR" dirty="0" smtClean="0"/>
              <a:t>d’eau dans une ressource superficielle</a:t>
            </a:r>
          </a:p>
          <a:p>
            <a:r>
              <a:rPr lang="fr-FR" dirty="0" smtClean="0"/>
              <a:t>Station de traitement d’eau</a:t>
            </a:r>
          </a:p>
          <a:p>
            <a:r>
              <a:rPr lang="fr-FR" dirty="0" smtClean="0"/>
              <a:t>Installation de stockage (réservoirs, châteaux d’eau)</a:t>
            </a:r>
          </a:p>
          <a:p>
            <a:r>
              <a:rPr lang="fr-FR" dirty="0" smtClean="0"/>
              <a:t>Réseau de distribution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39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AEP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Réseaux ou unités de distribution(UDI)</a:t>
            </a:r>
          </a:p>
          <a:p>
            <a:pPr marL="0" indent="0">
              <a:buNone/>
            </a:pPr>
            <a:r>
              <a:rPr lang="fr-FR" dirty="0" smtClean="0"/>
              <a:t> = Ensemble de canalisations de distribution de l’eau potable au sein duquel la qualité de l’eau délivrée est considérée comme homogène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1903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du public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Résultats d’analyses consultables en mairie et sur internet (eaupotable.gouv.fr)</a:t>
            </a:r>
          </a:p>
          <a:p>
            <a:r>
              <a:rPr lang="fr-FR" dirty="0" smtClean="0"/>
              <a:t>Interdictions de consommation sur le site de l’ARS</a:t>
            </a:r>
          </a:p>
          <a:p>
            <a:r>
              <a:rPr lang="fr-FR" dirty="0" smtClean="0"/>
              <a:t>Bilan annuel (« </a:t>
            </a:r>
            <a:r>
              <a:rPr lang="fr-FR" dirty="0" err="1" smtClean="0"/>
              <a:t>infofacture</a:t>
            </a:r>
            <a:r>
              <a:rPr lang="fr-FR" dirty="0" smtClean="0"/>
              <a:t> ») joint à la facture d’eau des abonnés</a:t>
            </a:r>
          </a:p>
          <a:p>
            <a:r>
              <a:rPr lang="fr-FR" dirty="0" smtClean="0"/>
              <a:t>Bilan communal, départemental et/ou régional réalisé par les 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74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Principaux enjeux ARS liés à l’eau potable en BFC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 nombre élevé de captages : </a:t>
            </a:r>
            <a:r>
              <a:rPr lang="fr-FR" dirty="0" smtClean="0"/>
              <a:t>&gt; 2500</a:t>
            </a:r>
            <a:endParaRPr lang="fr-FR" dirty="0" smtClean="0"/>
          </a:p>
          <a:p>
            <a:r>
              <a:rPr lang="fr-FR" dirty="0" smtClean="0"/>
              <a:t>Des structures d’alimentation en eau potable très nombreuses disposant de peu de moyens techniques et financiers</a:t>
            </a:r>
          </a:p>
          <a:p>
            <a:r>
              <a:rPr lang="fr-FR" dirty="0" smtClean="0"/>
              <a:t>Des ressources en eau en grande majorité vulnérables d’un point de vue qualité de par la géologie ou les activités anthropiques</a:t>
            </a:r>
          </a:p>
          <a:p>
            <a:r>
              <a:rPr lang="fr-FR" dirty="0" smtClean="0"/>
              <a:t>Des secteurs en déficits quantitatifs marqués ou des défauts de sécurisation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073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2631</Words>
  <Application>Microsoft Office PowerPoint</Application>
  <PresentationFormat>Affichage à l'écran (4:3)</PresentationFormat>
  <Paragraphs>300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Commissaires enquêteurs Journée du 08 avril 2019</vt:lpstr>
      <vt:lpstr>Les grands principes du suivi de la qualité des eaux</vt:lpstr>
      <vt:lpstr>Références règlementaires</vt:lpstr>
      <vt:lpstr>Références règlementaires</vt:lpstr>
      <vt:lpstr>Références règlementaires</vt:lpstr>
      <vt:lpstr>Installation AEP</vt:lpstr>
      <vt:lpstr>Installation AEP</vt:lpstr>
      <vt:lpstr>information du public </vt:lpstr>
      <vt:lpstr>Principaux enjeux ARS liés à l’eau potable en BFC</vt:lpstr>
      <vt:lpstr>Principaux enjeux ARS liés à l’eau potable en BFC</vt:lpstr>
      <vt:lpstr>Qualité de l’eau potable en BFC </vt:lpstr>
      <vt:lpstr>Qualité de l’eau potable en BFC </vt:lpstr>
      <vt:lpstr>Qualité de l’eau potable en BFC </vt:lpstr>
      <vt:lpstr>Qualité de l’eau potable en BFC </vt:lpstr>
      <vt:lpstr>problématiques plus « récentes » </vt:lpstr>
      <vt:lpstr>Commissaires enquêteurs Journée du 08 avril 2019</vt:lpstr>
      <vt:lpstr>Captages BFC</vt:lpstr>
      <vt:lpstr>Etat d’avancement de la protection des captages</vt:lpstr>
      <vt:lpstr>Présentation PowerPoint</vt:lpstr>
      <vt:lpstr>Etat d’avancement de la protection des captages</vt:lpstr>
      <vt:lpstr>Ce qui reste à faire…</vt:lpstr>
      <vt:lpstr>Et pourtant..</vt:lpstr>
      <vt:lpstr>Ancienne, mais longue et complexe</vt:lpstr>
      <vt:lpstr>Ancienne, mais des difficultés</vt:lpstr>
      <vt:lpstr>Solutions &amp; outils à disposition</vt:lpstr>
      <vt:lpstr>Solutions &amp; outils à disposition</vt:lpstr>
      <vt:lpstr>Une procédure opposable aux tiers</vt:lpstr>
      <vt:lpstr>Ce que prévoit la procédure</vt:lpstr>
      <vt:lpstr>Procédure PP</vt:lpstr>
      <vt:lpstr>Réglementation de la procédure </vt:lpstr>
      <vt:lpstr>Réglementation de la procédure</vt:lpstr>
      <vt:lpstr>Réglementation de la procédure</vt:lpstr>
      <vt:lpstr>Procédure PP</vt:lpstr>
      <vt:lpstr>Ce que prévoit la procédure</vt:lpstr>
      <vt:lpstr>Ce que permet la protection</vt:lpstr>
      <vt:lpstr>1 DUP =</vt:lpstr>
      <vt:lpstr>hydrogéologues</vt:lpstr>
      <vt:lpstr>Les périmètres</vt:lpstr>
      <vt:lpstr>Règlementation dans les PP</vt:lpstr>
      <vt:lpstr>Règlementation en PPI</vt:lpstr>
      <vt:lpstr>Règlementation en PPR</vt:lpstr>
      <vt:lpstr>Règlementation en PPR</vt:lpstr>
      <vt:lpstr>Règlementation en PPR</vt:lpstr>
      <vt:lpstr>Règlementation dans les PP</vt:lpstr>
      <vt:lpstr>Articulation avec la procédure AAC</vt:lpstr>
      <vt:lpstr>L’enquête publique préalable à la DUP</vt:lpstr>
      <vt:lpstr>En pratique, le dossier contient</vt:lpstr>
      <vt:lpstr>En pratique, le dossier contient</vt:lpstr>
      <vt:lpstr>Impact des servitudes et indemnisations</vt:lpstr>
      <vt:lpstr>Le rapport du commissaire enquêteur</vt:lpstr>
      <vt:lpstr>Présentation PowerPoint</vt:lpstr>
      <vt:lpstr>Présentation PowerPoint</vt:lpstr>
      <vt:lpstr>Présentation PowerPoint</vt:lpstr>
    </vt:vector>
  </TitlesOfParts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Commissaires enquêteurs Journée du 11 avril 2019</dc:title>
  <dc:creator>gmaitrias</dc:creator>
  <cp:lastModifiedBy>gmaitrias</cp:lastModifiedBy>
  <cp:revision>35</cp:revision>
  <dcterms:created xsi:type="dcterms:W3CDTF">2019-04-01T08:43:12Z</dcterms:created>
  <dcterms:modified xsi:type="dcterms:W3CDTF">2019-04-08T09:59:49Z</dcterms:modified>
</cp:coreProperties>
</file>