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handoutMasterIdLst>
    <p:handoutMasterId r:id="rId22"/>
  </p:handoutMasterIdLst>
  <p:sldIdLst>
    <p:sldId id="285" r:id="rId3"/>
    <p:sldId id="284" r:id="rId4"/>
    <p:sldId id="256" r:id="rId5"/>
    <p:sldId id="258" r:id="rId6"/>
    <p:sldId id="262" r:id="rId7"/>
    <p:sldId id="263" r:id="rId8"/>
    <p:sldId id="264" r:id="rId9"/>
    <p:sldId id="271" r:id="rId10"/>
    <p:sldId id="279" r:id="rId11"/>
    <p:sldId id="273" r:id="rId12"/>
    <p:sldId id="274" r:id="rId13"/>
    <p:sldId id="275" r:id="rId14"/>
    <p:sldId id="278" r:id="rId15"/>
    <p:sldId id="276" r:id="rId16"/>
    <p:sldId id="280" r:id="rId17"/>
    <p:sldId id="281" r:id="rId18"/>
    <p:sldId id="282" r:id="rId19"/>
    <p:sldId id="28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820" autoAdjust="0"/>
  </p:normalViewPr>
  <p:slideViewPr>
    <p:cSldViewPr snapToGrid="0">
      <p:cViewPr varScale="1">
        <p:scale>
          <a:sx n="45" d="100"/>
          <a:sy n="45" d="100"/>
        </p:scale>
        <p:origin x="26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24BBE9D-6868-4EEB-87D6-C504B34D7787}"/>
              </a:ext>
            </a:extLst>
          </p:cNvPr>
          <p:cNvSpPr txBox="1">
            <a:spLocks noGrp="1"/>
          </p:cNvSpPr>
          <p:nvPr>
            <p:ph type="hdr" sz="quarter"/>
          </p:nvPr>
        </p:nvSpPr>
        <p:spPr>
          <a:xfrm>
            <a:off x="0" y="0"/>
            <a:ext cx="2975759" cy="456843"/>
          </a:xfrm>
          <a:prstGeom prst="rect">
            <a:avLst/>
          </a:prstGeom>
          <a:noFill/>
          <a:ln>
            <a:noFill/>
          </a:ln>
        </p:spPr>
        <p:txBody>
          <a:bodyPr vert="horz" wrap="none" lIns="90004" tIns="44997" rIns="90004" bIns="44997" anchor="t"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p:txBody>
      </p:sp>
      <p:sp>
        <p:nvSpPr>
          <p:cNvPr id="3" name="Espace réservé de la date 2">
            <a:extLst>
              <a:ext uri="{FF2B5EF4-FFF2-40B4-BE49-F238E27FC236}">
                <a16:creationId xmlns:a16="http://schemas.microsoft.com/office/drawing/2014/main" id="{4FCE4DDE-DF4A-43BD-81AF-225D4044BF6F}"/>
              </a:ext>
            </a:extLst>
          </p:cNvPr>
          <p:cNvSpPr txBox="1">
            <a:spLocks noGrp="1"/>
          </p:cNvSpPr>
          <p:nvPr>
            <p:ph type="dt" sz="quarter" idx="1"/>
          </p:nvPr>
        </p:nvSpPr>
        <p:spPr>
          <a:xfrm>
            <a:off x="3881884" y="0"/>
            <a:ext cx="2975759" cy="456843"/>
          </a:xfrm>
          <a:prstGeom prst="rect">
            <a:avLst/>
          </a:prstGeom>
          <a:noFill/>
          <a:ln>
            <a:noFill/>
          </a:ln>
        </p:spPr>
        <p:txBody>
          <a:bodyPr vert="horz" wrap="none" lIns="90004" tIns="44997" rIns="90004" bIns="44997" anchor="t" anchorCtr="0" compatLnSpc="1">
            <a:noAutofit/>
          </a:bodyPr>
          <a:lstStyle/>
          <a:p>
            <a:pPr marL="0" marR="0" lvl="0" indent="0" algn="r"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400" b="0" i="0" u="none" strike="noStrike" kern="0" cap="none" spc="0" baseline="0">
                <a:solidFill>
                  <a:srgbClr val="000000"/>
                </a:solidFill>
                <a:uFillTx/>
              </a:defRPr>
            </a:pPr>
            <a:fld id="{10CCAF2D-A596-4A49-8219-3FD061C4293F}" type="datetime1">
              <a:rPr lang="fr-FR" sz="1400" b="0" i="0" u="none" strike="noStrike" kern="1200" cap="none" spc="0" baseline="0">
                <a:solidFill>
                  <a:srgbClr val="000000"/>
                </a:solidFill>
                <a:uFillTx/>
                <a:latin typeface="Arial" pitchFamily="2"/>
                <a:ea typeface="SimSun" pitchFamily="2"/>
                <a:cs typeface="SimSun" pitchFamily="2"/>
              </a:rPr>
              <a:pPr marL="0" marR="0" lvl="0" indent="0" algn="r"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400" b="0" i="0" u="none" strike="noStrike" kern="0" cap="none" spc="0" baseline="0">
                  <a:solidFill>
                    <a:srgbClr val="000000"/>
                  </a:solidFill>
                  <a:uFillTx/>
                </a:defRPr>
              </a:pPr>
              <a:t>06/09/2022</a:t>
            </a:fld>
            <a:endParaRPr lang="fr-FR" sz="1400" b="0" i="0" u="none" strike="noStrike" kern="1200" cap="none" spc="0" baseline="0">
              <a:solidFill>
                <a:srgbClr val="000000"/>
              </a:solidFill>
              <a:uFillTx/>
              <a:latin typeface="Arial" pitchFamily="2"/>
              <a:ea typeface="SimSun" pitchFamily="2"/>
              <a:cs typeface="SimSun" pitchFamily="2"/>
            </a:endParaRPr>
          </a:p>
        </p:txBody>
      </p:sp>
      <p:sp>
        <p:nvSpPr>
          <p:cNvPr id="4" name="Espace réservé du pied de page 3">
            <a:extLst>
              <a:ext uri="{FF2B5EF4-FFF2-40B4-BE49-F238E27FC236}">
                <a16:creationId xmlns:a16="http://schemas.microsoft.com/office/drawing/2014/main" id="{09D71E0C-F5C1-4979-8A3A-93399E6C15CC}"/>
              </a:ext>
            </a:extLst>
          </p:cNvPr>
          <p:cNvSpPr txBox="1">
            <a:spLocks noGrp="1"/>
          </p:cNvSpPr>
          <p:nvPr>
            <p:ph type="ftr" sz="quarter" idx="2"/>
          </p:nvPr>
        </p:nvSpPr>
        <p:spPr>
          <a:xfrm>
            <a:off x="0" y="8686800"/>
            <a:ext cx="2975759" cy="456843"/>
          </a:xfrm>
          <a:prstGeom prst="rect">
            <a:avLst/>
          </a:prstGeom>
          <a:noFill/>
          <a:ln>
            <a:noFill/>
          </a:ln>
        </p:spPr>
        <p:txBody>
          <a:bodyPr vert="horz" wrap="none" lIns="90004" tIns="44997" rIns="90004" bIns="44997" anchor="b"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4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p:txBody>
      </p:sp>
      <p:sp>
        <p:nvSpPr>
          <p:cNvPr id="5" name="Espace réservé du numéro de diapositive 4">
            <a:extLst>
              <a:ext uri="{FF2B5EF4-FFF2-40B4-BE49-F238E27FC236}">
                <a16:creationId xmlns:a16="http://schemas.microsoft.com/office/drawing/2014/main" id="{17398D08-066B-4134-8448-AFBB73DC3034}"/>
              </a:ext>
            </a:extLst>
          </p:cNvPr>
          <p:cNvSpPr txBox="1">
            <a:spLocks noGrp="1"/>
          </p:cNvSpPr>
          <p:nvPr>
            <p:ph type="sldNum" sz="quarter" idx="3"/>
          </p:nvPr>
        </p:nvSpPr>
        <p:spPr>
          <a:xfrm>
            <a:off x="3881884" y="8686800"/>
            <a:ext cx="2975759" cy="456843"/>
          </a:xfrm>
          <a:prstGeom prst="rect">
            <a:avLst/>
          </a:prstGeom>
          <a:noFill/>
          <a:ln>
            <a:noFill/>
          </a:ln>
        </p:spPr>
        <p:txBody>
          <a:bodyPr vert="horz" wrap="none" lIns="90004" tIns="44997" rIns="90004" bIns="44997" anchor="b" anchorCtr="0" compatLnSpc="1">
            <a:noAutofit/>
          </a:bodyPr>
          <a:lstStyle/>
          <a:p>
            <a:pPr marL="0" marR="0" lvl="0" indent="0" algn="r"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400" b="0" i="0" u="none" strike="noStrike" kern="0" cap="none" spc="0" baseline="0">
                <a:solidFill>
                  <a:srgbClr val="000000"/>
                </a:solidFill>
                <a:uFillTx/>
              </a:defRPr>
            </a:pPr>
            <a:fld id="{7BEF6BE2-150D-468F-8C70-686EB1FD50CC}" type="slidenum">
              <a:t>‹N°›</a:t>
            </a:fld>
            <a:endParaRPr lang="fr-FR" sz="1400" b="0" i="0" u="none" strike="noStrike" kern="1200" cap="none" spc="0" baseline="0">
              <a:solidFill>
                <a:srgbClr val="000000"/>
              </a:solidFill>
              <a:uFillTx/>
              <a:latin typeface="Arial" pitchFamily="2"/>
              <a:ea typeface="SimSun" pitchFamily="2"/>
              <a:cs typeface="SimSun" pitchFamily="2"/>
            </a:endParaRPr>
          </a:p>
        </p:txBody>
      </p:sp>
    </p:spTree>
    <p:extLst>
      <p:ext uri="{BB962C8B-B14F-4D97-AF65-F5344CB8AC3E}">
        <p14:creationId xmlns:p14="http://schemas.microsoft.com/office/powerpoint/2010/main" val="1963056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FD9FFF-B4E3-4B87-A939-899634434E28}"/>
              </a:ext>
            </a:extLst>
          </p:cNvPr>
          <p:cNvSpPr>
            <a:spLocks noMove="1" noResize="1"/>
          </p:cNvSpPr>
          <p:nvPr/>
        </p:nvSpPr>
        <p:spPr>
          <a:xfrm>
            <a:off x="0" y="0"/>
            <a:ext cx="6858000" cy="9144000"/>
          </a:xfrm>
          <a:prstGeom prst="rect">
            <a:avLst/>
          </a:prstGeom>
          <a:solidFill>
            <a:srgbClr val="FFFFFF"/>
          </a:solidFill>
          <a:ln>
            <a:noFill/>
            <a:prstDash val="solid"/>
          </a:ln>
        </p:spPr>
        <p:txBody>
          <a:bodyPr vert="horz" wrap="none" lIns="90004" tIns="44997" rIns="90004" bIns="44997" anchor="ctr" anchorCtr="1"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3" name="Forme libre 2">
            <a:extLst>
              <a:ext uri="{FF2B5EF4-FFF2-40B4-BE49-F238E27FC236}">
                <a16:creationId xmlns:a16="http://schemas.microsoft.com/office/drawing/2014/main" id="{C8DB7BC6-AED0-4EC1-82A3-DCDBC0229EE1}"/>
              </a:ext>
            </a:extLst>
          </p:cNvPr>
          <p:cNvSpPr/>
          <p:nvPr/>
        </p:nvSpPr>
        <p:spPr>
          <a:xfrm>
            <a:off x="0" y="0"/>
            <a:ext cx="6858000" cy="9144000"/>
          </a:xfrm>
          <a:custGeom>
            <a:avLst>
              <a:gd name="f10" fmla="val 5"/>
            </a:avLst>
            <a:gdLst>
              <a:gd name="f1" fmla="val 10800000"/>
              <a:gd name="f2" fmla="val 5400000"/>
              <a:gd name="f3" fmla="val 16200000"/>
              <a:gd name="f4" fmla="val w"/>
              <a:gd name="f5" fmla="val h"/>
              <a:gd name="f6" fmla="val ss"/>
              <a:gd name="f7" fmla="val 0"/>
              <a:gd name="f8" fmla="*/ 5419351 1 1725033"/>
              <a:gd name="f9" fmla="val 45"/>
              <a:gd name="f10" fmla="val 5"/>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FFFF"/>
          </a:solid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4" name="Forme libre 3">
            <a:extLst>
              <a:ext uri="{FF2B5EF4-FFF2-40B4-BE49-F238E27FC236}">
                <a16:creationId xmlns:a16="http://schemas.microsoft.com/office/drawing/2014/main" id="{812A92A4-2C17-486E-B37B-5948B352EABE}"/>
              </a:ext>
            </a:extLst>
          </p:cNvPr>
          <p:cNvSpPr/>
          <p:nvPr/>
        </p:nvSpPr>
        <p:spPr>
          <a:xfrm>
            <a:off x="0" y="0"/>
            <a:ext cx="6858000" cy="9144000"/>
          </a:xfrm>
          <a:custGeom>
            <a:avLst>
              <a:gd name="f10" fmla="val 5"/>
            </a:avLst>
            <a:gdLst>
              <a:gd name="f1" fmla="val 10800000"/>
              <a:gd name="f2" fmla="val 5400000"/>
              <a:gd name="f3" fmla="val 16200000"/>
              <a:gd name="f4" fmla="val w"/>
              <a:gd name="f5" fmla="val h"/>
              <a:gd name="f6" fmla="val ss"/>
              <a:gd name="f7" fmla="val 0"/>
              <a:gd name="f8" fmla="*/ 5419351 1 1725033"/>
              <a:gd name="f9" fmla="val 45"/>
              <a:gd name="f10" fmla="val 5"/>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FFFF"/>
          </a:solid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5" name="Espace réservé de l'image des diapositives 4">
            <a:extLst>
              <a:ext uri="{FF2B5EF4-FFF2-40B4-BE49-F238E27FC236}">
                <a16:creationId xmlns:a16="http://schemas.microsoft.com/office/drawing/2014/main" id="{8295F5C5-7615-4459-B04B-2E8BA94913D9}"/>
              </a:ext>
            </a:extLst>
          </p:cNvPr>
          <p:cNvSpPr>
            <a:spLocks noGrp="1" noRot="1" noChangeAspect="1"/>
          </p:cNvSpPr>
          <p:nvPr>
            <p:ph type="sldImg" idx="2"/>
          </p:nvPr>
        </p:nvSpPr>
        <p:spPr>
          <a:xfrm>
            <a:off x="1190521" y="877677"/>
            <a:ext cx="4470483" cy="3160440"/>
          </a:xfrm>
          <a:prstGeom prst="rect">
            <a:avLst/>
          </a:prstGeom>
          <a:noFill/>
          <a:ln>
            <a:noFill/>
            <a:prstDash val="solid"/>
          </a:ln>
        </p:spPr>
      </p:sp>
      <p:sp>
        <p:nvSpPr>
          <p:cNvPr id="6" name="Espace réservé des commentaires 5">
            <a:extLst>
              <a:ext uri="{FF2B5EF4-FFF2-40B4-BE49-F238E27FC236}">
                <a16:creationId xmlns:a16="http://schemas.microsoft.com/office/drawing/2014/main" id="{5088958E-38B6-45BA-B16E-903A9384C7FA}"/>
              </a:ext>
            </a:extLst>
          </p:cNvPr>
          <p:cNvSpPr txBox="1">
            <a:spLocks noGrp="1"/>
          </p:cNvSpPr>
          <p:nvPr>
            <p:ph type="body" sz="quarter" idx="3"/>
          </p:nvPr>
        </p:nvSpPr>
        <p:spPr>
          <a:xfrm>
            <a:off x="1060557" y="4349517"/>
            <a:ext cx="4735439" cy="3508196"/>
          </a:xfrm>
          <a:prstGeom prst="rect">
            <a:avLst/>
          </a:prstGeom>
          <a:noFill/>
          <a:ln>
            <a:noFill/>
          </a:ln>
        </p:spPr>
        <p:txBody>
          <a:bodyPr vert="horz" wrap="square" lIns="0" tIns="0" rIns="0" bIns="0" anchor="t" anchorCtr="0" compatLnSpc="1">
            <a:noAutofit/>
          </a:bodyPr>
          <a:lstStyle/>
          <a:p>
            <a:pPr lvl="0"/>
            <a:endParaRPr lang="fr-FR"/>
          </a:p>
        </p:txBody>
      </p:sp>
    </p:spTree>
    <p:extLst>
      <p:ext uri="{BB962C8B-B14F-4D97-AF65-F5344CB8AC3E}">
        <p14:creationId xmlns:p14="http://schemas.microsoft.com/office/powerpoint/2010/main" val="447454653"/>
      </p:ext>
    </p:extLst>
  </p:cSld>
  <p:clrMap bg1="lt1" tx1="dk1" bg2="lt2" tx2="dk2" accent1="accent1" accent2="accent2" accent3="accent3" accent4="accent4" accent5="accent5" accent6="accent6" hlink="hlink" folHlink="folHlink"/>
  <p:notesStyle>
    <a:lvl1pPr marL="0" marR="0" lvl="0" indent="0" algn="l" defTabSz="914400" rtl="0" fontAlgn="auto" hangingPunct="0">
      <a:lnSpc>
        <a:spcPct val="100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lang="fr-FR" sz="1200" b="0" i="0" u="none" strike="noStrike" kern="0" cap="none" spc="0" baseline="0">
        <a:solidFill>
          <a:srgbClr val="000000"/>
        </a:solidFill>
        <a:uFillTx/>
        <a:latin typeface="Times New Roman"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083B91-656B-4A1C-9A2A-7A7A7466140C}"/>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5B1173F7-4BD4-4372-8AAB-F78649B216E6}"/>
              </a:ext>
            </a:extLst>
          </p:cNvPr>
          <p:cNvSpPr txBox="1">
            <a:spLocks noGrp="1"/>
          </p:cNvSpPr>
          <p:nvPr>
            <p:ph type="body" sz="quarter" idx="1"/>
          </p:nvPr>
        </p:nvSpPr>
        <p:spPr>
          <a:xfrm>
            <a:off x="179277" y="4349883"/>
            <a:ext cx="6300718" cy="3512877"/>
          </a:xfrm>
        </p:spPr>
        <p:txBody>
          <a:bodyPr lIns="91440" tIns="91440" rIns="91440" bIns="45720"/>
          <a:lstStyle/>
          <a:p>
            <a:pPr lvl="0">
              <a:spcBef>
                <a:spcPts val="0"/>
              </a:spcBef>
            </a:pPr>
            <a:endParaRPr lang="fr-FR" sz="2400" b="1" i="1" kern="1200">
              <a:latin typeface="Arial" pitchFamily="18"/>
              <a:cs typeface="Lucida Sans Unicode" pitchFamily="2"/>
            </a:endParaRPr>
          </a:p>
          <a:p>
            <a:pPr lvl="0">
              <a:spcBef>
                <a:spcPts val="0"/>
              </a:spcBef>
            </a:pPr>
            <a:endParaRPr lang="fr-FR" sz="2400" b="1" i="1" kern="1200">
              <a:latin typeface="Arial" pitchFamily="18"/>
              <a:cs typeface="Lucida Sans Unicode" pitchFamily="2"/>
            </a:endParaRPr>
          </a:p>
        </p:txBody>
      </p:sp>
      <p:sp>
        <p:nvSpPr>
          <p:cNvPr id="4" name="Forme libre 3">
            <a:extLst>
              <a:ext uri="{FF2B5EF4-FFF2-40B4-BE49-F238E27FC236}">
                <a16:creationId xmlns:a16="http://schemas.microsoft.com/office/drawing/2014/main" id="{6096685A-D1CB-479E-90B5-D90192AD49EE}"/>
              </a:ext>
            </a:extLst>
          </p:cNvPr>
          <p:cNvSpPr/>
          <p:nvPr/>
        </p:nvSpPr>
        <p:spPr>
          <a:xfrm>
            <a:off x="0" y="0"/>
            <a:ext cx="1435" cy="143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1440" tIns="91440" rIns="91440" bIns="45720" anchor="t" anchorCtr="0" compatLnSpc="1">
            <a:noAutofit/>
          </a:bodyPr>
          <a:lstStyle/>
          <a:p>
            <a:pPr marL="0" marR="0" lvl="0" indent="0" algn="l" defTabSz="914400" rtl="0" fontAlgn="auto" hangingPunct="0">
              <a:lnSpc>
                <a:spcPct val="100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fld id="{F6FBC287-B04A-4CC9-B648-ADF91AB9F8BB}" type="slidenum">
              <a:t>1</a:t>
            </a:fld>
            <a:endParaRPr lang="fr-FR" sz="1400" b="0" i="0" u="none" strike="noStrike" kern="1200" cap="none" spc="0" baseline="0">
              <a:solidFill>
                <a:srgbClr val="FFFFFF"/>
              </a:solidFill>
              <a:uFillTx/>
              <a:latin typeface="Arial" pitchFamily="2"/>
            </a:endParaRPr>
          </a:p>
        </p:txBody>
      </p:sp>
      <p:sp>
        <p:nvSpPr>
          <p:cNvPr id="5" name="Forme libre 4">
            <a:extLst>
              <a:ext uri="{FF2B5EF4-FFF2-40B4-BE49-F238E27FC236}">
                <a16:creationId xmlns:a16="http://schemas.microsoft.com/office/drawing/2014/main" id="{3D78B6BE-D55F-47DD-8173-4CB405A0C2B2}"/>
              </a:ext>
            </a:extLst>
          </p:cNvPr>
          <p:cNvSpPr/>
          <p:nvPr/>
        </p:nvSpPr>
        <p:spPr>
          <a:xfrm>
            <a:off x="360355" y="4325761"/>
            <a:ext cx="6300718" cy="449423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0004" tIns="57241" rIns="90004" bIns="44997" anchor="t" anchorCtr="0" compatLnSpc="1">
            <a:noAutofit/>
          </a:bodyPr>
          <a:lstStyle/>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Il s'agit en fait du code de l'expropriation pour cause d'utilité publique.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L'article 1  de ce code est ainsi rédigé : « L'expropriation, en tout ou partie, d'immeubles ou de droits réels immobiliers ne peut être prononcée qu'à la condition qu'elle réponde à une utilité publique préalablement et formellement constatée à la suite d'une enquête et qu'il ait été procédé, contradictoirement, à la détermination des parcelles à exproprier ainsi qu'à la recherche des propriétaires, des titulaires de droits réels et des autres personnes intéressées.</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Elle donne lieu à une juste et préalable indemnité. »</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Ces enquêtes ont pour vocation de garantir le droit de propriété et les droits réels. Elles remontent à la révolution française.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l"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p:txBody>
      </p:sp>
    </p:spTree>
    <p:extLst>
      <p:ext uri="{BB962C8B-B14F-4D97-AF65-F5344CB8AC3E}">
        <p14:creationId xmlns:p14="http://schemas.microsoft.com/office/powerpoint/2010/main" val="4170701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9603430-6C86-4552-88FB-C5018141A940}"/>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F2199139-C645-4AB6-8067-96264057136F}"/>
              </a:ext>
            </a:extLst>
          </p:cNvPr>
          <p:cNvSpPr txBox="1">
            <a:spLocks noGrp="1"/>
          </p:cNvSpPr>
          <p:nvPr>
            <p:ph type="body" sz="quarter" idx="1"/>
          </p:nvPr>
        </p:nvSpPr>
        <p:spPr>
          <a:xfrm>
            <a:off x="178920" y="4140000"/>
            <a:ext cx="6480361" cy="3958922"/>
          </a:xfrm>
        </p:spPr>
        <p:txBody>
          <a:bodyPr tIns="12243"/>
          <a:lstStyle/>
          <a:p>
            <a:pPr lvl="0">
              <a:lnSpc>
                <a:spcPct val="93000"/>
              </a:lnSpc>
              <a:spcBef>
                <a:spcPts val="0"/>
              </a:spcBef>
            </a:pPr>
            <a:r>
              <a:rPr lang="fr-FR" sz="1400" b="1" u="sng" kern="1200" dirty="0">
                <a:latin typeface="Arial" pitchFamily="18"/>
                <a:cs typeface="Times New Roman" pitchFamily="18"/>
              </a:rPr>
              <a:t> </a:t>
            </a:r>
            <a:r>
              <a:rPr lang="fr-FR" sz="1400" kern="1200" dirty="0">
                <a:latin typeface="Arial" pitchFamily="18"/>
                <a:cs typeface="Times New Roman" pitchFamily="18"/>
              </a:rPr>
              <a:t>Nous allons maintenant aborder le deuxième type d'enquête relevant du code de l’expropriation, l’enquête parcellaire.</a:t>
            </a:r>
          </a:p>
          <a:p>
            <a:pPr lvl="0">
              <a:lnSpc>
                <a:spcPct val="93000"/>
              </a:lnSpc>
              <a:spcBef>
                <a:spcPts val="0"/>
              </a:spcBef>
            </a:pPr>
            <a:r>
              <a:rPr lang="fr-FR" sz="1400" b="1" u="sng" kern="1200" dirty="0">
                <a:latin typeface="Arial" pitchFamily="18"/>
                <a:cs typeface="Times New Roman" pitchFamily="18"/>
              </a:rPr>
              <a:t>Fondement juridique</a:t>
            </a:r>
          </a:p>
          <a:p>
            <a:pPr lvl="0">
              <a:lnSpc>
                <a:spcPct val="93000"/>
              </a:lnSpc>
              <a:spcBef>
                <a:spcPts val="0"/>
              </a:spcBef>
            </a:pPr>
            <a:r>
              <a:rPr lang="fr-FR" sz="1400" kern="1200" dirty="0">
                <a:latin typeface="Arial" pitchFamily="18"/>
                <a:cs typeface="Times New Roman" pitchFamily="18"/>
              </a:rPr>
              <a:t>•   la déclaration de cessibilité qui désigne les propriétés ou parties de propriété dont la cession est nécessaire à la réalisation de l'objet de la DUP est précédée d'une enquête publique dite : « enquête parcellaire ».</a:t>
            </a:r>
          </a:p>
          <a:p>
            <a:pPr lvl="0">
              <a:lnSpc>
                <a:spcPct val="93000"/>
              </a:lnSpc>
              <a:spcBef>
                <a:spcPts val="0"/>
              </a:spcBef>
            </a:pPr>
            <a:r>
              <a:rPr lang="fr-FR" sz="1400" b="1" u="sng" kern="1200" dirty="0">
                <a:latin typeface="Arial" pitchFamily="18"/>
                <a:cs typeface="Times New Roman" pitchFamily="18"/>
              </a:rPr>
              <a:t>Finalité</a:t>
            </a:r>
          </a:p>
          <a:p>
            <a:pPr lvl="0" algn="just">
              <a:lnSpc>
                <a:spcPct val="93000"/>
              </a:lnSpc>
              <a:spcBef>
                <a:spcPts val="0"/>
              </a:spcBef>
            </a:pPr>
            <a:endParaRPr lang="fr-FR" sz="1400" kern="1200" dirty="0">
              <a:latin typeface="Arial" pitchFamily="18"/>
              <a:cs typeface="Times New Roman" pitchFamily="18"/>
            </a:endParaRPr>
          </a:p>
          <a:p>
            <a:pPr lvl="0">
              <a:lnSpc>
                <a:spcPct val="93000"/>
              </a:lnSpc>
              <a:spcBef>
                <a:spcPts val="0"/>
              </a:spcBef>
            </a:pPr>
            <a:r>
              <a:rPr lang="fr-FR" sz="1400" b="1" u="sng" kern="1200" dirty="0">
                <a:latin typeface="Arial" pitchFamily="18"/>
                <a:cs typeface="Times New Roman" pitchFamily="18"/>
              </a:rPr>
              <a:t>Caractère contradictoire</a:t>
            </a:r>
          </a:p>
          <a:p>
            <a:pPr lvl="0" algn="just">
              <a:lnSpc>
                <a:spcPct val="93000"/>
              </a:lnSpc>
              <a:spcBef>
                <a:spcPts val="0"/>
              </a:spcBef>
            </a:pPr>
            <a:r>
              <a:rPr lang="fr-FR" sz="1400" kern="1200" dirty="0">
                <a:latin typeface="Arial" pitchFamily="18"/>
                <a:cs typeface="Times New Roman" pitchFamily="18"/>
              </a:rPr>
              <a:t>L'enquête parcellaire s'adresse aux propriétaires et parfois à eux seuls (lorsque dès le début de la procédure tous les propriétaires sont connus).</a:t>
            </a:r>
          </a:p>
          <a:p>
            <a:pPr lvl="0" algn="just">
              <a:lnSpc>
                <a:spcPct val="93000"/>
              </a:lnSpc>
              <a:spcBef>
                <a:spcPts val="0"/>
              </a:spcBef>
            </a:pPr>
            <a:r>
              <a:rPr lang="fr-FR" sz="1400" kern="1200" dirty="0">
                <a:latin typeface="Arial" pitchFamily="18"/>
                <a:cs typeface="Times New Roman" pitchFamily="18"/>
              </a:rPr>
              <a:t>Elle a un caractère contradictoire en ce sens que les propriétaires présumés sont appelés individuellement à prendre connaissance du dossier en mairie, et admis à discuter la localisation et l'étendue de l'emprise ; ceci obligatoirement par écrit.</a:t>
            </a:r>
          </a:p>
          <a:p>
            <a:pPr lvl="0" algn="just">
              <a:lnSpc>
                <a:spcPct val="93000"/>
              </a:lnSpc>
              <a:spcBef>
                <a:spcPts val="0"/>
              </a:spcBef>
            </a:pPr>
            <a:endParaRPr lang="fr-FR" sz="1400" kern="1200" dirty="0">
              <a:latin typeface="Arial" pitchFamily="18"/>
              <a:cs typeface="Times New Roman" pitchFamily="1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3B3D060-DFA7-4E8E-8A0E-484928B0047A}"/>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9A3464D1-3B62-4372-B02D-FC2D52497507}"/>
              </a:ext>
            </a:extLst>
          </p:cNvPr>
          <p:cNvSpPr txBox="1">
            <a:spLocks noGrp="1"/>
          </p:cNvSpPr>
          <p:nvPr>
            <p:ph type="body" sz="quarter" idx="1"/>
          </p:nvPr>
        </p:nvSpPr>
        <p:spPr>
          <a:xfrm>
            <a:off x="178920" y="4140000"/>
            <a:ext cx="6480361" cy="4500000"/>
          </a:xfrm>
        </p:spPr>
        <p:txBody>
          <a:bodyPr tIns="12243"/>
          <a:lstStyle/>
          <a:p>
            <a:pPr lvl="0">
              <a:lnSpc>
                <a:spcPct val="93000"/>
              </a:lnSpc>
              <a:spcBef>
                <a:spcPts val="0"/>
              </a:spcBef>
            </a:pPr>
            <a:endParaRPr lang="fr-FR" sz="1400" kern="1200" dirty="0">
              <a:latin typeface="Arial" pitchFamily="18"/>
              <a:cs typeface="Times New Roman" pitchFamily="1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280BD85-CFB1-4384-B223-93F5C7E82D37}"/>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26B533EA-167A-4BAE-B0E1-9237005B8706}"/>
              </a:ext>
            </a:extLst>
          </p:cNvPr>
          <p:cNvSpPr txBox="1">
            <a:spLocks noGrp="1"/>
          </p:cNvSpPr>
          <p:nvPr>
            <p:ph type="body" sz="quarter" idx="1"/>
          </p:nvPr>
        </p:nvSpPr>
        <p:spPr>
          <a:xfrm>
            <a:off x="178920" y="4319278"/>
            <a:ext cx="6480361" cy="3600358"/>
          </a:xfrm>
        </p:spPr>
        <p:txBody>
          <a:bodyPr tIns="12243"/>
          <a:lstStyle/>
          <a:p>
            <a:pPr lvl="0">
              <a:lnSpc>
                <a:spcPct val="93000"/>
              </a:lnSpc>
              <a:spcBef>
                <a:spcPts val="0"/>
              </a:spcBef>
            </a:pPr>
            <a:endParaRPr lang="fr-FR" sz="1400" u="sng" kern="1200" dirty="0">
              <a:latin typeface="Arial" pitchFamily="18"/>
              <a:cs typeface="Times New Roman" pitchFamily="18"/>
            </a:endParaRPr>
          </a:p>
          <a:p>
            <a:pPr lvl="0">
              <a:lnSpc>
                <a:spcPct val="93000"/>
              </a:lnSpc>
              <a:spcBef>
                <a:spcPts val="0"/>
              </a:spcBef>
            </a:pPr>
            <a:endParaRPr lang="fr-FR" sz="1400" kern="1200" dirty="0">
              <a:latin typeface="Arial" pitchFamily="18"/>
              <a:cs typeface="Times New Roman" pitchFamily="1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F4B09D-6FFC-4098-AF0F-A231378FFACA}"/>
              </a:ext>
            </a:extLst>
          </p:cNvPr>
          <p:cNvSpPr>
            <a:spLocks noGrp="1" noRot="1" noChangeAspect="1"/>
          </p:cNvSpPr>
          <p:nvPr>
            <p:ph type="sldImg"/>
          </p:nvPr>
        </p:nvSpPr>
        <p:spPr>
          <a:xfrm>
            <a:off x="1130300" y="936625"/>
            <a:ext cx="4213225" cy="315912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A3C44591-0640-4C25-AAAB-716AFA833727}"/>
              </a:ext>
            </a:extLst>
          </p:cNvPr>
          <p:cNvSpPr txBox="1">
            <a:spLocks noGrp="1"/>
          </p:cNvSpPr>
          <p:nvPr>
            <p:ph type="body" sz="quarter" idx="1"/>
          </p:nvPr>
        </p:nvSpPr>
        <p:spPr>
          <a:xfrm>
            <a:off x="178920" y="4140000"/>
            <a:ext cx="6480361" cy="4679643"/>
          </a:xfrm>
        </p:spPr>
        <p:txBody>
          <a:bodyPr tIns="12243"/>
          <a:lstStyle/>
          <a:p>
            <a:pPr lvl="0" algn="just">
              <a:lnSpc>
                <a:spcPct val="93000"/>
              </a:lnSpc>
              <a:spcBef>
                <a:spcPts val="0"/>
              </a:spcBef>
            </a:pPr>
            <a:r>
              <a:rPr lang="fr-FR" sz="1400" kern="1200" dirty="0">
                <a:latin typeface="Arial" pitchFamily="18"/>
                <a:cs typeface="Times New Roman" pitchFamily="18"/>
              </a:rPr>
              <a:t>Notification individuelle du dépôt du dossier à la mairie est faite par l'expropriant, par lettre recommandée avec demande d'avis de réception, aux propriétaires figurant sur la liste établie pour le dossier, lorsque leur domicile est connu d'après les renseignements recueillis par l'expropriant ou à leurs mandataires, gérants, administrateurs ou syndics.</a:t>
            </a:r>
          </a:p>
          <a:p>
            <a:pPr lvl="0" algn="just">
              <a:lnSpc>
                <a:spcPct val="93000"/>
              </a:lnSpc>
              <a:spcBef>
                <a:spcPts val="0"/>
              </a:spcBef>
            </a:pPr>
            <a:r>
              <a:rPr lang="fr-FR" sz="1400" kern="1200" dirty="0">
                <a:latin typeface="Arial" pitchFamily="18"/>
                <a:cs typeface="Times New Roman" pitchFamily="18"/>
              </a:rPr>
              <a:t>En cas de domicile inconnu, la notification est faite en double copie au maire, qui en fait afficher une, et, le cas échéant, aux locataires et aux preneurs à bail rural.</a:t>
            </a:r>
          </a:p>
          <a:p>
            <a:pPr lvl="0" algn="just">
              <a:lnSpc>
                <a:spcPct val="93000"/>
              </a:lnSpc>
              <a:spcBef>
                <a:spcPts val="0"/>
              </a:spcBef>
            </a:pPr>
            <a:endParaRPr lang="fr-FR" sz="1400" kern="1200" dirty="0">
              <a:latin typeface="Arial" pitchFamily="18"/>
              <a:cs typeface="Times New Roman" pitchFamily="18"/>
            </a:endParaRPr>
          </a:p>
          <a:p>
            <a:pPr lvl="0" algn="just">
              <a:lnSpc>
                <a:spcPct val="93000"/>
              </a:lnSpc>
              <a:spcBef>
                <a:spcPts val="0"/>
              </a:spcBef>
            </a:pPr>
            <a:r>
              <a:rPr lang="fr-FR" sz="1400" kern="1200" dirty="0">
                <a:latin typeface="Arial" pitchFamily="18"/>
                <a:cs typeface="Times New Roman" pitchFamily="18"/>
              </a:rPr>
              <a:t>Les propriétaires auxquels notification est faite par l'expropriant du dépôt du dossier à la mairie sont tenus de fournir les indications relatives à leur identité, telles qu'elles sont énumérées soit au premier alinéa de l'article 5, soit au 1 de l'article 6 du décret n° 55-22 du 4 janvier 1955 portant réforme de la publicité foncière ou, à défaut, de donner tous renseignements en leur possession sur l'identité du ou des </a:t>
            </a:r>
            <a:r>
              <a:rPr lang="fr-FR" sz="2000" dirty="0"/>
              <a:t>fermiers, locataires, ceux qui ont des droits d’emphytéose, d’habitation ou d’usage et ceux qui peuvent réclamer des servitudes. » </a:t>
            </a:r>
            <a:endParaRPr lang="fr-FR" sz="1400" kern="1200" dirty="0">
              <a:latin typeface="Arial" pitchFamily="18"/>
              <a:cs typeface="Times New Roman" pitchFamily="18"/>
            </a:endParaRPr>
          </a:p>
          <a:p>
            <a:pPr lvl="0" algn="just">
              <a:lnSpc>
                <a:spcPct val="93000"/>
              </a:lnSpc>
              <a:spcBef>
                <a:spcPts val="0"/>
              </a:spcBef>
            </a:pPr>
            <a:endParaRPr lang="fr-FR" sz="1400" kern="1200" dirty="0">
              <a:latin typeface="Arial" pitchFamily="18"/>
              <a:cs typeface="Times New Roman" pitchFamily="18"/>
            </a:endParaRPr>
          </a:p>
          <a:p>
            <a:pPr lvl="0" algn="just">
              <a:lnSpc>
                <a:spcPct val="93000"/>
              </a:lnSpc>
              <a:spcBef>
                <a:spcPts val="0"/>
              </a:spcBef>
            </a:pPr>
            <a:r>
              <a:rPr lang="fr-FR" sz="1400" kern="1200" dirty="0">
                <a:latin typeface="Arial" pitchFamily="18"/>
                <a:cs typeface="Times New Roman" pitchFamily="18"/>
              </a:rPr>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BCFE50B-6BB5-4BEC-8C9F-D0C78562E808}"/>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10871920-A636-4FAD-8D90-98C0F317C719}"/>
              </a:ext>
            </a:extLst>
          </p:cNvPr>
          <p:cNvSpPr txBox="1">
            <a:spLocks noGrp="1"/>
          </p:cNvSpPr>
          <p:nvPr>
            <p:ph type="body" sz="quarter" idx="1"/>
          </p:nvPr>
        </p:nvSpPr>
        <p:spPr>
          <a:xfrm>
            <a:off x="178920" y="4140000"/>
            <a:ext cx="6480361" cy="4679643"/>
          </a:xfrm>
        </p:spPr>
        <p:txBody>
          <a:bodyPr tIns="12243"/>
          <a:lstStyle/>
          <a:p>
            <a:pPr lvl="0">
              <a:lnSpc>
                <a:spcPct val="93000"/>
              </a:lnSpc>
              <a:spcBef>
                <a:spcPts val="0"/>
              </a:spcBef>
            </a:pPr>
            <a:endParaRPr lang="fr-FR" sz="1400" kern="1200" dirty="0">
              <a:latin typeface="Arial" pitchFamily="18"/>
              <a:cs typeface="Times New Roman" pitchFamily="1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083B91-656B-4A1C-9A2A-7A7A7466140C}"/>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5B1173F7-4BD4-4372-8AAB-F78649B216E6}"/>
              </a:ext>
            </a:extLst>
          </p:cNvPr>
          <p:cNvSpPr txBox="1">
            <a:spLocks noGrp="1"/>
          </p:cNvSpPr>
          <p:nvPr>
            <p:ph type="body" sz="quarter" idx="1"/>
          </p:nvPr>
        </p:nvSpPr>
        <p:spPr>
          <a:xfrm>
            <a:off x="179277" y="4349883"/>
            <a:ext cx="6300718" cy="3512877"/>
          </a:xfrm>
        </p:spPr>
        <p:txBody>
          <a:bodyPr lIns="91440" tIns="91440" rIns="91440" bIns="45720"/>
          <a:lstStyle/>
          <a:p>
            <a:pPr lvl="0">
              <a:spcBef>
                <a:spcPts val="0"/>
              </a:spcBef>
            </a:pPr>
            <a:endParaRPr lang="fr-FR" sz="2400" b="1" i="1" kern="1200" dirty="0">
              <a:latin typeface="Arial" pitchFamily="18"/>
              <a:cs typeface="Lucida Sans Unicode" pitchFamily="2"/>
            </a:endParaRPr>
          </a:p>
          <a:p>
            <a:pPr lvl="0">
              <a:spcBef>
                <a:spcPts val="0"/>
              </a:spcBef>
            </a:pPr>
            <a:endParaRPr lang="fr-FR" sz="2400" b="1" i="1" kern="1200" dirty="0">
              <a:latin typeface="Arial" pitchFamily="18"/>
              <a:cs typeface="Lucida Sans Unicode" pitchFamily="2"/>
            </a:endParaRPr>
          </a:p>
        </p:txBody>
      </p:sp>
      <p:sp>
        <p:nvSpPr>
          <p:cNvPr id="4" name="Forme libre 3">
            <a:extLst>
              <a:ext uri="{FF2B5EF4-FFF2-40B4-BE49-F238E27FC236}">
                <a16:creationId xmlns:a16="http://schemas.microsoft.com/office/drawing/2014/main" id="{6096685A-D1CB-479E-90B5-D90192AD49EE}"/>
              </a:ext>
            </a:extLst>
          </p:cNvPr>
          <p:cNvSpPr/>
          <p:nvPr/>
        </p:nvSpPr>
        <p:spPr>
          <a:xfrm>
            <a:off x="0" y="0"/>
            <a:ext cx="1435" cy="143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1440" tIns="91440" rIns="91440" bIns="45720" anchor="t" anchorCtr="0" compatLnSpc="1">
            <a:noAutofit/>
          </a:bodyPr>
          <a:lstStyle/>
          <a:p>
            <a:pPr marL="0" marR="0" lvl="0" indent="0" algn="l" defTabSz="914400" rtl="0" fontAlgn="auto" hangingPunct="0">
              <a:lnSpc>
                <a:spcPct val="100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fld id="{F6FBC287-B04A-4CC9-B648-ADF91AB9F8BB}" type="slidenum">
              <a:t>15</a:t>
            </a:fld>
            <a:endParaRPr lang="fr-FR" sz="1400" b="0" i="0" u="none" strike="noStrike" kern="1200" cap="none" spc="0" baseline="0">
              <a:solidFill>
                <a:srgbClr val="FFFFFF"/>
              </a:solidFill>
              <a:uFillTx/>
              <a:latin typeface="Arial" pitchFamily="2"/>
            </a:endParaRPr>
          </a:p>
        </p:txBody>
      </p:sp>
      <p:sp>
        <p:nvSpPr>
          <p:cNvPr id="5" name="Forme libre 4">
            <a:extLst>
              <a:ext uri="{FF2B5EF4-FFF2-40B4-BE49-F238E27FC236}">
                <a16:creationId xmlns:a16="http://schemas.microsoft.com/office/drawing/2014/main" id="{3D78B6BE-D55F-47DD-8173-4CB405A0C2B2}"/>
              </a:ext>
            </a:extLst>
          </p:cNvPr>
          <p:cNvSpPr/>
          <p:nvPr/>
        </p:nvSpPr>
        <p:spPr>
          <a:xfrm>
            <a:off x="360355" y="4325761"/>
            <a:ext cx="6300718" cy="449423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0004" tIns="57241" rIns="90004" bIns="44997" anchor="t" anchorCtr="0" compatLnSpc="1">
            <a:noAutofit/>
          </a:bodyPr>
          <a:lstStyle/>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Il s'agit en fait du code de l'expropriation pour cause d'utilité publique.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L'article 1  de ce code est ainsi rédigé : « L'expropriation, en tout ou partie, d'immeubles ou de droits réels immobiliers ne peut être prononcée qu'à la condition qu'elle réponde à une utilité publique préalablement et formellement constatée à la suite d'une enquête et qu'il ait été procédé, contradictoirement, à la détermination des parcelles à exproprier ainsi qu'à la recherche des propriétaires, des titulaires de droits réels et des autres personnes intéressées.</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Elle donne lieu à une juste et préalable indemnité. »</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Ces enquêtes ont pour vocation de garantir le droit de propriété et les droits réels. Elles remontent à la révolution française.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l"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p:txBody>
      </p:sp>
    </p:spTree>
    <p:extLst>
      <p:ext uri="{BB962C8B-B14F-4D97-AF65-F5344CB8AC3E}">
        <p14:creationId xmlns:p14="http://schemas.microsoft.com/office/powerpoint/2010/main" val="39480300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C3EE62A-EA22-44EE-AEC7-D80019EDBD15}"/>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CBD8BE6B-4F8F-49A3-94A5-719EFF3AD3E2}"/>
              </a:ext>
            </a:extLst>
          </p:cNvPr>
          <p:cNvSpPr txBox="1">
            <a:spLocks noGrp="1"/>
          </p:cNvSpPr>
          <p:nvPr>
            <p:ph type="body" sz="quarter" idx="1"/>
          </p:nvPr>
        </p:nvSpPr>
        <p:spPr>
          <a:xfrm>
            <a:off x="359999" y="4104000"/>
            <a:ext cx="6301075" cy="4795918"/>
          </a:xfrm>
        </p:spPr>
        <p:txBody>
          <a:bodyPr tIns="12243"/>
          <a:lstStyle/>
          <a:p>
            <a:pPr algn="l"/>
            <a:r>
              <a:rPr lang="fr-FR" sz="1800" b="0" i="0" u="none" strike="noStrike" baseline="0" dirty="0">
                <a:latin typeface="Frutiger-Light"/>
              </a:rPr>
              <a:t>Milieu aquatique :</a:t>
            </a:r>
          </a:p>
          <a:p>
            <a:pPr algn="l"/>
            <a:r>
              <a:rPr lang="fr-FR" sz="1800" b="0" i="0" u="none" strike="noStrike" baseline="0" dirty="0">
                <a:latin typeface="Frutiger-Light"/>
              </a:rPr>
              <a:t>1 ° L’aménagement d’un bassin ou d’une fraction de bassin hydrographique ;</a:t>
            </a:r>
          </a:p>
          <a:p>
            <a:pPr algn="l"/>
            <a:r>
              <a:rPr lang="fr-FR" sz="1800" b="0" i="0" u="none" strike="noStrike" baseline="0" dirty="0">
                <a:latin typeface="Frutiger-Light"/>
              </a:rPr>
              <a:t>2° L’entretien et l’aménagement d’un cours d’eau, canal, lac ou plan d’eau, y compris les accès à ce cours d’eau, à ce canal, à ce lac ou à ce plan d’eau ;</a:t>
            </a:r>
          </a:p>
          <a:p>
            <a:pPr algn="l"/>
            <a:r>
              <a:rPr lang="fr-FR" sz="1800" b="0" i="0" u="none" strike="noStrike" baseline="0" dirty="0">
                <a:latin typeface="Frutiger-Light"/>
              </a:rPr>
              <a:t>3° L’approvisionnement en eau ;</a:t>
            </a:r>
          </a:p>
          <a:p>
            <a:pPr algn="l"/>
            <a:r>
              <a:rPr lang="fr-FR" sz="1800" b="0" i="0" u="none" strike="noStrike" baseline="0" dirty="0">
                <a:latin typeface="Frutiger-Light"/>
              </a:rPr>
              <a:t>4° La maîtrise des eaux pluviales et de ruissellement ou la lutte contre l’érosion des sols ;</a:t>
            </a:r>
          </a:p>
          <a:p>
            <a:pPr algn="l"/>
            <a:r>
              <a:rPr lang="fr-FR" sz="1800" b="0" i="0" u="none" strike="noStrike" baseline="0" dirty="0">
                <a:latin typeface="Frutiger-Light"/>
              </a:rPr>
              <a:t>5° La défense contre les inondations et contre la mer ;</a:t>
            </a:r>
          </a:p>
          <a:p>
            <a:pPr algn="l"/>
            <a:r>
              <a:rPr lang="fr-FR" sz="1800" b="0" i="0" u="none" strike="noStrike" baseline="0" dirty="0">
                <a:latin typeface="Frutiger-Light"/>
              </a:rPr>
              <a:t>6° La lutte contre la pollution ;</a:t>
            </a:r>
          </a:p>
          <a:p>
            <a:pPr algn="l"/>
            <a:r>
              <a:rPr lang="fr-FR" sz="1800" b="0" i="0" u="none" strike="noStrike" baseline="0" dirty="0">
                <a:latin typeface="Frutiger-Light"/>
              </a:rPr>
              <a:t>7° La protection et la conservation des eaux superficielles et souterraines ;</a:t>
            </a:r>
          </a:p>
          <a:p>
            <a:pPr algn="l"/>
            <a:r>
              <a:rPr lang="fr-FR" sz="1800" b="0" i="0" u="none" strike="noStrike" baseline="0" dirty="0">
                <a:latin typeface="Frutiger-Light"/>
              </a:rPr>
              <a:t>8° La protection et la restauration des sites, des écosystèmes aquatiques et des zones humides ainsi que des formations boisées riveraines ;</a:t>
            </a:r>
          </a:p>
          <a:p>
            <a:pPr algn="l"/>
            <a:r>
              <a:rPr lang="fr-FR" sz="1800" b="0" i="0" u="none" strike="noStrike" baseline="0" dirty="0">
                <a:latin typeface="Frutiger-Light"/>
              </a:rPr>
              <a:t>9° Les aménagements hydrauliques concourant à la sécurité civile ;</a:t>
            </a:r>
          </a:p>
          <a:p>
            <a:pPr algn="l"/>
            <a:r>
              <a:rPr lang="fr-FR" sz="1800" b="0" i="0" u="none" strike="noStrike" baseline="0" dirty="0">
                <a:latin typeface="Frutiger-Light"/>
              </a:rPr>
              <a:t>10° L’exploitation, l’entretien et l’aménagement d’ouvrages hydrauliques existants ;</a:t>
            </a:r>
          </a:p>
          <a:p>
            <a:pPr algn="l"/>
            <a:r>
              <a:rPr lang="fr-FR" sz="1800" b="0" i="0" u="none" strike="noStrike" baseline="0" dirty="0">
                <a:latin typeface="Frutiger-Light"/>
              </a:rPr>
              <a:t>11° La mise en place et l’exploitation de dispositifs de surveillance de la ressource en eau et des milieux aquatiques ;</a:t>
            </a:r>
          </a:p>
          <a:p>
            <a:pPr algn="l"/>
            <a:r>
              <a:rPr lang="fr-FR" sz="1800" b="0" i="0" u="none" strike="noStrike" baseline="0" dirty="0">
                <a:latin typeface="Frutiger-Light"/>
              </a:rPr>
              <a:t>12° L’animation et la concertation dans les domaines de la prévention du risque d’inondation ainsi que de la gestion et de la protection de la ressource en eau et des milieux aquatiques dans un </a:t>
            </a:r>
            <a:r>
              <a:rPr lang="fr-FR" sz="1800" b="0" i="0" u="none" strike="noStrike" baseline="0" dirty="0" err="1">
                <a:latin typeface="Frutiger-Light"/>
              </a:rPr>
              <a:t>sousbassin</a:t>
            </a:r>
            <a:r>
              <a:rPr lang="fr-FR" sz="1800" b="0" i="0" u="none" strike="noStrike" baseline="0" dirty="0">
                <a:latin typeface="Frutiger-Light"/>
              </a:rPr>
              <a:t> ou un groupement de sous-bassins, ou dans un système aquifère, correspondant à une unité hydrographique ;</a:t>
            </a:r>
          </a:p>
          <a:p>
            <a:pPr algn="l"/>
            <a:endParaRPr lang="fr-FR" sz="1800" b="0" i="0" u="none" strike="noStrike" kern="1200" baseline="0" dirty="0">
              <a:latin typeface="Frutiger-Light"/>
            </a:endParaRPr>
          </a:p>
          <a:p>
            <a:pPr algn="l"/>
            <a:r>
              <a:rPr lang="fr-FR" sz="1800" b="0" i="0" u="none" strike="noStrike" kern="1200" baseline="0" dirty="0">
                <a:latin typeface="Frutiger-Light"/>
              </a:rPr>
              <a:t>Milieu agricole et forestier</a:t>
            </a:r>
          </a:p>
          <a:p>
            <a:pPr algn="l"/>
            <a:r>
              <a:rPr lang="fr-FR" sz="1800" b="0" i="0" u="none" strike="noStrike" baseline="0" dirty="0">
                <a:latin typeface="Frutiger-Light"/>
              </a:rPr>
              <a:t>1° Lutte contre l’érosion et les avalanches, reboisement et aménagement des versants, défense contre les incendies et réalisation de travaux de desserte forestière, pastorale ou permettant l’accès aux équipements répondant aux objectifs de protection précités ;</a:t>
            </a:r>
          </a:p>
          <a:p>
            <a:pPr algn="l"/>
            <a:r>
              <a:rPr lang="fr-FR" sz="1800" b="0" i="0" u="none" strike="noStrike" baseline="0" dirty="0">
                <a:latin typeface="Frutiger-Light"/>
              </a:rPr>
              <a:t>2° Travaux de débroussaillement des terrains mentionnés à l’article L. 126-2 du présent code ;</a:t>
            </a:r>
          </a:p>
          <a:p>
            <a:pPr algn="l"/>
            <a:r>
              <a:rPr lang="fr-FR" sz="1800" b="0" i="0" u="none" strike="noStrike" baseline="0" dirty="0">
                <a:latin typeface="Frutiger-Light"/>
              </a:rPr>
              <a:t>3° Entretien des canaux et fossés ; 4° et 5° (alinéas abrogés) ;</a:t>
            </a:r>
          </a:p>
          <a:p>
            <a:pPr algn="l"/>
            <a:r>
              <a:rPr lang="fr-FR" sz="1800" b="0" i="0" u="none" strike="noStrike" baseline="0" dirty="0">
                <a:latin typeface="Frutiger-Light"/>
              </a:rPr>
              <a:t>6° Irrigation, épandage, colmatage et limonage ;</a:t>
            </a:r>
          </a:p>
          <a:p>
            <a:pPr algn="l"/>
            <a:r>
              <a:rPr lang="fr-FR" sz="1800" b="0" i="0" u="none" strike="noStrike" baseline="0" dirty="0">
                <a:latin typeface="Frutiger-Light"/>
              </a:rPr>
              <a:t>7° Les travaux de débardage par câble et les travaux nécessaires à la constitution d’aires intermédiaires de stockage de bois.</a:t>
            </a:r>
            <a:endParaRPr lang="fr-FR" sz="1400" kern="1200" dirty="0"/>
          </a:p>
        </p:txBody>
      </p:sp>
      <p:sp>
        <p:nvSpPr>
          <p:cNvPr id="4" name="ZoneTexte 3">
            <a:extLst>
              <a:ext uri="{FF2B5EF4-FFF2-40B4-BE49-F238E27FC236}">
                <a16:creationId xmlns:a16="http://schemas.microsoft.com/office/drawing/2014/main" id="{6E34437B-D010-4801-AAC0-82EBE0222BF2}"/>
              </a:ext>
            </a:extLst>
          </p:cNvPr>
          <p:cNvSpPr txBox="1"/>
          <p:nvPr/>
        </p:nvSpPr>
        <p:spPr>
          <a:xfrm>
            <a:off x="71999" y="6912004"/>
            <a:ext cx="6959516" cy="3172318"/>
          </a:xfrm>
          <a:prstGeom prst="rect">
            <a:avLst/>
          </a:prstGeom>
          <a:noFill/>
          <a:ln>
            <a:noFill/>
          </a:ln>
        </p:spPr>
        <p:txBody>
          <a:bodyPr vert="horz" wrap="none" lIns="90004" tIns="44997" rIns="90004" bIns="44997" anchor="t"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SimSun" pitchFamily="2"/>
                <a:cs typeface="SimSun" pitchFamily="2"/>
              </a:rPr>
              <a:t>.</a:t>
            </a: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SimSun" pitchFamily="2"/>
                <a:cs typeface="SimSun" pitchFamily="2"/>
              </a:rPr>
              <a:t>.</a:t>
            </a: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Tree>
    <p:extLst>
      <p:ext uri="{BB962C8B-B14F-4D97-AF65-F5344CB8AC3E}">
        <p14:creationId xmlns:p14="http://schemas.microsoft.com/office/powerpoint/2010/main" val="3331421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5C8CC82-0B9C-435E-B4DD-B0EDB29349B2}"/>
              </a:ext>
            </a:extLst>
          </p:cNvPr>
          <p:cNvSpPr>
            <a:spLocks noGrp="1" noRot="1" noChangeAspect="1"/>
          </p:cNvSpPr>
          <p:nvPr>
            <p:ph type="sldImg"/>
          </p:nvPr>
        </p:nvSpPr>
        <p:spPr>
          <a:xfrm>
            <a:off x="1484313" y="866775"/>
            <a:ext cx="4221162"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EF0A71BF-9FE8-4CC7-814B-927E4B686E36}"/>
              </a:ext>
            </a:extLst>
          </p:cNvPr>
          <p:cNvSpPr txBox="1">
            <a:spLocks noGrp="1"/>
          </p:cNvSpPr>
          <p:nvPr>
            <p:ph type="body" sz="quarter" idx="1"/>
          </p:nvPr>
        </p:nvSpPr>
        <p:spPr>
          <a:xfrm>
            <a:off x="539276" y="4349517"/>
            <a:ext cx="5759641" cy="4289395"/>
          </a:xfrm>
        </p:spPr>
        <p:txBody>
          <a:bodyPr tIns="12243"/>
          <a:lstStyle/>
          <a:p>
            <a:pPr lvl="0" algn="just">
              <a:lnSpc>
                <a:spcPct val="93000"/>
              </a:lnSpc>
              <a:spcBef>
                <a:spcPts val="0"/>
              </a:spcBef>
            </a:pPr>
            <a:endParaRPr lang="fr-FR" sz="1400" kern="1200" dirty="0">
              <a:latin typeface="Arial" pitchFamily="18"/>
            </a:endParaRPr>
          </a:p>
          <a:p>
            <a:pPr lvl="0" algn="just">
              <a:lnSpc>
                <a:spcPct val="93000"/>
              </a:lnSpc>
              <a:spcBef>
                <a:spcPts val="0"/>
              </a:spcBef>
              <a:buClr>
                <a:srgbClr val="000000"/>
              </a:buClr>
              <a:buSzPct val="45000"/>
              <a:buFont typeface="Wingdings" pitchFamily="2"/>
              <a:buNone/>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p:txBody>
      </p:sp>
    </p:spTree>
    <p:extLst>
      <p:ext uri="{BB962C8B-B14F-4D97-AF65-F5344CB8AC3E}">
        <p14:creationId xmlns:p14="http://schemas.microsoft.com/office/powerpoint/2010/main" val="3920475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5C8CC82-0B9C-435E-B4DD-B0EDB29349B2}"/>
              </a:ext>
            </a:extLst>
          </p:cNvPr>
          <p:cNvSpPr>
            <a:spLocks noGrp="1" noRot="1" noChangeAspect="1"/>
          </p:cNvSpPr>
          <p:nvPr>
            <p:ph type="sldImg"/>
          </p:nvPr>
        </p:nvSpPr>
        <p:spPr>
          <a:xfrm>
            <a:off x="1484313" y="866775"/>
            <a:ext cx="4221162"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EF0A71BF-9FE8-4CC7-814B-927E4B686E36}"/>
              </a:ext>
            </a:extLst>
          </p:cNvPr>
          <p:cNvSpPr txBox="1">
            <a:spLocks noGrp="1"/>
          </p:cNvSpPr>
          <p:nvPr>
            <p:ph type="body" sz="quarter" idx="1"/>
          </p:nvPr>
        </p:nvSpPr>
        <p:spPr>
          <a:xfrm>
            <a:off x="539276" y="4349517"/>
            <a:ext cx="5759641" cy="4289395"/>
          </a:xfrm>
        </p:spPr>
        <p:txBody>
          <a:bodyPr tIns="12243"/>
          <a:lstStyle/>
          <a:p>
            <a:pPr lvl="0" algn="just">
              <a:lnSpc>
                <a:spcPct val="93000"/>
              </a:lnSpc>
              <a:spcBef>
                <a:spcPts val="0"/>
              </a:spcBef>
            </a:pPr>
            <a:endParaRPr lang="fr-FR" sz="1400" kern="1200" dirty="0">
              <a:latin typeface="Arial" pitchFamily="18"/>
            </a:endParaRPr>
          </a:p>
          <a:p>
            <a:pPr lvl="0" algn="just">
              <a:lnSpc>
                <a:spcPct val="93000"/>
              </a:lnSpc>
              <a:spcBef>
                <a:spcPts val="0"/>
              </a:spcBef>
              <a:buClr>
                <a:srgbClr val="000000"/>
              </a:buClr>
              <a:buSzPct val="45000"/>
              <a:buFont typeface="Wingdings" pitchFamily="2"/>
              <a:buNone/>
            </a:pPr>
            <a:endParaRPr lang="fr-FR" sz="1400" kern="1200" dirty="0">
              <a:latin typeface="Arial" pitchFamily="18"/>
            </a:endParaRPr>
          </a:p>
          <a:p>
            <a:pPr algn="l"/>
            <a:r>
              <a:rPr lang="fr-FR" sz="1800" b="0" i="0" u="none" strike="noStrike" baseline="0" dirty="0">
                <a:latin typeface="Frutiger-Light"/>
              </a:rPr>
              <a:t>Toutefois, l’exécution des travaux est dispensée d’enquête publique lorsqu’ils sont nécessaires pour faire face à des situations de péril imminent, qu’ils n’entraînent aucune expropriation et que le maître d’ouvrage ne prévoit pas de demander de participation financière aux personnes intéressées.</a:t>
            </a:r>
            <a:endParaRPr lang="fr-FR" sz="1400" kern="1200" dirty="0">
              <a:latin typeface="Arial" pitchFamily="18"/>
            </a:endParaRPr>
          </a:p>
          <a:p>
            <a:pPr lvl="0" algn="just">
              <a:lnSpc>
                <a:spcPct val="93000"/>
              </a:lnSpc>
              <a:spcBef>
                <a:spcPts val="0"/>
              </a:spcBef>
            </a:pPr>
            <a:endParaRPr lang="fr-FR" sz="1400" kern="1200" dirty="0">
              <a:latin typeface="Arial" pitchFamily="18"/>
            </a:endParaRPr>
          </a:p>
        </p:txBody>
      </p:sp>
    </p:spTree>
    <p:extLst>
      <p:ext uri="{BB962C8B-B14F-4D97-AF65-F5344CB8AC3E}">
        <p14:creationId xmlns:p14="http://schemas.microsoft.com/office/powerpoint/2010/main" val="3581213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083B91-656B-4A1C-9A2A-7A7A7466140C}"/>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5B1173F7-4BD4-4372-8AAB-F78649B216E6}"/>
              </a:ext>
            </a:extLst>
          </p:cNvPr>
          <p:cNvSpPr txBox="1">
            <a:spLocks noGrp="1"/>
          </p:cNvSpPr>
          <p:nvPr>
            <p:ph type="body" sz="quarter" idx="1"/>
          </p:nvPr>
        </p:nvSpPr>
        <p:spPr>
          <a:xfrm>
            <a:off x="179277" y="4349883"/>
            <a:ext cx="6300718" cy="3512877"/>
          </a:xfrm>
        </p:spPr>
        <p:txBody>
          <a:bodyPr lIns="91440" tIns="91440" rIns="91440" bIns="45720"/>
          <a:lstStyle/>
          <a:p>
            <a:pPr lvl="0">
              <a:spcBef>
                <a:spcPts val="0"/>
              </a:spcBef>
            </a:pPr>
            <a:endParaRPr lang="fr-FR" sz="2400" b="1" i="1" kern="1200">
              <a:latin typeface="Arial" pitchFamily="18"/>
              <a:cs typeface="Lucida Sans Unicode" pitchFamily="2"/>
            </a:endParaRPr>
          </a:p>
          <a:p>
            <a:pPr lvl="0">
              <a:spcBef>
                <a:spcPts val="0"/>
              </a:spcBef>
            </a:pPr>
            <a:endParaRPr lang="fr-FR" sz="2400" b="1" i="1" kern="1200">
              <a:latin typeface="Arial" pitchFamily="18"/>
              <a:cs typeface="Lucida Sans Unicode" pitchFamily="2"/>
            </a:endParaRPr>
          </a:p>
        </p:txBody>
      </p:sp>
      <p:sp>
        <p:nvSpPr>
          <p:cNvPr id="4" name="Forme libre 3">
            <a:extLst>
              <a:ext uri="{FF2B5EF4-FFF2-40B4-BE49-F238E27FC236}">
                <a16:creationId xmlns:a16="http://schemas.microsoft.com/office/drawing/2014/main" id="{6096685A-D1CB-479E-90B5-D90192AD49EE}"/>
              </a:ext>
            </a:extLst>
          </p:cNvPr>
          <p:cNvSpPr/>
          <p:nvPr/>
        </p:nvSpPr>
        <p:spPr>
          <a:xfrm>
            <a:off x="0" y="0"/>
            <a:ext cx="1435" cy="143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1440" tIns="91440" rIns="91440" bIns="45720" anchor="t" anchorCtr="0" compatLnSpc="1">
            <a:noAutofit/>
          </a:bodyPr>
          <a:lstStyle/>
          <a:p>
            <a:pPr marL="0" marR="0" lvl="0" indent="0" algn="l" defTabSz="914400" rtl="0" fontAlgn="auto" hangingPunct="0">
              <a:lnSpc>
                <a:spcPct val="100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fld id="{F6FBC287-B04A-4CC9-B648-ADF91AB9F8BB}" type="slidenum">
              <a:t>2</a:t>
            </a:fld>
            <a:endParaRPr lang="fr-FR" sz="1400" b="0" i="0" u="none" strike="noStrike" kern="1200" cap="none" spc="0" baseline="0">
              <a:solidFill>
                <a:srgbClr val="FFFFFF"/>
              </a:solidFill>
              <a:uFillTx/>
              <a:latin typeface="Arial" pitchFamily="2"/>
            </a:endParaRPr>
          </a:p>
        </p:txBody>
      </p:sp>
      <p:sp>
        <p:nvSpPr>
          <p:cNvPr id="5" name="Forme libre 4">
            <a:extLst>
              <a:ext uri="{FF2B5EF4-FFF2-40B4-BE49-F238E27FC236}">
                <a16:creationId xmlns:a16="http://schemas.microsoft.com/office/drawing/2014/main" id="{3D78B6BE-D55F-47DD-8173-4CB405A0C2B2}"/>
              </a:ext>
            </a:extLst>
          </p:cNvPr>
          <p:cNvSpPr/>
          <p:nvPr/>
        </p:nvSpPr>
        <p:spPr>
          <a:xfrm>
            <a:off x="360355" y="4325761"/>
            <a:ext cx="6300718" cy="449423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0004" tIns="57241" rIns="90004" bIns="44997" anchor="t" anchorCtr="0" compatLnSpc="1">
            <a:noAutofit/>
          </a:bodyPr>
          <a:lstStyle/>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Il s'agit en fait du code de l'expropriation pour cause d'utilité publique.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L'article 1  de ce code est ainsi rédigé : « L'expropriation, en tout ou partie, d'immeubles ou de droits réels immobiliers ne peut être prononcée qu'à la condition qu'elle réponde à une utilité publique préalablement et formellement constatée à la suite d'une enquête et qu'il ait été procédé, contradictoirement, à la détermination des parcelles à exproprier ainsi qu'à la recherche des propriétaires, des titulaires de droits réels et des autres personnes intéressées.</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Elle donne lieu à une juste et préalable indemnité. »</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Ces enquêtes ont pour vocation de garantir le droit de propriété et les droits réels. Elles remontent à la révolution française.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l"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p:txBody>
      </p:sp>
    </p:spTree>
    <p:extLst>
      <p:ext uri="{BB962C8B-B14F-4D97-AF65-F5344CB8AC3E}">
        <p14:creationId xmlns:p14="http://schemas.microsoft.com/office/powerpoint/2010/main" val="1683856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F083B91-656B-4A1C-9A2A-7A7A7466140C}"/>
              </a:ext>
            </a:extLst>
          </p:cNvPr>
          <p:cNvSpPr>
            <a:spLocks noGrp="1" noRot="1" noChangeAspect="1"/>
          </p:cNvSpPr>
          <p:nvPr>
            <p:ph type="sldImg"/>
          </p:nvPr>
        </p:nvSpPr>
        <p:spPr>
          <a:xfrm>
            <a:off x="1317625" y="877888"/>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5B1173F7-4BD4-4372-8AAB-F78649B216E6}"/>
              </a:ext>
            </a:extLst>
          </p:cNvPr>
          <p:cNvSpPr txBox="1">
            <a:spLocks noGrp="1"/>
          </p:cNvSpPr>
          <p:nvPr>
            <p:ph type="body" sz="quarter" idx="1"/>
          </p:nvPr>
        </p:nvSpPr>
        <p:spPr>
          <a:xfrm>
            <a:off x="179277" y="4349883"/>
            <a:ext cx="6300718" cy="3512877"/>
          </a:xfrm>
        </p:spPr>
        <p:txBody>
          <a:bodyPr lIns="91440" tIns="91440" rIns="91440" bIns="45720"/>
          <a:lstStyle/>
          <a:p>
            <a:pPr lvl="0">
              <a:spcBef>
                <a:spcPts val="0"/>
              </a:spcBef>
            </a:pPr>
            <a:endParaRPr lang="fr-FR" sz="2400" b="1" i="1" kern="1200">
              <a:latin typeface="Arial" pitchFamily="18"/>
              <a:cs typeface="Lucida Sans Unicode" pitchFamily="2"/>
            </a:endParaRPr>
          </a:p>
          <a:p>
            <a:pPr lvl="0">
              <a:spcBef>
                <a:spcPts val="0"/>
              </a:spcBef>
            </a:pPr>
            <a:endParaRPr lang="fr-FR" sz="2400" b="1" i="1" kern="1200">
              <a:latin typeface="Arial" pitchFamily="18"/>
              <a:cs typeface="Lucida Sans Unicode" pitchFamily="2"/>
            </a:endParaRPr>
          </a:p>
        </p:txBody>
      </p:sp>
      <p:sp>
        <p:nvSpPr>
          <p:cNvPr id="4" name="Forme libre 3">
            <a:extLst>
              <a:ext uri="{FF2B5EF4-FFF2-40B4-BE49-F238E27FC236}">
                <a16:creationId xmlns:a16="http://schemas.microsoft.com/office/drawing/2014/main" id="{6096685A-D1CB-479E-90B5-D90192AD49EE}"/>
              </a:ext>
            </a:extLst>
          </p:cNvPr>
          <p:cNvSpPr/>
          <p:nvPr/>
        </p:nvSpPr>
        <p:spPr>
          <a:xfrm>
            <a:off x="0" y="0"/>
            <a:ext cx="1435" cy="143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1440" tIns="91440" rIns="91440" bIns="45720" anchor="t" anchorCtr="0" compatLnSpc="1">
            <a:noAutofit/>
          </a:bodyPr>
          <a:lstStyle/>
          <a:p>
            <a:pPr marL="0" marR="0" lvl="0" indent="0" algn="l" defTabSz="914400" rtl="0" fontAlgn="auto" hangingPunct="0">
              <a:lnSpc>
                <a:spcPct val="100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fld id="{F6FBC287-B04A-4CC9-B648-ADF91AB9F8BB}" type="slidenum">
              <a:t>3</a:t>
            </a:fld>
            <a:endParaRPr lang="fr-FR" sz="1400" b="0" i="0" u="none" strike="noStrike" kern="1200" cap="none" spc="0" baseline="0">
              <a:solidFill>
                <a:srgbClr val="FFFFFF"/>
              </a:solidFill>
              <a:uFillTx/>
              <a:latin typeface="Arial" pitchFamily="2"/>
            </a:endParaRPr>
          </a:p>
        </p:txBody>
      </p:sp>
      <p:sp>
        <p:nvSpPr>
          <p:cNvPr id="5" name="Forme libre 4">
            <a:extLst>
              <a:ext uri="{FF2B5EF4-FFF2-40B4-BE49-F238E27FC236}">
                <a16:creationId xmlns:a16="http://schemas.microsoft.com/office/drawing/2014/main" id="{3D78B6BE-D55F-47DD-8173-4CB405A0C2B2}"/>
              </a:ext>
            </a:extLst>
          </p:cNvPr>
          <p:cNvSpPr/>
          <p:nvPr/>
        </p:nvSpPr>
        <p:spPr>
          <a:xfrm>
            <a:off x="360355" y="4325761"/>
            <a:ext cx="6300718" cy="449423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90004" tIns="57241" rIns="90004" bIns="44997" anchor="t" anchorCtr="0" compatLnSpc="1">
            <a:noAutofit/>
          </a:bodyPr>
          <a:lstStyle/>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Il s'agit en fait du code de l'expropriation pour cause d'utilité publique.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L'article 1  de ce code est ainsi rédigé : « L'expropriation, en tout ou partie, d'immeubles ou de droits réels immobiliers ne peut être prononcée qu'à la condition qu'elle réponde à une utilité publique préalablement et formellement constatée à la suite d'une enquête et qu'il ait été procédé, contradictoirement, à la détermination des parcelles à exproprier ainsi qu'à la recherche des propriétaires, des titulaires de droits réels et des autres personnes intéressées.</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Elle donne lieu à une juste et préalable indemnité. »</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Microsoft YaHei" pitchFamily="2"/>
                <a:cs typeface="Microsoft YaHei" pitchFamily="2"/>
              </a:rPr>
              <a:t>Ces enquêtes ont pour vocation de garantir le droit de propriété et les droits réels. Elles remontent à la révolution française.</a:t>
            </a: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just"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a:p>
            <a:pPr marL="0" marR="0" lvl="0" indent="0" algn="l" defTabSz="914400" rtl="0" fontAlgn="auto" hangingPunct="1">
              <a:lnSpc>
                <a:spcPct val="93000"/>
              </a:lnSpc>
              <a:spcBef>
                <a:spcPts val="45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Microsoft YaHei" pitchFamily="2"/>
              <a:cs typeface="Microsoft YaHei"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C3EE62A-EA22-44EE-AEC7-D80019EDBD15}"/>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CBD8BE6B-4F8F-49A3-94A5-719EFF3AD3E2}"/>
              </a:ext>
            </a:extLst>
          </p:cNvPr>
          <p:cNvSpPr txBox="1">
            <a:spLocks noGrp="1"/>
          </p:cNvSpPr>
          <p:nvPr>
            <p:ph type="body" sz="quarter" idx="1"/>
          </p:nvPr>
        </p:nvSpPr>
        <p:spPr>
          <a:xfrm>
            <a:off x="359999" y="4104000"/>
            <a:ext cx="6301075" cy="4795918"/>
          </a:xfrm>
        </p:spPr>
        <p:txBody>
          <a:bodyPr tIns="12243"/>
          <a:lstStyle/>
          <a:p>
            <a:pPr lvl="0" algn="just"/>
            <a:r>
              <a:rPr lang="fr-FR" sz="1400" kern="1200" dirty="0"/>
              <a:t>Un décret en Conseil d'Etat détermine les catégories de travaux ou d'opérations qui ne peuvent, en raison de leur nature ou de leur importance, être déclarés d'utilité publique que par décret en Conseil d'Etat,</a:t>
            </a:r>
          </a:p>
          <a:p>
            <a:pPr lvl="0" algn="just"/>
            <a:endParaRPr lang="fr-FR" sz="1400" kern="1200" dirty="0"/>
          </a:p>
          <a:p>
            <a:pPr lvl="0" algn="just"/>
            <a:r>
              <a:rPr lang="fr-FR" sz="1400" kern="1200" dirty="0"/>
              <a:t>L'acte déclarant l'utilité publique précise le délai accordé pour réaliser l'expropriation. Il ne peut excéder cinq ans, si la déclaration d'utilité publique n'est pas prononcée par décret en Conseil d'Etat en application de l'article L. 121-1.</a:t>
            </a:r>
          </a:p>
          <a:p>
            <a:pPr lvl="0" algn="just"/>
            <a:endParaRPr lang="fr-FR" sz="1400" kern="1200" dirty="0"/>
          </a:p>
          <a:p>
            <a:pPr lvl="0" algn="just"/>
            <a:r>
              <a:rPr lang="fr-FR" sz="1400" kern="1200" dirty="0"/>
              <a:t>Toutefois, si les opérations déclarées d'utilité publique sont prévues par des plans d'occupation des sols, des plans locaux d'urbanisme ou des documents d'urbanisme en tenant lieu, cette durée maximale est portée à dix ans.</a:t>
            </a:r>
          </a:p>
          <a:p>
            <a:pPr lvl="0" algn="just"/>
            <a:endParaRPr lang="fr-FR" sz="1400" kern="1200" dirty="0"/>
          </a:p>
        </p:txBody>
      </p:sp>
      <p:sp>
        <p:nvSpPr>
          <p:cNvPr id="4" name="ZoneTexte 3">
            <a:extLst>
              <a:ext uri="{FF2B5EF4-FFF2-40B4-BE49-F238E27FC236}">
                <a16:creationId xmlns:a16="http://schemas.microsoft.com/office/drawing/2014/main" id="{6E34437B-D010-4801-AAC0-82EBE0222BF2}"/>
              </a:ext>
            </a:extLst>
          </p:cNvPr>
          <p:cNvSpPr txBox="1"/>
          <p:nvPr/>
        </p:nvSpPr>
        <p:spPr>
          <a:xfrm>
            <a:off x="71999" y="6912004"/>
            <a:ext cx="6959516" cy="3172318"/>
          </a:xfrm>
          <a:prstGeom prst="rect">
            <a:avLst/>
          </a:prstGeom>
          <a:noFill/>
          <a:ln>
            <a:noFill/>
          </a:ln>
        </p:spPr>
        <p:txBody>
          <a:bodyPr vert="horz" wrap="none" lIns="90004" tIns="44997" rIns="90004" bIns="44997" anchor="t"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SimSun" pitchFamily="2"/>
                <a:cs typeface="SimSun" pitchFamily="2"/>
              </a:rPr>
              <a:t>.</a:t>
            </a: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r>
              <a:rPr lang="fr-FR" sz="1400" b="0" i="0" u="none" strike="noStrike" kern="1200" cap="none" spc="0" baseline="0">
                <a:solidFill>
                  <a:srgbClr val="000000"/>
                </a:solidFill>
                <a:uFillTx/>
                <a:latin typeface="Arial" pitchFamily="2"/>
                <a:ea typeface="SimSun" pitchFamily="2"/>
                <a:cs typeface="SimSun" pitchFamily="2"/>
              </a:rPr>
              <a:t>.</a:t>
            </a: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400" b="0" i="0" u="none" strike="noStrike" kern="1200" cap="none" spc="0" baseline="0">
              <a:solidFill>
                <a:srgbClr val="000000"/>
              </a:solidFill>
              <a:uFillTx/>
              <a:latin typeface="Arial" pitchFamily="2"/>
              <a:ea typeface="SimSun" pitchFamily="2"/>
              <a:cs typeface="SimSun" pitchFamily="2"/>
            </a:endParaRPr>
          </a:p>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5C8CC82-0B9C-435E-B4DD-B0EDB29349B2}"/>
              </a:ext>
            </a:extLst>
          </p:cNvPr>
          <p:cNvSpPr>
            <a:spLocks noGrp="1" noRot="1" noChangeAspect="1"/>
          </p:cNvSpPr>
          <p:nvPr>
            <p:ph type="sldImg"/>
          </p:nvPr>
        </p:nvSpPr>
        <p:spPr>
          <a:xfrm>
            <a:off x="1484313" y="866775"/>
            <a:ext cx="4221162"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EF0A71BF-9FE8-4CC7-814B-927E4B686E36}"/>
              </a:ext>
            </a:extLst>
          </p:cNvPr>
          <p:cNvSpPr txBox="1">
            <a:spLocks noGrp="1"/>
          </p:cNvSpPr>
          <p:nvPr>
            <p:ph type="body" sz="quarter" idx="1"/>
          </p:nvPr>
        </p:nvSpPr>
        <p:spPr>
          <a:xfrm>
            <a:off x="539276" y="4349517"/>
            <a:ext cx="5759641" cy="4289395"/>
          </a:xfrm>
        </p:spPr>
        <p:txBody>
          <a:bodyPr tIns="12243"/>
          <a:lstStyle/>
          <a:p>
            <a:pPr lvl="0" algn="just">
              <a:lnSpc>
                <a:spcPct val="93000"/>
              </a:lnSpc>
              <a:spcBef>
                <a:spcPts val="0"/>
              </a:spcBef>
            </a:pPr>
            <a:endParaRPr lang="fr-FR" sz="1400" kern="1200" dirty="0">
              <a:latin typeface="Arial" pitchFamily="18"/>
            </a:endParaRPr>
          </a:p>
          <a:p>
            <a:pPr lvl="0" algn="just">
              <a:lnSpc>
                <a:spcPct val="93000"/>
              </a:lnSpc>
              <a:spcBef>
                <a:spcPts val="0"/>
              </a:spcBef>
              <a:buClr>
                <a:srgbClr val="000000"/>
              </a:buClr>
              <a:buSzPct val="45000"/>
              <a:buFont typeface="Wingdings" pitchFamily="2"/>
              <a:buNone/>
            </a:pPr>
            <a:endParaRPr lang="fr-FR" sz="1400" kern="1200" dirty="0">
              <a:latin typeface="Arial" pitchFamily="18"/>
            </a:endParaRPr>
          </a:p>
          <a:p>
            <a:pPr lvl="0" algn="just">
              <a:lnSpc>
                <a:spcPct val="92000"/>
              </a:lnSpc>
              <a:spcBef>
                <a:spcPts val="0"/>
              </a:spcBef>
            </a:pPr>
            <a:r>
              <a:rPr lang="fr-FR" sz="1400" kern="1200" dirty="0">
                <a:latin typeface="Arial" pitchFamily="34"/>
                <a:cs typeface="Arial" pitchFamily="34"/>
              </a:rPr>
              <a:t>Tous documents, plans et maquettes établis par l'expropriant peuvent, en outre, venir préciser l'opération en vue de laquelle l'enquête publique est demandée. On peut utiliser cette possibilité même pour d'autres types d'enquête</a:t>
            </a:r>
          </a:p>
          <a:p>
            <a:pPr lvl="0" algn="just">
              <a:lnSpc>
                <a:spcPct val="93000"/>
              </a:lnSpc>
              <a:spcBef>
                <a:spcPts val="0"/>
              </a:spcBef>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5D4FE6C-3713-4BD5-B042-D736CD2803C6}"/>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B3A446D7-EA6C-4B21-B1C5-00C89949B2BA}"/>
              </a:ext>
            </a:extLst>
          </p:cNvPr>
          <p:cNvSpPr txBox="1">
            <a:spLocks noGrp="1"/>
          </p:cNvSpPr>
          <p:nvPr>
            <p:ph type="body" sz="quarter" idx="1"/>
          </p:nvPr>
        </p:nvSpPr>
        <p:spPr>
          <a:xfrm>
            <a:off x="539276" y="4349883"/>
            <a:ext cx="5759641" cy="4605119"/>
          </a:xfrm>
        </p:spPr>
        <p:txBody>
          <a:bodyPr tIns="8997"/>
          <a:lstStyle/>
          <a:p>
            <a:pPr lvl="0" algn="just">
              <a:lnSpc>
                <a:spcPct val="95000"/>
              </a:lnSpc>
              <a:spcBef>
                <a:spcPts val="0"/>
              </a:spcBef>
            </a:pPr>
            <a:r>
              <a:rPr lang="fr-FR" sz="1400" kern="1200"/>
              <a:t>-</a:t>
            </a:r>
            <a:r>
              <a:rPr lang="fr-FR" sz="1400" b="1" i="1" kern="1200">
                <a:latin typeface="Arial" pitchFamily="18"/>
              </a:rPr>
              <a:t>Lorsque la déclaration d'utilité publique est demandée en vue de l'acquisition d'immeubles</a:t>
            </a:r>
            <a:r>
              <a:rPr lang="fr-FR" sz="1400" kern="1200">
                <a:latin typeface="Arial" pitchFamily="18"/>
              </a:rPr>
              <a:t>, ou lorsqu'elle est demandée en vue de la réalisation d'une opération d'aménagement ou d'urbanisme importante et qu'il est nécessaire de procéder à l'acquisition des immeubles avant que le projet n'ait pu être établi le dossier comporte au moins:</a:t>
            </a:r>
          </a:p>
          <a:p>
            <a:pPr lvl="0" algn="just">
              <a:lnSpc>
                <a:spcPct val="93000"/>
              </a:lnSpc>
              <a:spcBef>
                <a:spcPts val="0"/>
              </a:spcBef>
            </a:pPr>
            <a:r>
              <a:rPr lang="fr-FR" sz="1400" kern="1200">
                <a:latin typeface="Arial" pitchFamily="18"/>
              </a:rPr>
              <a:t>une notice explicative ;</a:t>
            </a:r>
          </a:p>
          <a:p>
            <a:pPr lvl="0" algn="just">
              <a:lnSpc>
                <a:spcPct val="93000"/>
              </a:lnSpc>
              <a:spcBef>
                <a:spcPts val="0"/>
              </a:spcBef>
            </a:pPr>
            <a:r>
              <a:rPr lang="fr-FR" sz="1400" kern="1200">
                <a:latin typeface="Arial" pitchFamily="18"/>
              </a:rPr>
              <a:t>le plan de situation ;</a:t>
            </a:r>
          </a:p>
          <a:p>
            <a:pPr lvl="0" algn="just">
              <a:lnSpc>
                <a:spcPct val="93000"/>
              </a:lnSpc>
              <a:spcBef>
                <a:spcPts val="0"/>
              </a:spcBef>
            </a:pPr>
            <a:r>
              <a:rPr lang="fr-FR" sz="1400" kern="1200">
                <a:latin typeface="Arial" pitchFamily="18"/>
              </a:rPr>
              <a:t>le périmètre délimitant les immeubles à exproprier</a:t>
            </a:r>
          </a:p>
          <a:p>
            <a:pPr lvl="0" algn="just">
              <a:lnSpc>
                <a:spcPct val="93000"/>
              </a:lnSpc>
              <a:spcBef>
                <a:spcPts val="0"/>
              </a:spcBef>
            </a:pPr>
            <a:r>
              <a:rPr lang="fr-FR" sz="1400" kern="1200">
                <a:latin typeface="Arial" pitchFamily="18"/>
              </a:rPr>
              <a:t>l'estimation sommaire des acquisitions à réaliser.</a:t>
            </a:r>
          </a:p>
          <a:p>
            <a:pPr lvl="0" algn="just">
              <a:lnSpc>
                <a:spcPct val="93000"/>
              </a:lnSpc>
              <a:spcBef>
                <a:spcPts val="0"/>
              </a:spcBef>
            </a:pPr>
            <a:endParaRPr lang="fr-FR" sz="1400" kern="1200">
              <a:latin typeface="Arial" pitchFamily="18"/>
            </a:endParaRPr>
          </a:p>
          <a:p>
            <a:pPr lvl="0" algn="just">
              <a:lnSpc>
                <a:spcPct val="93000"/>
              </a:lnSpc>
              <a:spcBef>
                <a:spcPts val="0"/>
              </a:spcBef>
            </a:pPr>
            <a:r>
              <a:rPr lang="fr-FR" sz="1400" kern="1200">
                <a:latin typeface="Arial" pitchFamily="18"/>
              </a:rPr>
              <a:t>Dans les deux cas, la notice explicative indique l'objet de l'opération et les raisons pour lesquelles, parmi les partis envisagés, le projet soumis à l'enquête a été retenu, notamment du point de vue de son insertion dans l'environnement.</a:t>
            </a:r>
          </a:p>
          <a:p>
            <a:pPr lvl="0" algn="just">
              <a:lnSpc>
                <a:spcPct val="93000"/>
              </a:lnSpc>
              <a:spcBef>
                <a:spcPts val="0"/>
              </a:spcBef>
            </a:pPr>
            <a:endParaRPr lang="fr-FR" sz="1400" kern="1200">
              <a:latin typeface="Arial" pitchFamily="18"/>
            </a:endParaRPr>
          </a:p>
          <a:p>
            <a:pPr lvl="0" algn="just">
              <a:lnSpc>
                <a:spcPct val="93000"/>
              </a:lnSpc>
              <a:spcBef>
                <a:spcPts val="0"/>
              </a:spcBef>
            </a:pPr>
            <a:r>
              <a:rPr lang="fr-FR" sz="1400" kern="1200">
                <a:latin typeface="Arial" pitchFamily="18"/>
              </a:rPr>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A3AFAC0-4B6F-4568-AE59-2CFA522D5F28}"/>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E0F66659-01AF-458E-84F5-6F4A9FEF6E71}"/>
              </a:ext>
            </a:extLst>
          </p:cNvPr>
          <p:cNvSpPr txBox="1">
            <a:spLocks noGrp="1"/>
          </p:cNvSpPr>
          <p:nvPr>
            <p:ph type="body" sz="quarter" idx="1"/>
          </p:nvPr>
        </p:nvSpPr>
        <p:spPr>
          <a:xfrm>
            <a:off x="431999" y="4320000"/>
            <a:ext cx="5975997" cy="4361404"/>
          </a:xfrm>
        </p:spPr>
        <p:txBody>
          <a:bodyPr tIns="12243"/>
          <a:lstStyle/>
          <a:p>
            <a:pPr lvl="0" algn="just">
              <a:lnSpc>
                <a:spcPct val="93000"/>
              </a:lnSpc>
              <a:spcBef>
                <a:spcPts val="0"/>
              </a:spcBef>
            </a:pPr>
            <a:r>
              <a:rPr lang="fr-FR" sz="1400" kern="1200" dirty="0">
                <a:latin typeface="Arial" pitchFamily="18"/>
              </a:rPr>
              <a:t>Lorsque l'opération doit être réalisée sur le territoire d'une seule commune mais que l'enquête publique n'est pas ouverte à la mairie de cette commune, un double du dossier d'enquête est transmis au maire de cette commune par les soins du préfet afin qu'il soit tenu à la disposition du public.</a:t>
            </a:r>
          </a:p>
          <a:p>
            <a:pPr lvl="0" algn="just">
              <a:lnSpc>
                <a:spcPct val="93000"/>
              </a:lnSpc>
              <a:spcBef>
                <a:spcPts val="0"/>
              </a:spcBef>
            </a:pPr>
            <a:endParaRPr lang="fr-FR" sz="1400" kern="1200" dirty="0">
              <a:latin typeface="Arial" pitchFamily="18"/>
            </a:endParaRPr>
          </a:p>
          <a:p>
            <a:pPr lvl="0" algn="just">
              <a:lnSpc>
                <a:spcPct val="93000"/>
              </a:lnSpc>
              <a:spcBef>
                <a:spcPts val="0"/>
              </a:spcBef>
            </a:pPr>
            <a:r>
              <a:rPr lang="fr-FR" sz="1400" kern="1200" dirty="0">
                <a:latin typeface="Arial" pitchFamily="18"/>
              </a:rPr>
              <a:t>L'arrêté ouvrant l'enquête peut, en outre, ordonner le dépôt, pendant le délai et à partir de la date qu'il fixe, dans chacune des mairies des communes qu'il désigne à cet effet, d'un registre subsidiaire, à feuillets non mobiles, coté et paraphé par le maire, et d'un dossier sommaire donnant les caractéristiques principales des ouvrages les plus importants.</a:t>
            </a:r>
          </a:p>
          <a:p>
            <a:pPr lvl="0" algn="just">
              <a:lnSpc>
                <a:spcPct val="93000"/>
              </a:lnSpc>
              <a:spcBef>
                <a:spcPts val="0"/>
              </a:spcBef>
            </a:pPr>
            <a:endParaRPr lang="fr-FR" sz="1400" kern="1200" dirty="0">
              <a:latin typeface="Arial" pitchFamily="18"/>
            </a:endParaRPr>
          </a:p>
          <a:p>
            <a:pPr lvl="0" algn="just">
              <a:lnSpc>
                <a:spcPct val="93000"/>
              </a:lnSpc>
              <a:spcBef>
                <a:spcPts val="0"/>
              </a:spcBef>
            </a:pPr>
            <a:r>
              <a:rPr lang="fr-FR" sz="1400" kern="1200" dirty="0">
                <a:latin typeface="Arial" pitchFamily="18"/>
              </a:rPr>
              <a:t>Lorsque certaines de ces communes sont situées dans un autre département que celui où l'opération doit avoir lieu ou lorsque l'opération doit se dérouler sur le territoire de plusieurs départements, le préfet du département concerné fait assurer le dépôt des registres subsidiaires et des dossiers d'enquête, sauf si l'arrêté prévu à l'article R. 112-2 confie le soin d'y procéder au préfet désigné pour coordonner l'organisation de l'enquête conformément à l'article R. 112-3..</a:t>
            </a:r>
          </a:p>
          <a:p>
            <a:pPr lvl="0" algn="just">
              <a:lnSpc>
                <a:spcPct val="93000"/>
              </a:lnSpc>
              <a:spcBef>
                <a:spcPts val="0"/>
              </a:spcBef>
            </a:pPr>
            <a:endParaRPr lang="fr-FR" sz="1400" kern="1200" dirty="0">
              <a:latin typeface="Arial" pitchFamily="18"/>
            </a:endParaRPr>
          </a:p>
          <a:p>
            <a:pPr lvl="0" algn="just">
              <a:lnSpc>
                <a:spcPct val="93000"/>
              </a:lnSpc>
              <a:spcBef>
                <a:spcPts val="0"/>
              </a:spcBef>
            </a:pPr>
            <a:r>
              <a:rPr lang="fr-FR" sz="1400" kern="1200" dirty="0">
                <a:latin typeface="Arial" pitchFamily="18"/>
              </a:rPr>
              <a:t>Les préfectures complètent souvent les arrêtés avec des prescriptions rappelant d'autres dispositions réglementaires applicables.  </a:t>
            </a:r>
          </a:p>
          <a:p>
            <a:pPr lvl="0" algn="just">
              <a:lnSpc>
                <a:spcPct val="93000"/>
              </a:lnSpc>
              <a:spcBef>
                <a:spcPts val="0"/>
              </a:spcBef>
            </a:pPr>
            <a:endParaRPr lang="fr-FR" sz="1400" kern="1200" dirty="0">
              <a:latin typeface="Arial" pitchFamily="18"/>
            </a:endParaRPr>
          </a:p>
          <a:p>
            <a:pPr lvl="0" algn="just">
              <a:lnSpc>
                <a:spcPct val="93000"/>
              </a:lnSpc>
              <a:spcBef>
                <a:spcPts val="0"/>
              </a:spcBef>
            </a:pPr>
            <a:endParaRPr lang="fr-FR" sz="1400" kern="1200" dirty="0">
              <a:latin typeface="Arial" pitchFamily="1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369761B-857D-4C29-93EA-83E8CD5A13BB}"/>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B670B936-0C9E-4EAD-A07A-A5CF42698ED1}"/>
              </a:ext>
            </a:extLst>
          </p:cNvPr>
          <p:cNvSpPr txBox="1">
            <a:spLocks noGrp="1"/>
          </p:cNvSpPr>
          <p:nvPr>
            <p:ph type="body" sz="quarter" idx="1"/>
          </p:nvPr>
        </p:nvSpPr>
        <p:spPr>
          <a:xfrm>
            <a:off x="359999" y="4176000"/>
            <a:ext cx="6119640" cy="4967999"/>
          </a:xfrm>
        </p:spPr>
        <p:txBody>
          <a:bodyPr tIns="12243"/>
          <a:lstStyle/>
          <a:p>
            <a:pPr lvl="0" algn="just">
              <a:lnSpc>
                <a:spcPct val="93000"/>
              </a:lnSpc>
              <a:spcBef>
                <a:spcPts val="0"/>
              </a:spcBef>
            </a:pPr>
            <a:r>
              <a:rPr lang="fr-FR" sz="1400" kern="1200" dirty="0">
                <a:latin typeface="Arial" pitchFamily="18"/>
              </a:rPr>
              <a:t>Les obligations et compétences du CE sont plus réduites que pour l'enquête de type environnemental.</a:t>
            </a:r>
          </a:p>
          <a:p>
            <a:pPr lvl="0" algn="just">
              <a:lnSpc>
                <a:spcPct val="93000"/>
              </a:lnSpc>
              <a:spcBef>
                <a:spcPts val="0"/>
              </a:spcBef>
              <a:buClr>
                <a:srgbClr val="000000"/>
              </a:buClr>
              <a:buSzPct val="45000"/>
              <a:buFont typeface="Symbol" pitchFamily="2"/>
              <a:buChar char=""/>
            </a:pPr>
            <a:r>
              <a:rPr lang="fr-FR" sz="1400" kern="1200" dirty="0">
                <a:latin typeface="Arial" pitchFamily="18"/>
              </a:rPr>
              <a:t>Il ne signe pas de déclaration sur l'honneur mais le CE doit signaler tout ce qui peut porter atteinte à la perception  de son indépendance,</a:t>
            </a:r>
          </a:p>
          <a:p>
            <a:pPr lvl="0" algn="just">
              <a:lnSpc>
                <a:spcPct val="93000"/>
              </a:lnSpc>
              <a:spcBef>
                <a:spcPts val="0"/>
              </a:spcBef>
              <a:buClr>
                <a:srgbClr val="000000"/>
              </a:buClr>
              <a:buSzPct val="45000"/>
              <a:buFont typeface="Symbol" pitchFamily="2"/>
              <a:buChar char=""/>
            </a:pPr>
            <a:r>
              <a:rPr lang="fr-FR" sz="1400" kern="1200" dirty="0">
                <a:latin typeface="Arial" pitchFamily="18"/>
              </a:rPr>
              <a:t>Il peut donner son avis sur les modalités d'enquête prévues par le préfet mais pas de concertation.</a:t>
            </a:r>
          </a:p>
          <a:p>
            <a:pPr lvl="0" algn="just">
              <a:lnSpc>
                <a:spcPct val="93000"/>
              </a:lnSpc>
              <a:spcBef>
                <a:spcPts val="0"/>
              </a:spcBef>
            </a:pPr>
            <a:endParaRPr lang="fr-FR" sz="1400" kern="1200" dirty="0">
              <a:latin typeface="Arial" pitchFamily="18"/>
            </a:endParaRP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n'a pas le pouvoir de faire compléter le dossier mais il peut signaler au MO l'absence d'éléments réglementaires ou ce qu'il juge nécessaires à une bonne information du public.</a:t>
            </a: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doit solliciter l'autorisation du maître d'ouvrage et éventuellement des occupants et des propriétaires pour visiter les lieux</a:t>
            </a: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ne peut pas organiser de réunion publique, ni prolonger la durée de l'enquête, ni demander la désignation d'un expert.</a:t>
            </a: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peut entendre toute personne qu'il lui paraît utile de consulter.</a:t>
            </a: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peut mettre au point les modalités de réception du public avec les maires et responsables des lieux de consultation.</a:t>
            </a:r>
          </a:p>
          <a:p>
            <a:pPr marL="285750" lvl="0" indent="-285750" algn="just">
              <a:lnSpc>
                <a:spcPct val="93000"/>
              </a:lnSpc>
              <a:spcBef>
                <a:spcPts val="0"/>
              </a:spcBef>
              <a:buFont typeface="Arial" panose="020B0604020202020204" pitchFamily="34" charset="0"/>
              <a:buChar char="•"/>
            </a:pPr>
            <a:r>
              <a:rPr lang="fr-FR" sz="1400" kern="1200" dirty="0">
                <a:latin typeface="Arial" pitchFamily="18"/>
              </a:rPr>
              <a:t>Il ne dresse pas de procès verbal de synthèse des observations mais il peut interroger le MO pour connaître son avis sur des questions évoquées par le public. Dans son rapport, il doit éviter de présenter cela comme une notification des observations.             </a:t>
            </a:r>
          </a:p>
          <a:p>
            <a:pPr lvl="0" algn="just">
              <a:lnSpc>
                <a:spcPct val="93000"/>
              </a:lnSpc>
              <a:spcBef>
                <a:spcPts val="0"/>
              </a:spcBef>
            </a:pPr>
            <a:endParaRPr lang="fr-FR" sz="1400" kern="1200" dirty="0">
              <a:latin typeface="Arial" pitchFamily="1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369761B-857D-4C29-93EA-83E8CD5A13BB}"/>
              </a:ext>
            </a:extLst>
          </p:cNvPr>
          <p:cNvSpPr>
            <a:spLocks noGrp="1" noRot="1" noChangeAspect="1"/>
          </p:cNvSpPr>
          <p:nvPr>
            <p:ph type="sldImg"/>
          </p:nvPr>
        </p:nvSpPr>
        <p:spPr>
          <a:xfrm>
            <a:off x="1387475" y="900113"/>
            <a:ext cx="4221163" cy="3165475"/>
          </a:xfrm>
          <a:solidFill>
            <a:srgbClr val="CFE7F5"/>
          </a:solidFill>
          <a:ln w="25402">
            <a:solidFill>
              <a:srgbClr val="808080"/>
            </a:solidFill>
            <a:prstDash val="solid"/>
          </a:ln>
        </p:spPr>
      </p:sp>
      <p:sp>
        <p:nvSpPr>
          <p:cNvPr id="3" name="Espace réservé des commentaires 2">
            <a:extLst>
              <a:ext uri="{FF2B5EF4-FFF2-40B4-BE49-F238E27FC236}">
                <a16:creationId xmlns:a16="http://schemas.microsoft.com/office/drawing/2014/main" id="{B670B936-0C9E-4EAD-A07A-A5CF42698ED1}"/>
              </a:ext>
            </a:extLst>
          </p:cNvPr>
          <p:cNvSpPr txBox="1">
            <a:spLocks noGrp="1"/>
          </p:cNvSpPr>
          <p:nvPr>
            <p:ph type="body" sz="quarter" idx="1"/>
          </p:nvPr>
        </p:nvSpPr>
        <p:spPr>
          <a:xfrm>
            <a:off x="359999" y="4176000"/>
            <a:ext cx="6119640" cy="4967999"/>
          </a:xfrm>
        </p:spPr>
        <p:txBody>
          <a:bodyPr tIns="12243"/>
          <a:lstStyle/>
          <a:p>
            <a:pPr algn="l"/>
            <a:r>
              <a:rPr lang="fr-FR" sz="1800" b="0" i="0" u="none" strike="noStrike" baseline="0" dirty="0">
                <a:latin typeface="Frutiger-Light"/>
              </a:rPr>
              <a:t>L’expropriant n’étant pas en mesure de réaliser l’opération dans des conditions équivalentes sans recourir à l’expropriation, notamment en utilisant des biens disponibles dans son patrimoine.</a:t>
            </a:r>
            <a:endParaRPr lang="fr-FR" sz="1400" kern="1200" dirty="0">
              <a:latin typeface="Arial" pitchFamily="18"/>
            </a:endParaRPr>
          </a:p>
        </p:txBody>
      </p:sp>
    </p:spTree>
    <p:extLst>
      <p:ext uri="{BB962C8B-B14F-4D97-AF65-F5344CB8AC3E}">
        <p14:creationId xmlns:p14="http://schemas.microsoft.com/office/powerpoint/2010/main" val="154750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DFBFDD-DE72-48BE-8F9A-9EE7840C3B91}"/>
              </a:ext>
            </a:extLst>
          </p:cNvPr>
          <p:cNvSpPr txBox="1">
            <a:spLocks noGrp="1"/>
          </p:cNvSpPr>
          <p:nvPr>
            <p:ph type="ctrTitle"/>
          </p:nvPr>
        </p:nvSpPr>
        <p:spPr>
          <a:xfrm>
            <a:off x="685800" y="2130423"/>
            <a:ext cx="7772400" cy="1470026"/>
          </a:xfrm>
        </p:spPr>
        <p:txBody>
          <a:bodyPr/>
          <a:lstStyle>
            <a:lvl1pPr>
              <a:defRPr/>
            </a:lvl1pPr>
          </a:lstStyle>
          <a:p>
            <a:pPr lvl="0"/>
            <a:r>
              <a:rPr lang="fr-FR"/>
              <a:t>Cliquez pour modifier le style du titre</a:t>
            </a:r>
          </a:p>
        </p:txBody>
      </p:sp>
      <p:sp>
        <p:nvSpPr>
          <p:cNvPr id="3" name="Sous-titre 2">
            <a:extLst>
              <a:ext uri="{FF2B5EF4-FFF2-40B4-BE49-F238E27FC236}">
                <a16:creationId xmlns:a16="http://schemas.microsoft.com/office/drawing/2014/main" id="{3F2284C1-90D3-4E46-9588-31831564D435}"/>
              </a:ext>
            </a:extLst>
          </p:cNvPr>
          <p:cNvSpPr txBox="1">
            <a:spLocks noGrp="1"/>
          </p:cNvSpPr>
          <p:nvPr>
            <p:ph type="subTitle" idx="1"/>
          </p:nvPr>
        </p:nvSpPr>
        <p:spPr>
          <a:xfrm>
            <a:off x="1371600" y="3886200"/>
            <a:ext cx="6400800" cy="1752603"/>
          </a:xfrm>
        </p:spPr>
        <p:txBody>
          <a:bodyPr anchorCtr="1"/>
          <a:lstStyle>
            <a:lvl1pPr marL="0" indent="0" algn="ct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a:solidFill>
                  <a:srgbClr val="898989"/>
                </a:solidFill>
              </a:defRPr>
            </a:lvl1pPr>
          </a:lstStyle>
          <a:p>
            <a:pPr lvl="0"/>
            <a:r>
              <a:rPr lang="fr-FR"/>
              <a:t>Cliquez pour modifier le style des sous-titres du masque</a:t>
            </a:r>
          </a:p>
        </p:txBody>
      </p:sp>
      <p:sp>
        <p:nvSpPr>
          <p:cNvPr id="4" name="Espace réservé du numéro de diapositive 3">
            <a:extLst>
              <a:ext uri="{FF2B5EF4-FFF2-40B4-BE49-F238E27FC236}">
                <a16:creationId xmlns:a16="http://schemas.microsoft.com/office/drawing/2014/main" id="{AF1737A1-CA68-4DA4-9B2B-C34AD6514A67}"/>
              </a:ext>
            </a:extLst>
          </p:cNvPr>
          <p:cNvSpPr txBox="1">
            <a:spLocks noGrp="1"/>
          </p:cNvSpPr>
          <p:nvPr>
            <p:ph type="sldNum" sz="quarter" idx="8"/>
          </p:nvPr>
        </p:nvSpPr>
        <p:spPr/>
        <p:txBody>
          <a:bodyPr/>
          <a:lstStyle>
            <a:lvl1pPr>
              <a:defRPr/>
            </a:lvl1pPr>
          </a:lstStyle>
          <a:p>
            <a:pPr lvl="0"/>
            <a:fld id="{12075C7C-8E92-4E0A-985E-952810089110}" type="slidenum">
              <a:t>‹N°›</a:t>
            </a:fld>
            <a:endParaRPr lang="fr-FR"/>
          </a:p>
        </p:txBody>
      </p:sp>
    </p:spTree>
    <p:extLst>
      <p:ext uri="{BB962C8B-B14F-4D97-AF65-F5344CB8AC3E}">
        <p14:creationId xmlns:p14="http://schemas.microsoft.com/office/powerpoint/2010/main" val="950158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5821EC-30FB-4458-B35E-33F011680767}"/>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texte vertical 2">
            <a:extLst>
              <a:ext uri="{FF2B5EF4-FFF2-40B4-BE49-F238E27FC236}">
                <a16:creationId xmlns:a16="http://schemas.microsoft.com/office/drawing/2014/main" id="{9B5A126B-2546-4D27-9983-A3EEFD6027C7}"/>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a:extLst>
              <a:ext uri="{FF2B5EF4-FFF2-40B4-BE49-F238E27FC236}">
                <a16:creationId xmlns:a16="http://schemas.microsoft.com/office/drawing/2014/main" id="{689A52E2-948D-43DD-A9BF-5884F5DA1F5B}"/>
              </a:ext>
            </a:extLst>
          </p:cNvPr>
          <p:cNvSpPr txBox="1">
            <a:spLocks noGrp="1"/>
          </p:cNvSpPr>
          <p:nvPr>
            <p:ph type="sldNum" sz="quarter" idx="8"/>
          </p:nvPr>
        </p:nvSpPr>
        <p:spPr/>
        <p:txBody>
          <a:bodyPr/>
          <a:lstStyle>
            <a:lvl1pPr>
              <a:defRPr/>
            </a:lvl1pPr>
          </a:lstStyle>
          <a:p>
            <a:pPr lvl="0"/>
            <a:fld id="{CDE3BEBA-C7FE-48FA-963B-66943BEB60DA}" type="slidenum">
              <a:t>‹N°›</a:t>
            </a:fld>
            <a:endParaRPr lang="fr-FR"/>
          </a:p>
        </p:txBody>
      </p:sp>
    </p:spTree>
    <p:extLst>
      <p:ext uri="{BB962C8B-B14F-4D97-AF65-F5344CB8AC3E}">
        <p14:creationId xmlns:p14="http://schemas.microsoft.com/office/powerpoint/2010/main" val="899988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FC543A7-FA4D-435A-828D-5795166BBC19}"/>
              </a:ext>
            </a:extLst>
          </p:cNvPr>
          <p:cNvSpPr txBox="1">
            <a:spLocks noGrp="1"/>
          </p:cNvSpPr>
          <p:nvPr>
            <p:ph type="title" orient="vert"/>
          </p:nvPr>
        </p:nvSpPr>
        <p:spPr>
          <a:xfrm>
            <a:off x="5883277" y="320670"/>
            <a:ext cx="1808161" cy="5403847"/>
          </a:xfrm>
        </p:spPr>
        <p:txBody>
          <a:bodyPr vert="eaVert"/>
          <a:lstStyle>
            <a:lvl1pPr>
              <a:defRPr/>
            </a:lvl1pPr>
          </a:lstStyle>
          <a:p>
            <a:pPr lvl="0"/>
            <a:r>
              <a:rPr lang="fr-FR"/>
              <a:t>Cliquez pour modifier le style du titre</a:t>
            </a:r>
          </a:p>
        </p:txBody>
      </p:sp>
      <p:sp>
        <p:nvSpPr>
          <p:cNvPr id="3" name="Espace réservé du texte vertical 2">
            <a:extLst>
              <a:ext uri="{FF2B5EF4-FFF2-40B4-BE49-F238E27FC236}">
                <a16:creationId xmlns:a16="http://schemas.microsoft.com/office/drawing/2014/main" id="{805B850C-0ED3-43C4-8C96-3B2E5F58597F}"/>
              </a:ext>
            </a:extLst>
          </p:cNvPr>
          <p:cNvSpPr txBox="1">
            <a:spLocks noGrp="1"/>
          </p:cNvSpPr>
          <p:nvPr>
            <p:ph type="body" orient="vert" idx="1"/>
          </p:nvPr>
        </p:nvSpPr>
        <p:spPr>
          <a:xfrm>
            <a:off x="457200" y="320670"/>
            <a:ext cx="5273673" cy="5403847"/>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a:extLst>
              <a:ext uri="{FF2B5EF4-FFF2-40B4-BE49-F238E27FC236}">
                <a16:creationId xmlns:a16="http://schemas.microsoft.com/office/drawing/2014/main" id="{BDC0B59E-E594-4790-81FB-569754C1DD20}"/>
              </a:ext>
            </a:extLst>
          </p:cNvPr>
          <p:cNvSpPr txBox="1">
            <a:spLocks noGrp="1"/>
          </p:cNvSpPr>
          <p:nvPr>
            <p:ph type="sldNum" sz="quarter" idx="8"/>
          </p:nvPr>
        </p:nvSpPr>
        <p:spPr/>
        <p:txBody>
          <a:bodyPr/>
          <a:lstStyle>
            <a:lvl1pPr>
              <a:defRPr/>
            </a:lvl1pPr>
          </a:lstStyle>
          <a:p>
            <a:pPr lvl="0"/>
            <a:fld id="{1E615A8D-C347-4416-AF34-C66841ABC0DA}" type="slidenum">
              <a:t>‹N°›</a:t>
            </a:fld>
            <a:endParaRPr lang="fr-FR"/>
          </a:p>
        </p:txBody>
      </p:sp>
    </p:spTree>
    <p:extLst>
      <p:ext uri="{BB962C8B-B14F-4D97-AF65-F5344CB8AC3E}">
        <p14:creationId xmlns:p14="http://schemas.microsoft.com/office/powerpoint/2010/main" val="4050434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7A9359-890C-42BE-A333-10E652075AE1}"/>
              </a:ext>
            </a:extLst>
          </p:cNvPr>
          <p:cNvSpPr txBox="1">
            <a:spLocks noGrp="1"/>
          </p:cNvSpPr>
          <p:nvPr>
            <p:ph type="ctrTitle"/>
          </p:nvPr>
        </p:nvSpPr>
        <p:spPr>
          <a:xfrm>
            <a:off x="685800" y="2130423"/>
            <a:ext cx="7772400" cy="1470026"/>
          </a:xfrm>
        </p:spPr>
        <p:txBody>
          <a:bodyPr/>
          <a:lstStyle>
            <a:lvl1pPr>
              <a:defRPr/>
            </a:lvl1pPr>
          </a:lstStyle>
          <a:p>
            <a:pPr lvl="0"/>
            <a:r>
              <a:rPr lang="fr-FR"/>
              <a:t>Cliquez pour modifier le style du titre</a:t>
            </a:r>
          </a:p>
        </p:txBody>
      </p:sp>
      <p:sp>
        <p:nvSpPr>
          <p:cNvPr id="3" name="Sous-titre 2">
            <a:extLst>
              <a:ext uri="{FF2B5EF4-FFF2-40B4-BE49-F238E27FC236}">
                <a16:creationId xmlns:a16="http://schemas.microsoft.com/office/drawing/2014/main" id="{E8797ED8-3D52-46ED-892D-815E5FAA52F6}"/>
              </a:ext>
            </a:extLst>
          </p:cNvPr>
          <p:cNvSpPr txBox="1">
            <a:spLocks noGrp="1"/>
          </p:cNvSpPr>
          <p:nvPr>
            <p:ph type="subTitle" idx="1"/>
          </p:nvPr>
        </p:nvSpPr>
        <p:spPr>
          <a:xfrm>
            <a:off x="1371600" y="3886200"/>
            <a:ext cx="6400800" cy="1752603"/>
          </a:xfrm>
        </p:spPr>
        <p:txBody>
          <a:bodyPr anchorCtr="1"/>
          <a:lstStyle>
            <a:lvl1pPr marL="0" indent="0" algn="ct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a:solidFill>
                  <a:srgbClr val="898989"/>
                </a:solidFill>
              </a:defRPr>
            </a:lvl1pPr>
          </a:lstStyle>
          <a:p>
            <a:pPr lvl="0"/>
            <a:r>
              <a:rPr lang="fr-FR"/>
              <a:t>Cliquez pour modifier le style des sous-titres du masque</a:t>
            </a:r>
          </a:p>
        </p:txBody>
      </p:sp>
    </p:spTree>
    <p:extLst>
      <p:ext uri="{BB962C8B-B14F-4D97-AF65-F5344CB8AC3E}">
        <p14:creationId xmlns:p14="http://schemas.microsoft.com/office/powerpoint/2010/main" val="3408819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E0AD73-3C52-457C-BD88-BBEAA6E67EB5}"/>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361083A8-C071-4841-8327-42D33A331B46}"/>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70901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70416-681F-4AE2-ABA8-E0D58513DE58}"/>
              </a:ext>
            </a:extLst>
          </p:cNvPr>
          <p:cNvSpPr txBox="1">
            <a:spLocks noGrp="1"/>
          </p:cNvSpPr>
          <p:nvPr>
            <p:ph type="title"/>
          </p:nvPr>
        </p:nvSpPr>
        <p:spPr>
          <a:xfrm>
            <a:off x="722311" y="4406895"/>
            <a:ext cx="7772400" cy="1362071"/>
          </a:xfrm>
        </p:spPr>
        <p:txBody>
          <a:bodyPr anchor="t"/>
          <a:lstStyle>
            <a:lvl1pPr>
              <a:defRPr cap="all"/>
            </a:lvl1pPr>
          </a:lstStyle>
          <a:p>
            <a:pPr lvl="0"/>
            <a:r>
              <a:rPr lang="fr-FR"/>
              <a:t>Cliquez pour modifier le style du titre</a:t>
            </a:r>
          </a:p>
        </p:txBody>
      </p:sp>
      <p:sp>
        <p:nvSpPr>
          <p:cNvPr id="3" name="Espace réservé du texte 2">
            <a:extLst>
              <a:ext uri="{FF2B5EF4-FFF2-40B4-BE49-F238E27FC236}">
                <a16:creationId xmlns:a16="http://schemas.microsoft.com/office/drawing/2014/main" id="{049C09E9-7D77-47BC-B627-5D8B40CAAC30}"/>
              </a:ext>
            </a:extLst>
          </p:cNvPr>
          <p:cNvSpPr txBox="1">
            <a:spLocks noGrp="1"/>
          </p:cNvSpPr>
          <p:nvPr>
            <p:ph type="body" idx="1"/>
          </p:nvPr>
        </p:nvSpPr>
        <p:spPr>
          <a:xfrm>
            <a:off x="722311" y="2906713"/>
            <a:ext cx="7772400" cy="1500182"/>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000">
                <a:solidFill>
                  <a:srgbClr val="898989"/>
                </a:solidFill>
              </a:defRPr>
            </a:lvl1pPr>
          </a:lstStyle>
          <a:p>
            <a:pPr lvl="0"/>
            <a:r>
              <a:rPr lang="fr-FR"/>
              <a:t>Cliquez pour modifier les styles du texte du masque</a:t>
            </a:r>
          </a:p>
        </p:txBody>
      </p:sp>
    </p:spTree>
    <p:extLst>
      <p:ext uri="{BB962C8B-B14F-4D97-AF65-F5344CB8AC3E}">
        <p14:creationId xmlns:p14="http://schemas.microsoft.com/office/powerpoint/2010/main" val="2213331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359D2D-10BC-4578-A3E1-AE1F5664BFAD}"/>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DFB501A6-641C-45BB-92FD-E2C0AAF2A7EB}"/>
              </a:ext>
            </a:extLst>
          </p:cNvPr>
          <p:cNvSpPr txBox="1">
            <a:spLocks noGrp="1"/>
          </p:cNvSpPr>
          <p:nvPr>
            <p:ph idx="1"/>
          </p:nvPr>
        </p:nvSpPr>
        <p:spPr>
          <a:xfrm>
            <a:off x="671517" y="1781178"/>
            <a:ext cx="3900482" cy="3997327"/>
          </a:xfrm>
        </p:spPr>
        <p:txBody>
          <a:bodyPr/>
          <a:lstStyle>
            <a:lvl1pPr>
              <a:defRPr sz="2800"/>
            </a:lvl1pPr>
            <a:lvl2pPr>
              <a:defRPr sz="2400"/>
            </a:lvl2pPr>
            <a:lvl3pPr>
              <a:defRPr sz="20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EA97271-0C91-4048-A81B-AC4131632CCD}"/>
              </a:ext>
            </a:extLst>
          </p:cNvPr>
          <p:cNvSpPr txBox="1">
            <a:spLocks noGrp="1"/>
          </p:cNvSpPr>
          <p:nvPr>
            <p:ph idx="2"/>
          </p:nvPr>
        </p:nvSpPr>
        <p:spPr>
          <a:xfrm>
            <a:off x="4724403" y="1781178"/>
            <a:ext cx="3900492" cy="3997327"/>
          </a:xfrm>
        </p:spPr>
        <p:txBody>
          <a:bodyPr/>
          <a:lstStyle>
            <a:lvl1pPr>
              <a:defRPr sz="2800"/>
            </a:lvl1pPr>
            <a:lvl2pPr>
              <a:defRPr sz="2400"/>
            </a:lvl2pPr>
            <a:lvl3pPr>
              <a:defRPr sz="2000"/>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412779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BF0F5F-E582-4F21-B759-14575D766F8B}"/>
              </a:ext>
            </a:extLst>
          </p:cNvPr>
          <p:cNvSpPr txBox="1">
            <a:spLocks noGrp="1"/>
          </p:cNvSpPr>
          <p:nvPr>
            <p:ph type="title"/>
          </p:nvPr>
        </p:nvSpPr>
        <p:spPr>
          <a:xfrm>
            <a:off x="457200" y="274640"/>
            <a:ext cx="8229600" cy="1143000"/>
          </a:xfrm>
        </p:spPr>
        <p:txBody>
          <a:bodyPr/>
          <a:lstStyle>
            <a:lvl1pPr>
              <a:defRPr/>
            </a:lvl1pPr>
          </a:lstStyle>
          <a:p>
            <a:pPr lvl="0"/>
            <a:r>
              <a:rPr lang="fr-FR"/>
              <a:t>Cliquez pour modifier le style du titre</a:t>
            </a:r>
          </a:p>
        </p:txBody>
      </p:sp>
      <p:sp>
        <p:nvSpPr>
          <p:cNvPr id="3" name="Espace réservé du texte 2">
            <a:extLst>
              <a:ext uri="{FF2B5EF4-FFF2-40B4-BE49-F238E27FC236}">
                <a16:creationId xmlns:a16="http://schemas.microsoft.com/office/drawing/2014/main" id="{E20E6FC6-6131-426F-969C-6BD3E42A4A6E}"/>
              </a:ext>
            </a:extLst>
          </p:cNvPr>
          <p:cNvSpPr txBox="1">
            <a:spLocks noGrp="1"/>
          </p:cNvSpPr>
          <p:nvPr>
            <p:ph type="body" idx="1"/>
          </p:nvPr>
        </p:nvSpPr>
        <p:spPr>
          <a:xfrm>
            <a:off x="457200" y="1535113"/>
            <a:ext cx="4040184" cy="639759"/>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400" b="1"/>
            </a:lvl1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7338515-37BD-442B-9718-C82AEAEDE3AB}"/>
              </a:ext>
            </a:extLst>
          </p:cNvPr>
          <p:cNvSpPr txBox="1">
            <a:spLocks noGrp="1"/>
          </p:cNvSpPr>
          <p:nvPr>
            <p:ph idx="2"/>
          </p:nvPr>
        </p:nvSpPr>
        <p:spPr>
          <a:xfrm>
            <a:off x="457200" y="2174872"/>
            <a:ext cx="4040184" cy="3951286"/>
          </a:xfrm>
        </p:spPr>
        <p:txBody>
          <a:bodyPr/>
          <a:lstStyle>
            <a:lvl1pPr>
              <a:defRPr sz="24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17114C1-0848-4935-A842-6BAA1A8166F2}"/>
              </a:ext>
            </a:extLst>
          </p:cNvPr>
          <p:cNvSpPr txBox="1">
            <a:spLocks noGrp="1"/>
          </p:cNvSpPr>
          <p:nvPr>
            <p:ph type="body" idx="3"/>
          </p:nvPr>
        </p:nvSpPr>
        <p:spPr>
          <a:xfrm>
            <a:off x="4645023" y="1535113"/>
            <a:ext cx="4041776" cy="639759"/>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400" b="1"/>
            </a:lvl1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958B40C-EE46-4D1A-99AB-EA8F25C37E42}"/>
              </a:ext>
            </a:extLst>
          </p:cNvPr>
          <p:cNvSpPr txBox="1">
            <a:spLocks noGrp="1"/>
          </p:cNvSpPr>
          <p:nvPr>
            <p:ph idx="4"/>
          </p:nvPr>
        </p:nvSpPr>
        <p:spPr>
          <a:xfrm>
            <a:off x="4645023" y="2174872"/>
            <a:ext cx="4041776" cy="3951286"/>
          </a:xfrm>
        </p:spPr>
        <p:txBody>
          <a:bodyPr/>
          <a:lstStyle>
            <a:lvl1pPr>
              <a:defRPr sz="2400"/>
            </a:lvl1pPr>
            <a:lvl2pPr>
              <a:defRPr sz="2000"/>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871045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5AECA1-1A48-4D39-8778-026EF4E2014B}"/>
              </a:ext>
            </a:extLst>
          </p:cNvPr>
          <p:cNvSpPr txBox="1">
            <a:spLocks noGrp="1"/>
          </p:cNvSpPr>
          <p:nvPr>
            <p:ph type="title"/>
          </p:nvPr>
        </p:nvSpPr>
        <p:spPr/>
        <p:txBody>
          <a:bodyPr/>
          <a:lstStyle>
            <a:lvl1pPr>
              <a:defRPr/>
            </a:lvl1pPr>
          </a:lstStyle>
          <a:p>
            <a:pPr lvl="0"/>
            <a:r>
              <a:rPr lang="fr-FR"/>
              <a:t>Cliquez pour modifier le style du titre</a:t>
            </a:r>
          </a:p>
        </p:txBody>
      </p:sp>
    </p:spTree>
    <p:extLst>
      <p:ext uri="{BB962C8B-B14F-4D97-AF65-F5344CB8AC3E}">
        <p14:creationId xmlns:p14="http://schemas.microsoft.com/office/powerpoint/2010/main" val="42416923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910330"/>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0439BF-5DA4-4950-BACF-D675A4CCD00F}"/>
              </a:ext>
            </a:extLst>
          </p:cNvPr>
          <p:cNvSpPr txBox="1">
            <a:spLocks noGrp="1"/>
          </p:cNvSpPr>
          <p:nvPr>
            <p:ph type="title"/>
          </p:nvPr>
        </p:nvSpPr>
        <p:spPr>
          <a:xfrm>
            <a:off x="457200" y="273048"/>
            <a:ext cx="3008311" cy="1162046"/>
          </a:xfrm>
        </p:spPr>
        <p:txBody>
          <a:bodyPr anchor="b"/>
          <a:lstStyle>
            <a:lvl1pPr>
              <a:defRPr sz="2000"/>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339588B8-D71A-4543-971B-BD75D397797F}"/>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FB7824E-9EAA-424F-B669-E4C1F4DEC26E}"/>
              </a:ext>
            </a:extLst>
          </p:cNvPr>
          <p:cNvSpPr txBox="1">
            <a:spLocks noGrp="1"/>
          </p:cNvSpPr>
          <p:nvPr>
            <p:ph type="body" idx="2"/>
          </p:nvPr>
        </p:nvSpPr>
        <p:spPr>
          <a:xfrm>
            <a:off x="457200" y="1435095"/>
            <a:ext cx="3008311" cy="4691064"/>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1400"/>
            </a:lvl1pPr>
          </a:lstStyle>
          <a:p>
            <a:pPr lvl="0"/>
            <a:r>
              <a:rPr lang="fr-FR"/>
              <a:t>Cliquez pour modifier les styles du texte du masque</a:t>
            </a:r>
          </a:p>
        </p:txBody>
      </p:sp>
    </p:spTree>
    <p:extLst>
      <p:ext uri="{BB962C8B-B14F-4D97-AF65-F5344CB8AC3E}">
        <p14:creationId xmlns:p14="http://schemas.microsoft.com/office/powerpoint/2010/main" val="497474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91E691-DB0A-46AE-BD08-9A431F347C91}"/>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4B44874F-3B49-40A9-8646-3F2211E85436}"/>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numéro de diapositive 3">
            <a:extLst>
              <a:ext uri="{FF2B5EF4-FFF2-40B4-BE49-F238E27FC236}">
                <a16:creationId xmlns:a16="http://schemas.microsoft.com/office/drawing/2014/main" id="{852F96EB-DEB6-4E04-958C-BD9B2B809179}"/>
              </a:ext>
            </a:extLst>
          </p:cNvPr>
          <p:cNvSpPr txBox="1">
            <a:spLocks noGrp="1"/>
          </p:cNvSpPr>
          <p:nvPr>
            <p:ph type="sldNum" sz="quarter" idx="8"/>
          </p:nvPr>
        </p:nvSpPr>
        <p:spPr/>
        <p:txBody>
          <a:bodyPr/>
          <a:lstStyle>
            <a:lvl1pPr>
              <a:defRPr/>
            </a:lvl1pPr>
          </a:lstStyle>
          <a:p>
            <a:pPr lvl="0"/>
            <a:fld id="{1A1DEC3E-1CAB-4A99-BD7B-4F039FBEDB15}" type="slidenum">
              <a:t>‹N°›</a:t>
            </a:fld>
            <a:endParaRPr lang="fr-FR"/>
          </a:p>
        </p:txBody>
      </p:sp>
    </p:spTree>
    <p:extLst>
      <p:ext uri="{BB962C8B-B14F-4D97-AF65-F5344CB8AC3E}">
        <p14:creationId xmlns:p14="http://schemas.microsoft.com/office/powerpoint/2010/main" val="11476415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6326B7-2C86-4EA1-9519-53688B039D7C}"/>
              </a:ext>
            </a:extLst>
          </p:cNvPr>
          <p:cNvSpPr txBox="1">
            <a:spLocks noGrp="1"/>
          </p:cNvSpPr>
          <p:nvPr>
            <p:ph type="title"/>
          </p:nvPr>
        </p:nvSpPr>
        <p:spPr>
          <a:xfrm>
            <a:off x="1792288" y="4800600"/>
            <a:ext cx="5486400" cy="566735"/>
          </a:xfrm>
        </p:spPr>
        <p:txBody>
          <a:bodyPr anchor="b"/>
          <a:lstStyle>
            <a:lvl1pPr>
              <a:defRPr sz="2000"/>
            </a:lvl1pPr>
          </a:lstStyle>
          <a:p>
            <a:pPr lvl="0"/>
            <a:r>
              <a:rPr lang="fr-FR"/>
              <a:t>Cliquez pour modifier le style du titre</a:t>
            </a:r>
          </a:p>
        </p:txBody>
      </p:sp>
      <p:sp>
        <p:nvSpPr>
          <p:cNvPr id="3" name="Espace réservé pour une image  2">
            <a:extLst>
              <a:ext uri="{FF2B5EF4-FFF2-40B4-BE49-F238E27FC236}">
                <a16:creationId xmlns:a16="http://schemas.microsoft.com/office/drawing/2014/main" id="{4FBD68CD-E2B8-4369-B89B-F6A353B098F9}"/>
              </a:ext>
            </a:extLst>
          </p:cNvPr>
          <p:cNvSpPr txBox="1">
            <a:spLocks noGrp="1"/>
          </p:cNvSpPr>
          <p:nvPr>
            <p:ph type="pic" idx="1"/>
          </p:nvPr>
        </p:nvSpPr>
        <p:spPr>
          <a:xfrm>
            <a:off x="1792288" y="612776"/>
            <a:ext cx="5486400" cy="4114800"/>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a:lvl1pPr>
          </a:lstStyle>
          <a:p>
            <a:pPr lvl="0"/>
            <a:endParaRPr lang="fr-FR"/>
          </a:p>
        </p:txBody>
      </p:sp>
      <p:sp>
        <p:nvSpPr>
          <p:cNvPr id="4" name="Espace réservé du texte 3">
            <a:extLst>
              <a:ext uri="{FF2B5EF4-FFF2-40B4-BE49-F238E27FC236}">
                <a16:creationId xmlns:a16="http://schemas.microsoft.com/office/drawing/2014/main" id="{F8E6F0E9-09AA-4CC3-884E-2D55C8B42423}"/>
              </a:ext>
            </a:extLst>
          </p:cNvPr>
          <p:cNvSpPr txBox="1">
            <a:spLocks noGrp="1"/>
          </p:cNvSpPr>
          <p:nvPr>
            <p:ph type="body" idx="2"/>
          </p:nvPr>
        </p:nvSpPr>
        <p:spPr>
          <a:xfrm>
            <a:off x="1792288" y="5367335"/>
            <a:ext cx="5486400" cy="804864"/>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1400"/>
            </a:lvl1pPr>
          </a:lstStyle>
          <a:p>
            <a:pPr lvl="0"/>
            <a:r>
              <a:rPr lang="fr-FR"/>
              <a:t>Cliquez pour modifier les styles du texte du masque</a:t>
            </a:r>
          </a:p>
        </p:txBody>
      </p:sp>
    </p:spTree>
    <p:extLst>
      <p:ext uri="{BB962C8B-B14F-4D97-AF65-F5344CB8AC3E}">
        <p14:creationId xmlns:p14="http://schemas.microsoft.com/office/powerpoint/2010/main" val="14150197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1FF769-F0B6-4AC0-AD05-0F1072AC17CB}"/>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texte vertical 2">
            <a:extLst>
              <a:ext uri="{FF2B5EF4-FFF2-40B4-BE49-F238E27FC236}">
                <a16:creationId xmlns:a16="http://schemas.microsoft.com/office/drawing/2014/main" id="{F04C29E9-6772-418F-82FE-BDBB40A8E1EE}"/>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422756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597F07A-B4BC-4474-B343-B605B44C6A59}"/>
              </a:ext>
            </a:extLst>
          </p:cNvPr>
          <p:cNvSpPr txBox="1">
            <a:spLocks noGrp="1"/>
          </p:cNvSpPr>
          <p:nvPr>
            <p:ph type="title" orient="vert"/>
          </p:nvPr>
        </p:nvSpPr>
        <p:spPr>
          <a:xfrm>
            <a:off x="6637336" y="255583"/>
            <a:ext cx="1987548" cy="5522911"/>
          </a:xfrm>
        </p:spPr>
        <p:txBody>
          <a:bodyPr vert="eaVert"/>
          <a:lstStyle>
            <a:lvl1pPr>
              <a:defRPr/>
            </a:lvl1pPr>
          </a:lstStyle>
          <a:p>
            <a:pPr lvl="0"/>
            <a:r>
              <a:rPr lang="fr-FR"/>
              <a:t>Cliquez pour modifier le style du titre</a:t>
            </a:r>
          </a:p>
        </p:txBody>
      </p:sp>
      <p:sp>
        <p:nvSpPr>
          <p:cNvPr id="3" name="Espace réservé du texte vertical 2">
            <a:extLst>
              <a:ext uri="{FF2B5EF4-FFF2-40B4-BE49-F238E27FC236}">
                <a16:creationId xmlns:a16="http://schemas.microsoft.com/office/drawing/2014/main" id="{C7142737-2EC7-4216-B2EF-F8006F1CF48D}"/>
              </a:ext>
            </a:extLst>
          </p:cNvPr>
          <p:cNvSpPr txBox="1">
            <a:spLocks noGrp="1"/>
          </p:cNvSpPr>
          <p:nvPr>
            <p:ph type="body" orient="vert" idx="1"/>
          </p:nvPr>
        </p:nvSpPr>
        <p:spPr>
          <a:xfrm>
            <a:off x="671517" y="255583"/>
            <a:ext cx="5813426" cy="5522911"/>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701260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E39354-426E-4F9C-8EAE-F65DE68EBCBC}"/>
              </a:ext>
            </a:extLst>
          </p:cNvPr>
          <p:cNvSpPr txBox="1">
            <a:spLocks noGrp="1"/>
          </p:cNvSpPr>
          <p:nvPr>
            <p:ph type="title"/>
          </p:nvPr>
        </p:nvSpPr>
        <p:spPr>
          <a:xfrm>
            <a:off x="722311" y="4406895"/>
            <a:ext cx="7772400" cy="1362071"/>
          </a:xfrm>
        </p:spPr>
        <p:txBody>
          <a:bodyPr/>
          <a:lstStyle>
            <a:lvl1pPr>
              <a:defRPr sz="4000" b="1" cap="all"/>
            </a:lvl1pPr>
          </a:lstStyle>
          <a:p>
            <a:pPr lvl="0"/>
            <a:r>
              <a:rPr lang="fr-FR"/>
              <a:t>Cliquez pour modifier le style du titre</a:t>
            </a:r>
          </a:p>
        </p:txBody>
      </p:sp>
      <p:sp>
        <p:nvSpPr>
          <p:cNvPr id="3" name="Espace réservé du texte 2">
            <a:extLst>
              <a:ext uri="{FF2B5EF4-FFF2-40B4-BE49-F238E27FC236}">
                <a16:creationId xmlns:a16="http://schemas.microsoft.com/office/drawing/2014/main" id="{F5F08840-B596-4AAA-B3E4-8621B4C50E52}"/>
              </a:ext>
            </a:extLst>
          </p:cNvPr>
          <p:cNvSpPr txBox="1">
            <a:spLocks noGrp="1"/>
          </p:cNvSpPr>
          <p:nvPr>
            <p:ph type="body" idx="1"/>
          </p:nvPr>
        </p:nvSpPr>
        <p:spPr>
          <a:xfrm>
            <a:off x="722311" y="2906713"/>
            <a:ext cx="7772400" cy="1500182"/>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000">
                <a:solidFill>
                  <a:srgbClr val="898989"/>
                </a:solidFill>
              </a:defRPr>
            </a:lvl1pPr>
          </a:lstStyle>
          <a:p>
            <a:pPr lvl="0"/>
            <a:r>
              <a:rPr lang="fr-FR"/>
              <a:t>Cliquez pour modifier les styles du texte du masque</a:t>
            </a:r>
          </a:p>
        </p:txBody>
      </p:sp>
      <p:sp>
        <p:nvSpPr>
          <p:cNvPr id="4" name="Espace réservé du numéro de diapositive 3">
            <a:extLst>
              <a:ext uri="{FF2B5EF4-FFF2-40B4-BE49-F238E27FC236}">
                <a16:creationId xmlns:a16="http://schemas.microsoft.com/office/drawing/2014/main" id="{9B14C3D5-5835-45B9-851B-7605406B9513}"/>
              </a:ext>
            </a:extLst>
          </p:cNvPr>
          <p:cNvSpPr txBox="1">
            <a:spLocks noGrp="1"/>
          </p:cNvSpPr>
          <p:nvPr>
            <p:ph type="sldNum" sz="quarter" idx="8"/>
          </p:nvPr>
        </p:nvSpPr>
        <p:spPr/>
        <p:txBody>
          <a:bodyPr/>
          <a:lstStyle>
            <a:lvl1pPr>
              <a:defRPr/>
            </a:lvl1pPr>
          </a:lstStyle>
          <a:p>
            <a:pPr lvl="0"/>
            <a:fld id="{BDE41D1B-E3FD-42E1-B5BA-359A6EE94736}" type="slidenum">
              <a:t>‹N°›</a:t>
            </a:fld>
            <a:endParaRPr lang="fr-FR"/>
          </a:p>
        </p:txBody>
      </p:sp>
    </p:spTree>
    <p:extLst>
      <p:ext uri="{BB962C8B-B14F-4D97-AF65-F5344CB8AC3E}">
        <p14:creationId xmlns:p14="http://schemas.microsoft.com/office/powerpoint/2010/main" val="200168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2460A6-11F5-4B96-9CE6-34CFA658BD9D}"/>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4D9239A5-FCEE-4113-A8FC-33B07910D7BF}"/>
              </a:ext>
            </a:extLst>
          </p:cNvPr>
          <p:cNvSpPr txBox="1">
            <a:spLocks noGrp="1"/>
          </p:cNvSpPr>
          <p:nvPr>
            <p:ph idx="1"/>
          </p:nvPr>
        </p:nvSpPr>
        <p:spPr>
          <a:xfrm>
            <a:off x="457200" y="1609728"/>
            <a:ext cx="3540127" cy="4114800"/>
          </a:xfrm>
        </p:spPr>
        <p:txBody>
          <a:bodyPr/>
          <a:lstStyle>
            <a:lvl1pPr>
              <a:defRPr sz="2800"/>
            </a:lvl1pPr>
            <a:lvl2pPr>
              <a:defRPr sz="2400"/>
            </a:lvl2pPr>
            <a:lvl3pPr>
              <a:defRPr/>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6C657D-96B6-47D8-8DDC-B6C3C1451B7D}"/>
              </a:ext>
            </a:extLst>
          </p:cNvPr>
          <p:cNvSpPr txBox="1">
            <a:spLocks noGrp="1"/>
          </p:cNvSpPr>
          <p:nvPr>
            <p:ph idx="2"/>
          </p:nvPr>
        </p:nvSpPr>
        <p:spPr>
          <a:xfrm>
            <a:off x="4149720" y="1609728"/>
            <a:ext cx="3541708" cy="4114800"/>
          </a:xfrm>
        </p:spPr>
        <p:txBody>
          <a:bodyPr/>
          <a:lstStyle>
            <a:lvl1pPr>
              <a:defRPr sz="2800"/>
            </a:lvl1pPr>
            <a:lvl2pPr>
              <a:defRPr sz="2400"/>
            </a:lvl2pPr>
            <a:lvl3pPr>
              <a:defRPr/>
            </a:lvl3pPr>
            <a:lvl4pPr>
              <a:defRPr sz="1800"/>
            </a:lvl4pPr>
            <a:lvl5pPr>
              <a:defRPr sz="18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numéro de diapositive 4">
            <a:extLst>
              <a:ext uri="{FF2B5EF4-FFF2-40B4-BE49-F238E27FC236}">
                <a16:creationId xmlns:a16="http://schemas.microsoft.com/office/drawing/2014/main" id="{4E5440E9-A3AD-470F-A820-77E344055716}"/>
              </a:ext>
            </a:extLst>
          </p:cNvPr>
          <p:cNvSpPr txBox="1">
            <a:spLocks noGrp="1"/>
          </p:cNvSpPr>
          <p:nvPr>
            <p:ph type="sldNum" sz="quarter" idx="8"/>
          </p:nvPr>
        </p:nvSpPr>
        <p:spPr/>
        <p:txBody>
          <a:bodyPr/>
          <a:lstStyle>
            <a:lvl1pPr>
              <a:defRPr/>
            </a:lvl1pPr>
          </a:lstStyle>
          <a:p>
            <a:pPr lvl="0"/>
            <a:fld id="{21A469E1-7A1E-49FD-9F8E-0B73BAB7FA7B}" type="slidenum">
              <a:t>‹N°›</a:t>
            </a:fld>
            <a:endParaRPr lang="fr-FR"/>
          </a:p>
        </p:txBody>
      </p:sp>
    </p:spTree>
    <p:extLst>
      <p:ext uri="{BB962C8B-B14F-4D97-AF65-F5344CB8AC3E}">
        <p14:creationId xmlns:p14="http://schemas.microsoft.com/office/powerpoint/2010/main" val="290618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8B41FB-9A73-4C7C-9977-AD5054F62BC9}"/>
              </a:ext>
            </a:extLst>
          </p:cNvPr>
          <p:cNvSpPr txBox="1">
            <a:spLocks noGrp="1"/>
          </p:cNvSpPr>
          <p:nvPr>
            <p:ph type="title"/>
          </p:nvPr>
        </p:nvSpPr>
        <p:spPr>
          <a:xfrm>
            <a:off x="457200" y="274640"/>
            <a:ext cx="8229600" cy="1143000"/>
          </a:xfrm>
        </p:spPr>
        <p:txBody>
          <a:bodyPr/>
          <a:lstStyle>
            <a:lvl1pPr>
              <a:defRPr/>
            </a:lvl1pPr>
          </a:lstStyle>
          <a:p>
            <a:pPr lvl="0"/>
            <a:r>
              <a:rPr lang="fr-FR"/>
              <a:t>Cliquez pour modifier le style du titre</a:t>
            </a:r>
          </a:p>
        </p:txBody>
      </p:sp>
      <p:sp>
        <p:nvSpPr>
          <p:cNvPr id="3" name="Espace réservé du texte 2">
            <a:extLst>
              <a:ext uri="{FF2B5EF4-FFF2-40B4-BE49-F238E27FC236}">
                <a16:creationId xmlns:a16="http://schemas.microsoft.com/office/drawing/2014/main" id="{CBAFDD30-AD19-4DC8-A32E-998919BFC3A3}"/>
              </a:ext>
            </a:extLst>
          </p:cNvPr>
          <p:cNvSpPr txBox="1">
            <a:spLocks noGrp="1"/>
          </p:cNvSpPr>
          <p:nvPr>
            <p:ph type="body" idx="1"/>
          </p:nvPr>
        </p:nvSpPr>
        <p:spPr>
          <a:xfrm>
            <a:off x="457200" y="1535113"/>
            <a:ext cx="4040184" cy="639759"/>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400" b="1"/>
            </a:lvl1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D340CAE-70D9-4784-812B-BE02CEDC9CB0}"/>
              </a:ext>
            </a:extLst>
          </p:cNvPr>
          <p:cNvSpPr txBox="1">
            <a:spLocks noGrp="1"/>
          </p:cNvSpPr>
          <p:nvPr>
            <p:ph idx="2"/>
          </p:nvPr>
        </p:nvSpPr>
        <p:spPr>
          <a:xfrm>
            <a:off x="457200" y="2174872"/>
            <a:ext cx="4040184" cy="3951286"/>
          </a:xfrm>
        </p:spPr>
        <p:txBody>
          <a:bodyPr/>
          <a:lstStyle>
            <a:lvl1pPr>
              <a:defRPr sz="2400"/>
            </a:lvl1pPr>
            <a:lvl2pPr>
              <a:defRPr/>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19A055B-D870-4DB3-9017-C8CEBE176AFB}"/>
              </a:ext>
            </a:extLst>
          </p:cNvPr>
          <p:cNvSpPr txBox="1">
            <a:spLocks noGrp="1"/>
          </p:cNvSpPr>
          <p:nvPr>
            <p:ph type="body" idx="3"/>
          </p:nvPr>
        </p:nvSpPr>
        <p:spPr>
          <a:xfrm>
            <a:off x="4645023" y="1535113"/>
            <a:ext cx="4041776" cy="639759"/>
          </a:xfrm>
        </p:spPr>
        <p:txBody>
          <a:bodyPr anchor="b"/>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2400" b="1"/>
            </a:lvl1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02A02D8-4695-4C3F-9FC2-1021D7C62D61}"/>
              </a:ext>
            </a:extLst>
          </p:cNvPr>
          <p:cNvSpPr txBox="1">
            <a:spLocks noGrp="1"/>
          </p:cNvSpPr>
          <p:nvPr>
            <p:ph idx="4"/>
          </p:nvPr>
        </p:nvSpPr>
        <p:spPr>
          <a:xfrm>
            <a:off x="4645023" y="2174872"/>
            <a:ext cx="4041776" cy="3951286"/>
          </a:xfrm>
        </p:spPr>
        <p:txBody>
          <a:bodyPr/>
          <a:lstStyle>
            <a:lvl1pPr>
              <a:defRPr sz="2400"/>
            </a:lvl1pPr>
            <a:lvl2pPr>
              <a:defRPr/>
            </a:lvl2pPr>
            <a:lvl3pPr>
              <a:defRPr sz="1800"/>
            </a:lvl3pPr>
            <a:lvl4pPr>
              <a:defRPr sz="1600"/>
            </a:lvl4pPr>
            <a:lvl5pPr>
              <a:defRPr sz="16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a:extLst>
              <a:ext uri="{FF2B5EF4-FFF2-40B4-BE49-F238E27FC236}">
                <a16:creationId xmlns:a16="http://schemas.microsoft.com/office/drawing/2014/main" id="{80185119-FC2C-4CF1-BA15-7637CE4CA408}"/>
              </a:ext>
            </a:extLst>
          </p:cNvPr>
          <p:cNvSpPr txBox="1">
            <a:spLocks noGrp="1"/>
          </p:cNvSpPr>
          <p:nvPr>
            <p:ph type="sldNum" sz="quarter" idx="8"/>
          </p:nvPr>
        </p:nvSpPr>
        <p:spPr/>
        <p:txBody>
          <a:bodyPr/>
          <a:lstStyle>
            <a:lvl1pPr>
              <a:defRPr/>
            </a:lvl1pPr>
          </a:lstStyle>
          <a:p>
            <a:pPr lvl="0"/>
            <a:fld id="{7F99C342-9EB5-4777-9021-95210204A5DA}" type="slidenum">
              <a:t>‹N°›</a:t>
            </a:fld>
            <a:endParaRPr lang="fr-FR"/>
          </a:p>
        </p:txBody>
      </p:sp>
    </p:spTree>
    <p:extLst>
      <p:ext uri="{BB962C8B-B14F-4D97-AF65-F5344CB8AC3E}">
        <p14:creationId xmlns:p14="http://schemas.microsoft.com/office/powerpoint/2010/main" val="4151853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228CF7-D20D-4CB3-B28F-834184A632E6}"/>
              </a:ext>
            </a:extLst>
          </p:cNvPr>
          <p:cNvSpPr txBox="1">
            <a:spLocks noGrp="1"/>
          </p:cNvSpPr>
          <p:nvPr>
            <p:ph type="title"/>
          </p:nvPr>
        </p:nvSpPr>
        <p:spPr/>
        <p:txBody>
          <a:bodyPr/>
          <a:lstStyle>
            <a:lvl1pPr>
              <a:defRPr/>
            </a:lvl1pPr>
          </a:lstStyle>
          <a:p>
            <a:pPr lvl="0"/>
            <a:r>
              <a:rPr lang="fr-FR"/>
              <a:t>Cliquez pour modifier le style du titre</a:t>
            </a:r>
          </a:p>
        </p:txBody>
      </p:sp>
      <p:sp>
        <p:nvSpPr>
          <p:cNvPr id="3" name="Espace réservé du numéro de diapositive 2">
            <a:extLst>
              <a:ext uri="{FF2B5EF4-FFF2-40B4-BE49-F238E27FC236}">
                <a16:creationId xmlns:a16="http://schemas.microsoft.com/office/drawing/2014/main" id="{C29C0B5A-0160-41B3-900F-9D2578FA1AEF}"/>
              </a:ext>
            </a:extLst>
          </p:cNvPr>
          <p:cNvSpPr txBox="1">
            <a:spLocks noGrp="1"/>
          </p:cNvSpPr>
          <p:nvPr>
            <p:ph type="sldNum" sz="quarter" idx="8"/>
          </p:nvPr>
        </p:nvSpPr>
        <p:spPr/>
        <p:txBody>
          <a:bodyPr/>
          <a:lstStyle>
            <a:lvl1pPr>
              <a:defRPr/>
            </a:lvl1pPr>
          </a:lstStyle>
          <a:p>
            <a:pPr lvl="0"/>
            <a:fld id="{C7F55D3B-6774-4744-961E-8353F6D78784}" type="slidenum">
              <a:t>‹N°›</a:t>
            </a:fld>
            <a:endParaRPr lang="fr-FR"/>
          </a:p>
        </p:txBody>
      </p:sp>
    </p:spTree>
    <p:extLst>
      <p:ext uri="{BB962C8B-B14F-4D97-AF65-F5344CB8AC3E}">
        <p14:creationId xmlns:p14="http://schemas.microsoft.com/office/powerpoint/2010/main" val="380825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9BB1846E-8577-4568-9A7F-FAB82BA43E61}"/>
              </a:ext>
            </a:extLst>
          </p:cNvPr>
          <p:cNvSpPr txBox="1">
            <a:spLocks noGrp="1"/>
          </p:cNvSpPr>
          <p:nvPr>
            <p:ph type="sldNum" sz="quarter" idx="8"/>
          </p:nvPr>
        </p:nvSpPr>
        <p:spPr/>
        <p:txBody>
          <a:bodyPr/>
          <a:lstStyle>
            <a:lvl1pPr>
              <a:defRPr/>
            </a:lvl1pPr>
          </a:lstStyle>
          <a:p>
            <a:pPr lvl="0"/>
            <a:fld id="{191E8FD9-18F0-4DDD-8C6D-B74DFA7D8446}" type="slidenum">
              <a:t>‹N°›</a:t>
            </a:fld>
            <a:endParaRPr lang="fr-FR"/>
          </a:p>
        </p:txBody>
      </p:sp>
    </p:spTree>
    <p:extLst>
      <p:ext uri="{BB962C8B-B14F-4D97-AF65-F5344CB8AC3E}">
        <p14:creationId xmlns:p14="http://schemas.microsoft.com/office/powerpoint/2010/main" val="187433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99751C-9848-491F-95AA-6F4498126267}"/>
              </a:ext>
            </a:extLst>
          </p:cNvPr>
          <p:cNvSpPr txBox="1">
            <a:spLocks noGrp="1"/>
          </p:cNvSpPr>
          <p:nvPr>
            <p:ph type="title"/>
          </p:nvPr>
        </p:nvSpPr>
        <p:spPr>
          <a:xfrm>
            <a:off x="457200" y="273048"/>
            <a:ext cx="3008311" cy="1162046"/>
          </a:xfrm>
        </p:spPr>
        <p:txBody>
          <a:bodyPr anchor="b"/>
          <a:lstStyle>
            <a:lvl1pPr>
              <a:defRPr sz="2000" b="1"/>
            </a:lvl1pPr>
          </a:lstStyle>
          <a:p>
            <a:pPr lvl="0"/>
            <a:r>
              <a:rPr lang="fr-FR"/>
              <a:t>Cliquez pour modifier le style du titre</a:t>
            </a:r>
          </a:p>
        </p:txBody>
      </p:sp>
      <p:sp>
        <p:nvSpPr>
          <p:cNvPr id="3" name="Espace réservé du contenu 2">
            <a:extLst>
              <a:ext uri="{FF2B5EF4-FFF2-40B4-BE49-F238E27FC236}">
                <a16:creationId xmlns:a16="http://schemas.microsoft.com/office/drawing/2014/main" id="{59F1A826-1543-48AC-B5CD-E46CDF6E23C4}"/>
              </a:ext>
            </a:extLst>
          </p:cNvPr>
          <p:cNvSpPr txBox="1">
            <a:spLocks noGrp="1"/>
          </p:cNvSpPr>
          <p:nvPr>
            <p:ph idx="1"/>
          </p:nvPr>
        </p:nvSpPr>
        <p:spPr>
          <a:xfrm>
            <a:off x="3575047" y="273048"/>
            <a:ext cx="5111752" cy="5853110"/>
          </a:xfrm>
        </p:spPr>
        <p:txBody>
          <a:bodyPr/>
          <a:lstStyle>
            <a:lvl1pPr>
              <a:defRPr sz="3200"/>
            </a:lvl1pPr>
            <a:lvl2pPr>
              <a:defRPr sz="2800"/>
            </a:lvl2pPr>
            <a:lvl3pPr>
              <a:defRPr sz="2400"/>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AD40572-C438-4FF1-B08A-005CA888E2F4}"/>
              </a:ext>
            </a:extLst>
          </p:cNvPr>
          <p:cNvSpPr txBox="1">
            <a:spLocks noGrp="1"/>
          </p:cNvSpPr>
          <p:nvPr>
            <p:ph type="body" idx="2"/>
          </p:nvPr>
        </p:nvSpPr>
        <p:spPr>
          <a:xfrm>
            <a:off x="457200" y="1435095"/>
            <a:ext cx="3008311" cy="4691064"/>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1400"/>
            </a:lvl1pPr>
          </a:lstStyle>
          <a:p>
            <a:pPr lvl="0"/>
            <a:r>
              <a:rPr lang="fr-FR"/>
              <a:t>Cliquez pour modifier les styles du texte du masque</a:t>
            </a:r>
          </a:p>
        </p:txBody>
      </p:sp>
      <p:sp>
        <p:nvSpPr>
          <p:cNvPr id="5" name="Espace réservé du numéro de diapositive 4">
            <a:extLst>
              <a:ext uri="{FF2B5EF4-FFF2-40B4-BE49-F238E27FC236}">
                <a16:creationId xmlns:a16="http://schemas.microsoft.com/office/drawing/2014/main" id="{F4D443F3-984C-49D6-AEBC-87955F9189BD}"/>
              </a:ext>
            </a:extLst>
          </p:cNvPr>
          <p:cNvSpPr txBox="1">
            <a:spLocks noGrp="1"/>
          </p:cNvSpPr>
          <p:nvPr>
            <p:ph type="sldNum" sz="quarter" idx="8"/>
          </p:nvPr>
        </p:nvSpPr>
        <p:spPr/>
        <p:txBody>
          <a:bodyPr/>
          <a:lstStyle>
            <a:lvl1pPr>
              <a:defRPr/>
            </a:lvl1pPr>
          </a:lstStyle>
          <a:p>
            <a:pPr lvl="0"/>
            <a:fld id="{2F70243E-7203-4166-B54C-FAA48D769954}" type="slidenum">
              <a:t>‹N°›</a:t>
            </a:fld>
            <a:endParaRPr lang="fr-FR"/>
          </a:p>
        </p:txBody>
      </p:sp>
    </p:spTree>
    <p:extLst>
      <p:ext uri="{BB962C8B-B14F-4D97-AF65-F5344CB8AC3E}">
        <p14:creationId xmlns:p14="http://schemas.microsoft.com/office/powerpoint/2010/main" val="1700324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B30A17-24B3-4376-9883-57A3C038D382}"/>
              </a:ext>
            </a:extLst>
          </p:cNvPr>
          <p:cNvSpPr txBox="1">
            <a:spLocks noGrp="1"/>
          </p:cNvSpPr>
          <p:nvPr>
            <p:ph type="title"/>
          </p:nvPr>
        </p:nvSpPr>
        <p:spPr>
          <a:xfrm>
            <a:off x="1792288" y="4800600"/>
            <a:ext cx="5486400" cy="566735"/>
          </a:xfrm>
        </p:spPr>
        <p:txBody>
          <a:bodyPr anchor="b"/>
          <a:lstStyle>
            <a:lvl1pPr>
              <a:defRPr sz="2000" b="1"/>
            </a:lvl1pPr>
          </a:lstStyle>
          <a:p>
            <a:pPr lvl="0"/>
            <a:r>
              <a:rPr lang="fr-FR"/>
              <a:t>Cliquez pour modifier le style du titre</a:t>
            </a:r>
          </a:p>
        </p:txBody>
      </p:sp>
      <p:sp>
        <p:nvSpPr>
          <p:cNvPr id="3" name="Espace réservé pour une image  2">
            <a:extLst>
              <a:ext uri="{FF2B5EF4-FFF2-40B4-BE49-F238E27FC236}">
                <a16:creationId xmlns:a16="http://schemas.microsoft.com/office/drawing/2014/main" id="{410D7412-B78D-4164-82DC-5FFE933A5C8E}"/>
              </a:ext>
            </a:extLst>
          </p:cNvPr>
          <p:cNvSpPr txBox="1">
            <a:spLocks noGrp="1"/>
          </p:cNvSpPr>
          <p:nvPr>
            <p:ph type="pic" idx="1"/>
          </p:nvPr>
        </p:nvSpPr>
        <p:spPr>
          <a:xfrm>
            <a:off x="1792288" y="612776"/>
            <a:ext cx="5486400" cy="4114800"/>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3200"/>
            </a:lvl1pPr>
          </a:lstStyle>
          <a:p>
            <a:pPr lvl="0"/>
            <a:endParaRPr lang="fr-FR"/>
          </a:p>
        </p:txBody>
      </p:sp>
      <p:sp>
        <p:nvSpPr>
          <p:cNvPr id="4" name="Espace réservé du texte 3">
            <a:extLst>
              <a:ext uri="{FF2B5EF4-FFF2-40B4-BE49-F238E27FC236}">
                <a16:creationId xmlns:a16="http://schemas.microsoft.com/office/drawing/2014/main" id="{D1A45348-88E0-451A-83C4-0B443B8091CE}"/>
              </a:ext>
            </a:extLst>
          </p:cNvPr>
          <p:cNvSpPr txBox="1">
            <a:spLocks noGrp="1"/>
          </p:cNvSpPr>
          <p:nvPr>
            <p:ph type="body" idx="2"/>
          </p:nvPr>
        </p:nvSpPr>
        <p:spPr>
          <a:xfrm>
            <a:off x="1792288" y="5367335"/>
            <a:ext cx="5486400" cy="804864"/>
          </a:xfrm>
        </p:spPr>
        <p:txBody>
          <a:bodyPr/>
          <a:lstStyle>
            <a:lvl1pPr marL="0" indent="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defRPr sz="1400"/>
            </a:lvl1pPr>
          </a:lstStyle>
          <a:p>
            <a:pPr lvl="0"/>
            <a:r>
              <a:rPr lang="fr-FR"/>
              <a:t>Cliquez pour modifier les styles du texte du masque</a:t>
            </a:r>
          </a:p>
        </p:txBody>
      </p:sp>
      <p:sp>
        <p:nvSpPr>
          <p:cNvPr id="5" name="Espace réservé du numéro de diapositive 4">
            <a:extLst>
              <a:ext uri="{FF2B5EF4-FFF2-40B4-BE49-F238E27FC236}">
                <a16:creationId xmlns:a16="http://schemas.microsoft.com/office/drawing/2014/main" id="{5B5480B6-38D0-42BE-AAD0-07DDCF71CC0C}"/>
              </a:ext>
            </a:extLst>
          </p:cNvPr>
          <p:cNvSpPr txBox="1">
            <a:spLocks noGrp="1"/>
          </p:cNvSpPr>
          <p:nvPr>
            <p:ph type="sldNum" sz="quarter" idx="8"/>
          </p:nvPr>
        </p:nvSpPr>
        <p:spPr/>
        <p:txBody>
          <a:bodyPr/>
          <a:lstStyle>
            <a:lvl1pPr>
              <a:defRPr/>
            </a:lvl1pPr>
          </a:lstStyle>
          <a:p>
            <a:pPr lvl="0"/>
            <a:fld id="{38AEBB92-5672-471E-BE91-30A7809FAE8A}" type="slidenum">
              <a:t>‹N°›</a:t>
            </a:fld>
            <a:endParaRPr lang="fr-FR"/>
          </a:p>
        </p:txBody>
      </p:sp>
    </p:spTree>
    <p:extLst>
      <p:ext uri="{BB962C8B-B14F-4D97-AF65-F5344CB8AC3E}">
        <p14:creationId xmlns:p14="http://schemas.microsoft.com/office/powerpoint/2010/main" val="1258003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orme libre 1">
            <a:extLst>
              <a:ext uri="{FF2B5EF4-FFF2-40B4-BE49-F238E27FC236}">
                <a16:creationId xmlns:a16="http://schemas.microsoft.com/office/drawing/2014/main" id="{C318BEEF-9696-4ADD-86C5-AD866D4A55C6}"/>
              </a:ext>
            </a:extLst>
          </p:cNvPr>
          <p:cNvSpPr/>
          <p:nvPr/>
        </p:nvSpPr>
        <p:spPr>
          <a:xfrm>
            <a:off x="8153284" y="0"/>
            <a:ext cx="990715" cy="68580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blipFill>
            <a:blip r:embed="rId13">
              <a:alphaModFix/>
            </a:blip>
            <a:tile/>
          </a:blip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3" name="Espace réservé du titre 2">
            <a:extLst>
              <a:ext uri="{FF2B5EF4-FFF2-40B4-BE49-F238E27FC236}">
                <a16:creationId xmlns:a16="http://schemas.microsoft.com/office/drawing/2014/main" id="{7CEB5C0F-BF32-4549-8EAF-FF4ABADA72DE}"/>
              </a:ext>
            </a:extLst>
          </p:cNvPr>
          <p:cNvSpPr txBox="1">
            <a:spLocks noGrp="1"/>
          </p:cNvSpPr>
          <p:nvPr>
            <p:ph type="title"/>
          </p:nvPr>
        </p:nvSpPr>
        <p:spPr>
          <a:xfrm>
            <a:off x="456843" y="320762"/>
            <a:ext cx="7234202" cy="1138318"/>
          </a:xfrm>
          <a:prstGeom prst="rect">
            <a:avLst/>
          </a:prstGeom>
          <a:noFill/>
          <a:ln>
            <a:noFill/>
          </a:ln>
        </p:spPr>
        <p:txBody>
          <a:bodyPr vert="horz" wrap="square" lIns="91440" tIns="91440" rIns="91440" bIns="45720" anchor="t" anchorCtr="0" compatLnSpc="1">
            <a:noAutofit/>
          </a:bodyPr>
          <a:lstStyle/>
          <a:p>
            <a:pPr lvl="0"/>
            <a:endParaRPr lang="fr-FR"/>
          </a:p>
        </p:txBody>
      </p:sp>
      <p:sp>
        <p:nvSpPr>
          <p:cNvPr id="4" name="Espace réservé du texte 3">
            <a:extLst>
              <a:ext uri="{FF2B5EF4-FFF2-40B4-BE49-F238E27FC236}">
                <a16:creationId xmlns:a16="http://schemas.microsoft.com/office/drawing/2014/main" id="{A1891757-FB63-48DF-8ED6-26D8380FB33B}"/>
              </a:ext>
            </a:extLst>
          </p:cNvPr>
          <p:cNvSpPr txBox="1">
            <a:spLocks noGrp="1"/>
          </p:cNvSpPr>
          <p:nvPr>
            <p:ph type="body" idx="1"/>
          </p:nvPr>
        </p:nvSpPr>
        <p:spPr>
          <a:xfrm>
            <a:off x="456843" y="1609563"/>
            <a:ext cx="7234202" cy="4114800"/>
          </a:xfrm>
          <a:prstGeom prst="rect">
            <a:avLst/>
          </a:prstGeom>
          <a:noFill/>
          <a:ln>
            <a:noFill/>
          </a:ln>
        </p:spPr>
        <p:txBody>
          <a:bodyPr vert="horz" wrap="square" lIns="91440" tIns="9144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Forme libre 4">
            <a:extLst>
              <a:ext uri="{FF2B5EF4-FFF2-40B4-BE49-F238E27FC236}">
                <a16:creationId xmlns:a16="http://schemas.microsoft.com/office/drawing/2014/main" id="{4CB45253-59A7-4611-82F2-CB2BF3E81245}"/>
              </a:ext>
            </a:extLst>
          </p:cNvPr>
          <p:cNvSpPr/>
          <p:nvPr/>
        </p:nvSpPr>
        <p:spPr>
          <a:xfrm>
            <a:off x="4246555" y="6558122"/>
            <a:ext cx="2001959" cy="226798"/>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6" name="Forme libre 5">
            <a:extLst>
              <a:ext uri="{FF2B5EF4-FFF2-40B4-BE49-F238E27FC236}">
                <a16:creationId xmlns:a16="http://schemas.microsoft.com/office/drawing/2014/main" id="{CB6A680B-718F-4446-871F-1F3C27361E23}"/>
              </a:ext>
            </a:extLst>
          </p:cNvPr>
          <p:cNvSpPr/>
          <p:nvPr/>
        </p:nvSpPr>
        <p:spPr>
          <a:xfrm>
            <a:off x="457200" y="6558122"/>
            <a:ext cx="3657600" cy="228600"/>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7" name="Espace réservé du numéro de diapositive 6">
            <a:extLst>
              <a:ext uri="{FF2B5EF4-FFF2-40B4-BE49-F238E27FC236}">
                <a16:creationId xmlns:a16="http://schemas.microsoft.com/office/drawing/2014/main" id="{E784B83F-F8CC-4214-8FA0-23B2FBA85F4B}"/>
              </a:ext>
            </a:extLst>
          </p:cNvPr>
          <p:cNvSpPr txBox="1">
            <a:spLocks noGrp="1"/>
          </p:cNvSpPr>
          <p:nvPr>
            <p:ph type="sldNum" sz="quarter" idx="4"/>
          </p:nvPr>
        </p:nvSpPr>
        <p:spPr>
          <a:xfrm>
            <a:off x="6251039" y="6556321"/>
            <a:ext cx="584283" cy="223918"/>
          </a:xfrm>
          <a:prstGeom prst="rect">
            <a:avLst/>
          </a:prstGeom>
          <a:noFill/>
          <a:ln>
            <a:noFill/>
          </a:ln>
        </p:spPr>
        <p:txBody>
          <a:bodyPr vert="horz" wrap="square" lIns="91440" tIns="91440" rIns="91440" bIns="45720" anchor="t" anchorCtr="0" compatLnSpc="1">
            <a:noAutofit/>
          </a:bodyPr>
          <a:lstStyle>
            <a:lvl1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lang="fr-FR" sz="1800" b="0" i="0" u="none" strike="noStrike" kern="1200" cap="none" spc="0" baseline="0">
                <a:solidFill>
                  <a:srgbClr val="000000"/>
                </a:solidFill>
                <a:uFillTx/>
                <a:latin typeface="Arial" pitchFamily="2"/>
                <a:ea typeface="SimSun" pitchFamily="2"/>
                <a:cs typeface="SimSun" pitchFamily="2"/>
              </a:defRPr>
            </a:lvl1pPr>
          </a:lstStyle>
          <a:p>
            <a:pPr lvl="0"/>
            <a:fld id="{EDA21BB3-CBF5-475C-8BF0-CE4AC00DAD7B}"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lang="fr-FR" sz="3800" b="0" i="0" u="none" strike="noStrike" kern="0" cap="none" spc="0" baseline="0">
          <a:solidFill>
            <a:srgbClr val="FFFFFF"/>
          </a:solidFill>
          <a:uFillTx/>
          <a:latin typeface="Arial" pitchFamily="2"/>
          <a:ea typeface="SimSun" pitchFamily="2"/>
        </a:defRPr>
      </a:lvl1pPr>
    </p:titleStyle>
    <p:bodyStyle>
      <a:lvl1pPr marL="342717" marR="0" lvl="0" indent="-342717" algn="l" defTabSz="914400" rtl="0" fontAlgn="auto" hangingPunct="0">
        <a:lnSpc>
          <a:spcPct val="104000"/>
        </a:lnSpc>
        <a:spcBef>
          <a:spcPts val="0"/>
        </a:spcBef>
        <a:spcAft>
          <a:spcPts val="1425"/>
        </a:spcAft>
        <a:buNone/>
        <a:tabLst>
          <a:tab pos="342717" algn="l"/>
          <a:tab pos="448915" algn="l"/>
          <a:tab pos="898196" algn="l"/>
          <a:tab pos="1347478" algn="l"/>
          <a:tab pos="1796759" algn="l"/>
          <a:tab pos="2246040" algn="l"/>
          <a:tab pos="2695312" algn="l"/>
          <a:tab pos="3144594" algn="l"/>
          <a:tab pos="3593875" algn="l"/>
          <a:tab pos="4043156" algn="l"/>
          <a:tab pos="4492437" algn="l"/>
          <a:tab pos="4941353" algn="l"/>
          <a:tab pos="5390634" algn="l"/>
          <a:tab pos="5839916" algn="l"/>
          <a:tab pos="6289197" algn="l"/>
          <a:tab pos="6738478" algn="l"/>
          <a:tab pos="7187759" algn="l"/>
          <a:tab pos="7637032" algn="l"/>
          <a:tab pos="8086313" algn="l"/>
          <a:tab pos="8535594" algn="l"/>
          <a:tab pos="8984875" algn="l"/>
        </a:tabLst>
        <a:defRPr lang="fr-FR" sz="2600" b="0" i="0" u="none" strike="noStrike" kern="0" cap="none" spc="0" baseline="0">
          <a:solidFill>
            <a:srgbClr val="000000"/>
          </a:solidFill>
          <a:uFillTx/>
          <a:latin typeface="Trebuchet MS" pitchFamily="2"/>
          <a:ea typeface="SimSun" pitchFamily="2"/>
          <a:cs typeface="SimSun" pitchFamily="2"/>
        </a:defRPr>
      </a:lvl1pPr>
      <a:lvl2pPr marL="742675" marR="0" lvl="1" indent="-285475" algn="l" defTabSz="914400" rtl="0" fontAlgn="auto" hangingPunct="0">
        <a:lnSpc>
          <a:spcPct val="104000"/>
        </a:lnSpc>
        <a:spcBef>
          <a:spcPts val="0"/>
        </a:spcBef>
        <a:spcAft>
          <a:spcPts val="1135"/>
        </a:spcAft>
        <a:buClr>
          <a:srgbClr val="000000"/>
        </a:buClr>
        <a:buSzPct val="100000"/>
        <a:buFont typeface="Times New Roman" pitchFamily="18"/>
        <a:buChar char="–"/>
        <a:tabLst>
          <a:tab pos="742675" algn="l"/>
          <a:tab pos="898196" algn="l"/>
          <a:tab pos="1347477" algn="l"/>
          <a:tab pos="1796758" algn="l"/>
          <a:tab pos="2246030" algn="l"/>
          <a:tab pos="2694955" algn="l"/>
          <a:tab pos="3144236" algn="l"/>
          <a:tab pos="3593518" algn="l"/>
          <a:tab pos="4042799" algn="l"/>
          <a:tab pos="4492071" algn="l"/>
          <a:tab pos="4941352" algn="l"/>
          <a:tab pos="5390634" algn="l"/>
          <a:tab pos="5839915" algn="l"/>
          <a:tab pos="6289196" algn="l"/>
          <a:tab pos="6738478" algn="l"/>
          <a:tab pos="7187750" algn="l"/>
          <a:tab pos="7637031" algn="l"/>
          <a:tab pos="8086312" algn="l"/>
          <a:tab pos="8535594" algn="l"/>
          <a:tab pos="8984875" algn="l"/>
          <a:tab pos="9434156" algn="l"/>
        </a:tabLst>
        <a:defRPr lang="fr-FR" sz="2000" b="0" i="0" u="none" strike="noStrike" kern="0" cap="none" spc="0" baseline="0">
          <a:solidFill>
            <a:srgbClr val="000000"/>
          </a:solidFill>
          <a:uFillTx/>
          <a:latin typeface="Trebuchet MS" pitchFamily="2"/>
          <a:ea typeface="SimSun" pitchFamily="2"/>
          <a:cs typeface="SimSun" pitchFamily="2"/>
        </a:defRPr>
      </a:lvl2pPr>
      <a:lvl3pPr marL="1143000" marR="0" lvl="2" indent="-228600" algn="l" defTabSz="914400" rtl="0" fontAlgn="auto" hangingPunct="0">
        <a:lnSpc>
          <a:spcPct val="104000"/>
        </a:lnSpc>
        <a:spcBef>
          <a:spcPts val="0"/>
        </a:spcBef>
        <a:spcAft>
          <a:spcPts val="850"/>
        </a:spcAft>
        <a:buClr>
          <a:srgbClr val="000000"/>
        </a:buClr>
        <a:buSzPct val="100000"/>
        <a:buFont typeface="Times New Roman" pitchFamily="18"/>
        <a:buChar char="•"/>
        <a:tabLst>
          <a:tab pos="1143000"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Lst>
        <a:defRPr lang="fr-FR" sz="2000" b="0" i="0" u="none" strike="noStrike" kern="0" cap="none" spc="0" baseline="0">
          <a:solidFill>
            <a:srgbClr val="6C6C6C"/>
          </a:solidFill>
          <a:uFillTx/>
          <a:latin typeface="Trebuchet MS" pitchFamily="2"/>
          <a:ea typeface="SimSun" pitchFamily="2"/>
          <a:cs typeface="SimSun" pitchFamily="2"/>
        </a:defRPr>
      </a:lvl3pPr>
      <a:lvl4pPr marL="1600200" marR="0" lvl="3" indent="-228600" algn="l" defTabSz="914400" rtl="0" fontAlgn="auto" hangingPunct="0">
        <a:lnSpc>
          <a:spcPct val="104000"/>
        </a:lnSpc>
        <a:spcBef>
          <a:spcPts val="0"/>
        </a:spcBef>
        <a:spcAft>
          <a:spcPts val="575"/>
        </a:spcAft>
        <a:buClr>
          <a:srgbClr val="000000"/>
        </a:buClr>
        <a:buSzPct val="100000"/>
        <a:buFont typeface="Times New Roman" pitchFamily="18"/>
        <a:buChar char="–"/>
        <a:tabLst>
          <a:tab pos="1600200" algn="l"/>
          <a:tab pos="1796759" algn="l"/>
          <a:tab pos="2246040" algn="l"/>
          <a:tab pos="2695322" algn="l"/>
          <a:tab pos="3144603" algn="l"/>
          <a:tab pos="3593884"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 pos="10332720" algn="l"/>
        </a:tabLst>
        <a:defRPr lang="fr-FR" sz="2000" b="0" i="0" u="none" strike="noStrike" kern="0" cap="none" spc="0" baseline="0">
          <a:solidFill>
            <a:srgbClr val="000000"/>
          </a:solidFill>
          <a:uFillTx/>
          <a:latin typeface="Trebuchet MS" pitchFamily="2"/>
          <a:ea typeface="SimSun" pitchFamily="2"/>
          <a:cs typeface="SimSun" pitchFamily="2"/>
        </a:defRPr>
      </a:lvl4pPr>
      <a:lvl5pPr marL="2057400" marR="0" lvl="4" indent="-228600" algn="l" defTabSz="914400" rtl="0" fontAlgn="auto" hangingPunct="0">
        <a:lnSpc>
          <a:spcPct val="104000"/>
        </a:lnSpc>
        <a:spcBef>
          <a:spcPts val="0"/>
        </a:spcBef>
        <a:spcAft>
          <a:spcPts val="285"/>
        </a:spcAft>
        <a:buClr>
          <a:srgbClr val="000000"/>
        </a:buClr>
        <a:buSzPct val="100000"/>
        <a:buFont typeface="Times New Roman" pitchFamily="18"/>
        <a:buChar char="»"/>
        <a:tabLst>
          <a:tab pos="2057400"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 pos="10332720" algn="l"/>
          <a:tab pos="10782001" algn="l"/>
        </a:tabLst>
        <a:defRPr lang="fr-FR" sz="2000" b="0" i="0" u="none" strike="noStrike" kern="0" cap="none" spc="0" baseline="0">
          <a:solidFill>
            <a:srgbClr val="000000"/>
          </a:solidFill>
          <a:uFillTx/>
          <a:latin typeface="Trebuchet MS" pitchFamily="2"/>
          <a:ea typeface="SimSun" pitchFamily="2"/>
          <a:cs typeface="SimSun"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EBD42E6-4255-44E3-B26D-445C9A50592E}"/>
              </a:ext>
            </a:extLst>
          </p:cNvPr>
          <p:cNvSpPr txBox="1">
            <a:spLocks noGrp="1"/>
          </p:cNvSpPr>
          <p:nvPr>
            <p:ph type="title"/>
          </p:nvPr>
        </p:nvSpPr>
        <p:spPr>
          <a:xfrm>
            <a:off x="671041" y="255602"/>
            <a:ext cx="7804440" cy="1139763"/>
          </a:xfrm>
          <a:prstGeom prst="rect">
            <a:avLst/>
          </a:prstGeom>
          <a:noFill/>
          <a:ln>
            <a:noFill/>
          </a:ln>
        </p:spPr>
        <p:txBody>
          <a:bodyPr vert="horz" wrap="square" lIns="0" tIns="0" rIns="0" bIns="0" anchor="ctr" anchorCtr="0" compatLnSpc="1">
            <a:noAutofit/>
          </a:bodyPr>
          <a:lstStyle/>
          <a:p>
            <a:pPr lvl="0"/>
            <a:endParaRPr lang="fr-FR"/>
          </a:p>
        </p:txBody>
      </p:sp>
      <p:sp>
        <p:nvSpPr>
          <p:cNvPr id="3" name="Espace réservé du texte 2">
            <a:extLst>
              <a:ext uri="{FF2B5EF4-FFF2-40B4-BE49-F238E27FC236}">
                <a16:creationId xmlns:a16="http://schemas.microsoft.com/office/drawing/2014/main" id="{692FCDD3-1652-4F46-AAFB-016A23816175}"/>
              </a:ext>
            </a:extLst>
          </p:cNvPr>
          <p:cNvSpPr txBox="1">
            <a:spLocks noGrp="1"/>
          </p:cNvSpPr>
          <p:nvPr>
            <p:ph type="body" idx="1"/>
          </p:nvPr>
        </p:nvSpPr>
        <p:spPr>
          <a:xfrm>
            <a:off x="671041" y="1781278"/>
            <a:ext cx="7953478" cy="3997802"/>
          </a:xfrm>
          <a:prstGeom prst="rect">
            <a:avLst/>
          </a:prstGeom>
          <a:noFill/>
          <a:ln>
            <a:noFill/>
          </a:ln>
        </p:spPr>
        <p:txBody>
          <a:bodyPr vert="horz" wrap="square" lIns="0" tIns="20162" rIns="0" bIns="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Forme libre 3">
            <a:extLst>
              <a:ext uri="{FF2B5EF4-FFF2-40B4-BE49-F238E27FC236}">
                <a16:creationId xmlns:a16="http://schemas.microsoft.com/office/drawing/2014/main" id="{327ABD7B-1A62-4586-93E2-89FBB9CE5C21}"/>
              </a:ext>
            </a:extLst>
          </p:cNvPr>
          <p:cNvSpPr/>
          <p:nvPr/>
        </p:nvSpPr>
        <p:spPr>
          <a:xfrm>
            <a:off x="657362" y="6419883"/>
            <a:ext cx="8486637" cy="87124"/>
          </a:xfrm>
          <a:custGeom>
            <a:avLst>
              <a:gd name="f10" fmla="val 400"/>
            </a:avLst>
            <a:gdLst>
              <a:gd name="f1" fmla="val 10800000"/>
              <a:gd name="f2" fmla="val 5400000"/>
              <a:gd name="f3" fmla="val 16200000"/>
              <a:gd name="f4" fmla="val w"/>
              <a:gd name="f5" fmla="val h"/>
              <a:gd name="f6" fmla="val ss"/>
              <a:gd name="f7" fmla="val 0"/>
              <a:gd name="f8" fmla="*/ 5419351 1 1725033"/>
              <a:gd name="f9" fmla="val 45"/>
              <a:gd name="f10" fmla="val 4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9966"/>
          </a:solid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
        <p:nvSpPr>
          <p:cNvPr id="5" name="Forme libre 4">
            <a:extLst>
              <a:ext uri="{FF2B5EF4-FFF2-40B4-BE49-F238E27FC236}">
                <a16:creationId xmlns:a16="http://schemas.microsoft.com/office/drawing/2014/main" id="{41925D83-6F5D-4E15-9410-9DA41F81D4E2}"/>
              </a:ext>
            </a:extLst>
          </p:cNvPr>
          <p:cNvSpPr/>
          <p:nvPr/>
        </p:nvSpPr>
        <p:spPr>
          <a:xfrm>
            <a:off x="1803242" y="6611761"/>
            <a:ext cx="7340757" cy="87480"/>
          </a:xfrm>
          <a:custGeom>
            <a:avLst>
              <a:gd name="f10" fmla="val 400"/>
            </a:avLst>
            <a:gdLst>
              <a:gd name="f1" fmla="val 10800000"/>
              <a:gd name="f2" fmla="val 5400000"/>
              <a:gd name="f3" fmla="val 16200000"/>
              <a:gd name="f4" fmla="val w"/>
              <a:gd name="f5" fmla="val h"/>
              <a:gd name="f6" fmla="val ss"/>
              <a:gd name="f7" fmla="val 0"/>
              <a:gd name="f8" fmla="*/ 5419351 1 1725033"/>
              <a:gd name="f9" fmla="val 45"/>
              <a:gd name="f10" fmla="val 4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solidFill>
            <a:srgbClr val="FF9966"/>
          </a:solidFill>
          <a:ln>
            <a:noFill/>
            <a:prstDash val="solid"/>
          </a:ln>
        </p:spPr>
        <p:txBody>
          <a:bodyPr vert="horz" wrap="none" lIns="90004" tIns="46798" rIns="90004" bIns="46798" anchor="ctr" anchorCtr="0" compatLnSpc="1">
            <a:noAutofit/>
          </a:bodyPr>
          <a:lstStyle/>
          <a:p>
            <a: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Arial" pitchFamily="2"/>
              <a:ea typeface="SimSun" pitchFamily="2"/>
              <a:cs typeface="SimSun"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93000"/>
        </a:lnSpc>
        <a:spcBef>
          <a:spcPts val="0"/>
        </a:spcBef>
        <a:spcAft>
          <a:spcPts val="0"/>
        </a:spcAft>
        <a:buNone/>
        <a:tabLst>
          <a:tab pos="0" algn="l"/>
          <a:tab pos="448915" algn="l"/>
          <a:tab pos="898196"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Lst>
        <a:defRPr lang="fr-FR" sz="4000" b="1" i="1" u="none" strike="noStrike" kern="1200" cap="none" spc="0" baseline="0">
          <a:solidFill>
            <a:srgbClr val="FF9966"/>
          </a:solidFill>
          <a:uFillTx/>
          <a:latin typeface="Arial" pitchFamily="2"/>
          <a:ea typeface="Arial Unicode MS" pitchFamily="2"/>
          <a:cs typeface="Arial Unicode MS" pitchFamily="2"/>
        </a:defRPr>
      </a:lvl1pPr>
    </p:titleStyle>
    <p:bodyStyle>
      <a:lvl1pPr marL="342717" marR="0" lvl="0" indent="-342717" algn="l" defTabSz="914400" rtl="0" fontAlgn="auto" hangingPunct="0">
        <a:lnSpc>
          <a:spcPct val="95000"/>
        </a:lnSpc>
        <a:spcBef>
          <a:spcPts val="0"/>
        </a:spcBef>
        <a:spcAft>
          <a:spcPts val="1425"/>
        </a:spcAft>
        <a:buNone/>
        <a:tabLst>
          <a:tab pos="342717" algn="l"/>
          <a:tab pos="448915" algn="l"/>
          <a:tab pos="898196" algn="l"/>
          <a:tab pos="1347478" algn="l"/>
          <a:tab pos="1796759" algn="l"/>
          <a:tab pos="2246040" algn="l"/>
          <a:tab pos="2695312" algn="l"/>
          <a:tab pos="3144594" algn="l"/>
          <a:tab pos="3593875" algn="l"/>
          <a:tab pos="4043156" algn="l"/>
          <a:tab pos="4492437" algn="l"/>
          <a:tab pos="4941353" algn="l"/>
          <a:tab pos="5390634" algn="l"/>
          <a:tab pos="5839916" algn="l"/>
          <a:tab pos="6289197" algn="l"/>
          <a:tab pos="6738478" algn="l"/>
          <a:tab pos="7187759" algn="l"/>
          <a:tab pos="7637032" algn="l"/>
          <a:tab pos="8086313" algn="l"/>
          <a:tab pos="8535594" algn="l"/>
          <a:tab pos="8984875" algn="l"/>
        </a:tabLst>
        <a:defRPr lang="fr-FR" sz="3200" b="0" i="0" u="none" strike="noStrike" kern="1200" cap="none" spc="0" baseline="0">
          <a:solidFill>
            <a:srgbClr val="E6E6E6"/>
          </a:solidFill>
          <a:uFillTx/>
          <a:latin typeface="Times New Roman" pitchFamily="18"/>
          <a:ea typeface="Arial Unicode MS" pitchFamily="2"/>
          <a:cs typeface="Arial Unicode MS" pitchFamily="2"/>
        </a:defRPr>
      </a:lvl1pPr>
      <a:lvl2pPr marL="742675" marR="0" lvl="1" indent="-285475" algn="l" defTabSz="914400" rtl="0" fontAlgn="auto" hangingPunct="0">
        <a:lnSpc>
          <a:spcPct val="104000"/>
        </a:lnSpc>
        <a:spcBef>
          <a:spcPts val="0"/>
        </a:spcBef>
        <a:spcAft>
          <a:spcPts val="1135"/>
        </a:spcAft>
        <a:buClr>
          <a:srgbClr val="000000"/>
        </a:buClr>
        <a:buSzPct val="100000"/>
        <a:buFont typeface="Times New Roman" pitchFamily="18"/>
        <a:buChar char="–"/>
        <a:tabLst>
          <a:tab pos="742675" algn="l"/>
          <a:tab pos="898196" algn="l"/>
          <a:tab pos="1347477" algn="l"/>
          <a:tab pos="1796758" algn="l"/>
          <a:tab pos="2246030" algn="l"/>
          <a:tab pos="2694955" algn="l"/>
          <a:tab pos="3144236" algn="l"/>
          <a:tab pos="3593518" algn="l"/>
          <a:tab pos="4042799" algn="l"/>
          <a:tab pos="4492071" algn="l"/>
          <a:tab pos="4941352" algn="l"/>
          <a:tab pos="5390634" algn="l"/>
          <a:tab pos="5839915" algn="l"/>
          <a:tab pos="6289196" algn="l"/>
          <a:tab pos="6738478" algn="l"/>
          <a:tab pos="7187750" algn="l"/>
          <a:tab pos="7637031" algn="l"/>
          <a:tab pos="8086312" algn="l"/>
          <a:tab pos="8535594" algn="l"/>
          <a:tab pos="8984875" algn="l"/>
          <a:tab pos="9434156" algn="l"/>
        </a:tabLst>
        <a:defRPr lang="fr-FR" sz="2800" b="0" i="0" u="none" strike="noStrike" kern="1200" cap="none" spc="0" baseline="0">
          <a:solidFill>
            <a:srgbClr val="000000"/>
          </a:solidFill>
          <a:uFillTx/>
          <a:latin typeface="Trebuchet MS" pitchFamily="18"/>
          <a:ea typeface="SimSun" pitchFamily="2"/>
          <a:cs typeface="SimSun" pitchFamily="2"/>
        </a:defRPr>
      </a:lvl2pPr>
      <a:lvl3pPr marL="1143000" marR="0" lvl="2" indent="-228600" algn="l" defTabSz="914400" rtl="0" fontAlgn="auto" hangingPunct="0">
        <a:lnSpc>
          <a:spcPct val="104000"/>
        </a:lnSpc>
        <a:spcBef>
          <a:spcPts val="0"/>
        </a:spcBef>
        <a:spcAft>
          <a:spcPts val="850"/>
        </a:spcAft>
        <a:buClr>
          <a:srgbClr val="000000"/>
        </a:buClr>
        <a:buSzPct val="100000"/>
        <a:buFont typeface="Times New Roman" pitchFamily="18"/>
        <a:buChar char="•"/>
        <a:tabLst>
          <a:tab pos="1143000" algn="l"/>
          <a:tab pos="1347478" algn="l"/>
          <a:tab pos="1796759"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Lst>
        <a:defRPr lang="fr-FR" sz="2400" b="0" i="0" u="none" strike="noStrike" kern="1200" cap="none" spc="0" baseline="0">
          <a:solidFill>
            <a:srgbClr val="000000"/>
          </a:solidFill>
          <a:uFillTx/>
          <a:latin typeface="Trebuchet MS" pitchFamily="18"/>
          <a:ea typeface="SimSun" pitchFamily="2"/>
          <a:cs typeface="SimSun" pitchFamily="2"/>
        </a:defRPr>
      </a:lvl3pPr>
      <a:lvl4pPr marL="1600200" marR="0" lvl="3" indent="-228600" algn="l" defTabSz="914400" rtl="0" fontAlgn="auto" hangingPunct="0">
        <a:lnSpc>
          <a:spcPct val="104000"/>
        </a:lnSpc>
        <a:spcBef>
          <a:spcPts val="0"/>
        </a:spcBef>
        <a:spcAft>
          <a:spcPts val="575"/>
        </a:spcAft>
        <a:buClr>
          <a:srgbClr val="000000"/>
        </a:buClr>
        <a:buSzPct val="100000"/>
        <a:buFont typeface="Times New Roman" pitchFamily="18"/>
        <a:buChar char="–"/>
        <a:tabLst>
          <a:tab pos="1600200" algn="l"/>
          <a:tab pos="1796759" algn="l"/>
          <a:tab pos="2246040" algn="l"/>
          <a:tab pos="2695322" algn="l"/>
          <a:tab pos="3144603" algn="l"/>
          <a:tab pos="3593884"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 pos="10332720" algn="l"/>
        </a:tabLst>
        <a:defRPr lang="fr-FR" sz="2000" b="0" i="0" u="none" strike="noStrike" kern="1200" cap="none" spc="0" baseline="0">
          <a:solidFill>
            <a:srgbClr val="6C6C6C"/>
          </a:solidFill>
          <a:uFillTx/>
          <a:latin typeface="Trebuchet MS" pitchFamily="18"/>
          <a:ea typeface="SimSun" pitchFamily="2"/>
          <a:cs typeface="SimSun" pitchFamily="2"/>
        </a:defRPr>
      </a:lvl4pPr>
      <a:lvl5pPr marL="2057400" marR="0" lvl="4" indent="-228600" algn="l" defTabSz="914400" rtl="0" fontAlgn="auto" hangingPunct="0">
        <a:lnSpc>
          <a:spcPct val="104000"/>
        </a:lnSpc>
        <a:spcBef>
          <a:spcPts val="0"/>
        </a:spcBef>
        <a:spcAft>
          <a:spcPts val="285"/>
        </a:spcAft>
        <a:buClr>
          <a:srgbClr val="000000"/>
        </a:buClr>
        <a:buSzPct val="100000"/>
        <a:buFont typeface="Times New Roman" pitchFamily="18"/>
        <a:buChar char="»"/>
        <a:tabLst>
          <a:tab pos="2057400" algn="l"/>
          <a:tab pos="2246040" algn="l"/>
          <a:tab pos="2695322" algn="l"/>
          <a:tab pos="3144603" algn="l"/>
          <a:tab pos="3593875" algn="l"/>
          <a:tab pos="4043156" algn="l"/>
          <a:tab pos="4492438" algn="l"/>
          <a:tab pos="4941719" algn="l"/>
          <a:tab pos="5391000" algn="l"/>
          <a:tab pos="5840281" algn="l"/>
          <a:tab pos="6289563" algn="l"/>
          <a:tab pos="6738844" algn="l"/>
          <a:tab pos="7188116" algn="l"/>
          <a:tab pos="7637397" algn="l"/>
          <a:tab pos="8086679" algn="l"/>
          <a:tab pos="8535960" algn="l"/>
          <a:tab pos="8985241" algn="l"/>
          <a:tab pos="9434157" algn="l"/>
          <a:tab pos="9883438" algn="l"/>
          <a:tab pos="10332720" algn="l"/>
          <a:tab pos="10782001" algn="l"/>
        </a:tabLst>
        <a:defRPr lang="fr-FR" sz="2000" b="0" i="0" u="none" strike="noStrike" kern="1200" cap="none" spc="0" baseline="0">
          <a:solidFill>
            <a:srgbClr val="000000"/>
          </a:solidFill>
          <a:uFillTx/>
          <a:latin typeface="Trebuchet MS" pitchFamily="18"/>
          <a:ea typeface="SimSun" pitchFamily="2"/>
          <a:cs typeface="SimSun"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F8B96A-4102-454C-9533-EC6E46DAB391}"/>
              </a:ext>
            </a:extLst>
          </p:cNvPr>
          <p:cNvSpPr txBox="1">
            <a:spLocks noGrp="1"/>
          </p:cNvSpPr>
          <p:nvPr>
            <p:ph type="title" idx="4294967295"/>
          </p:nvPr>
        </p:nvSpPr>
        <p:spPr>
          <a:xfrm>
            <a:off x="539276" y="539276"/>
            <a:ext cx="8099636" cy="5653076"/>
          </a:xfrm>
        </p:spPr>
        <p:txBody>
          <a:bodyPr lIns="91440" tIns="91440" rIns="91440" bIns="45720" anchor="t" anchorCtr="1"/>
          <a:lstStyle/>
          <a:p>
            <a:pPr lvl="0" algn="ctr" hangingPunct="1">
              <a:lnSpc>
                <a:spcPct val="100000"/>
              </a:lnSpc>
            </a:pPr>
            <a:br>
              <a:rPr lang="fr-FR" sz="2800" i="0" dirty="0">
                <a:solidFill>
                  <a:srgbClr val="FF6600"/>
                </a:solidFill>
                <a:latin typeface="Trebuchet MS" pitchFamily="2"/>
              </a:rPr>
            </a:br>
            <a:r>
              <a:rPr lang="fr-FR" sz="4400" i="0" dirty="0">
                <a:solidFill>
                  <a:srgbClr val="FF6600"/>
                </a:solidFill>
                <a:latin typeface="Trebuchet MS" pitchFamily="2"/>
              </a:rPr>
              <a:t>Compagnie des Commissaires Enquêteurs de Bourgogne</a:t>
            </a:r>
            <a:br>
              <a:rPr lang="fr-FR" sz="2400" i="0" dirty="0">
                <a:solidFill>
                  <a:srgbClr val="FF6600"/>
                </a:solidFill>
                <a:latin typeface="Trebuchet MS" pitchFamily="2"/>
              </a:rPr>
            </a:br>
            <a:br>
              <a:rPr lang="fr-FR" sz="2400" i="0" dirty="0">
                <a:solidFill>
                  <a:srgbClr val="FF6600"/>
                </a:solidFill>
                <a:latin typeface="Trebuchet MS" pitchFamily="2"/>
              </a:rPr>
            </a:br>
            <a:br>
              <a:rPr lang="fr-FR" sz="2400" i="0" dirty="0">
                <a:solidFill>
                  <a:srgbClr val="FF6600"/>
                </a:solidFill>
                <a:latin typeface="Trebuchet MS" pitchFamily="2"/>
              </a:rPr>
            </a:br>
            <a:r>
              <a:rPr lang="fr-FR" sz="2800" i="0" dirty="0">
                <a:solidFill>
                  <a:srgbClr val="FF6600"/>
                </a:solidFill>
                <a:latin typeface="Trebuchet MS" pitchFamily="2"/>
              </a:rPr>
              <a:t>Formation continue du 8 septembre 2022</a:t>
            </a:r>
            <a:br>
              <a:rPr lang="fr-FR" sz="2800" i="0" dirty="0">
                <a:solidFill>
                  <a:srgbClr val="FF6600"/>
                </a:solidFill>
                <a:latin typeface="Trebuchet MS" pitchFamily="2"/>
              </a:rPr>
            </a:br>
            <a:br>
              <a:rPr lang="fr-FR" sz="2800" i="0" dirty="0">
                <a:solidFill>
                  <a:srgbClr val="FF6600"/>
                </a:solidFill>
                <a:latin typeface="Trebuchet MS" pitchFamily="2"/>
              </a:rPr>
            </a:br>
            <a:br>
              <a:rPr lang="fr-FR" sz="2800" i="0" dirty="0">
                <a:solidFill>
                  <a:srgbClr val="FF6600"/>
                </a:solidFill>
                <a:latin typeface="Trebuchet MS" pitchFamily="2"/>
              </a:rPr>
            </a:br>
            <a:br>
              <a:rPr lang="fr-FR" sz="2400" i="0" dirty="0">
                <a:solidFill>
                  <a:srgbClr val="FF6600"/>
                </a:solidFill>
                <a:latin typeface="Trebuchet MS" pitchFamily="2"/>
              </a:rPr>
            </a:br>
            <a:br>
              <a:rPr lang="fr-FR" sz="3800" i="0" dirty="0">
                <a:solidFill>
                  <a:srgbClr val="FF6600"/>
                </a:solidFill>
                <a:latin typeface="Trebuchet MS" pitchFamily="2"/>
              </a:rPr>
            </a:br>
            <a:r>
              <a:rPr lang="fr-FR" sz="1800" i="0" dirty="0">
                <a:solidFill>
                  <a:srgbClr val="FF6600"/>
                </a:solidFill>
                <a:latin typeface="Trebuchet MS" pitchFamily="2"/>
              </a:rPr>
              <a:t> Georges Leclercq</a:t>
            </a:r>
          </a:p>
        </p:txBody>
      </p:sp>
    </p:spTree>
    <p:extLst>
      <p:ext uri="{BB962C8B-B14F-4D97-AF65-F5344CB8AC3E}">
        <p14:creationId xmlns:p14="http://schemas.microsoft.com/office/powerpoint/2010/main" val="2881573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30E3E2-2216-4E94-8BF8-3508C0B8FF78}"/>
              </a:ext>
            </a:extLst>
          </p:cNvPr>
          <p:cNvSpPr txBox="1">
            <a:spLocks noGrp="1"/>
          </p:cNvSpPr>
          <p:nvPr>
            <p:ph type="title" idx="4294967295"/>
          </p:nvPr>
        </p:nvSpPr>
        <p:spPr>
          <a:xfrm>
            <a:off x="671398" y="255236"/>
            <a:ext cx="7809122" cy="1144435"/>
          </a:xfrm>
        </p:spPr>
        <p:txBody>
          <a:bodyPr anchorCtr="1"/>
          <a:lstStyle/>
          <a:p>
            <a:pPr lvl="0" algn="ctr" hangingPunct="1">
              <a:lnSpc>
                <a:spcPct val="104000"/>
              </a:lnSpc>
              <a:spcBef>
                <a:spcPts val="600"/>
              </a:spcBef>
            </a:pPr>
            <a:r>
              <a:rPr lang="fr-FR" sz="2600" i="0" u="sng">
                <a:solidFill>
                  <a:srgbClr val="FF6633"/>
                </a:solidFill>
                <a:latin typeface="Trebuchet MS" pitchFamily="2"/>
              </a:rPr>
              <a:t>ENQUÊTE PARCELLAIRE</a:t>
            </a:r>
          </a:p>
        </p:txBody>
      </p:sp>
      <p:sp>
        <p:nvSpPr>
          <p:cNvPr id="3" name="Espace réservé du texte 2">
            <a:extLst>
              <a:ext uri="{FF2B5EF4-FFF2-40B4-BE49-F238E27FC236}">
                <a16:creationId xmlns:a16="http://schemas.microsoft.com/office/drawing/2014/main" id="{40FAE504-F87F-491D-8D6A-C7938371D203}"/>
              </a:ext>
            </a:extLst>
          </p:cNvPr>
          <p:cNvSpPr txBox="1">
            <a:spLocks noGrp="1"/>
          </p:cNvSpPr>
          <p:nvPr>
            <p:ph type="body" idx="4294967295"/>
          </p:nvPr>
        </p:nvSpPr>
        <p:spPr>
          <a:xfrm>
            <a:off x="862784" y="1187030"/>
            <a:ext cx="7958160" cy="4859999"/>
          </a:xfrm>
        </p:spPr>
        <p:txBody>
          <a:bodyPr tIns="21241"/>
          <a:lstStyle/>
          <a:p>
            <a:pPr lvl="0" indent="-339836">
              <a:lnSpc>
                <a:spcPct val="93000"/>
              </a:lnSpc>
            </a:pPr>
            <a:r>
              <a:rPr lang="fr-FR" sz="2800" dirty="0">
                <a:latin typeface="Arial" panose="020B0604020202020204" pitchFamily="34" charset="0"/>
                <a:cs typeface="Arial" panose="020B0604020202020204" pitchFamily="34" charset="0"/>
              </a:rPr>
              <a:t>Objet </a:t>
            </a:r>
          </a:p>
          <a:p>
            <a:pPr marL="460081" lvl="0" indent="-457200">
              <a:lnSpc>
                <a:spcPct val="93000"/>
              </a:lnSpc>
              <a:buFont typeface="Arial" panose="020B0604020202020204" pitchFamily="34" charset="0"/>
              <a:buChar char="•"/>
            </a:pPr>
            <a:r>
              <a:rPr lang="fr-FR" sz="2800" dirty="0">
                <a:solidFill>
                  <a:srgbClr val="FFC000"/>
                </a:solidFill>
                <a:latin typeface="Arial" panose="020B0604020202020204" pitchFamily="34" charset="0"/>
                <a:cs typeface="Arial" panose="020B0604020202020204" pitchFamily="34" charset="0"/>
              </a:rPr>
              <a:t>détermination des « parcelles à exproprier » avec leurs accessoires (tréfonds, droits réels tels que usufruit, emphytéose, droit d’usage ou d’habitation, servitudes). L’expropriation peut être limitée à l’un de ces droits</a:t>
            </a:r>
          </a:p>
          <a:p>
            <a:pPr marL="460081" lvl="0" indent="-457200">
              <a:lnSpc>
                <a:spcPct val="93000"/>
              </a:lnSpc>
              <a:buFont typeface="Arial" panose="020B0604020202020204" pitchFamily="34" charset="0"/>
              <a:buChar char="•"/>
            </a:pPr>
            <a:r>
              <a:rPr lang="fr-FR" sz="2800" dirty="0">
                <a:solidFill>
                  <a:srgbClr val="FFC000"/>
                </a:solidFill>
                <a:latin typeface="Arial" panose="020B0604020202020204" pitchFamily="34" charset="0"/>
                <a:cs typeface="Arial" panose="020B0604020202020204" pitchFamily="34" charset="0"/>
              </a:rPr>
              <a:t> recherche des propriétaires, des titulaires des droits réels et des autres ayants droit à indemnité (locataires, fermiers), les propriétaires n’étant tenus de les « dénoncer » qu’ultérieurement.</a:t>
            </a:r>
          </a:p>
          <a:p>
            <a:pPr lvl="0" indent="-339836">
              <a:lnSpc>
                <a:spcPct val="93000"/>
              </a:lnSpc>
            </a:pPr>
            <a:endParaRPr lang="fr-FR" sz="2400" dirty="0">
              <a:latin typeface="Arial" pitchFamily="2"/>
              <a:cs typeface="Times New Roman" pitchFamily="1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283E5D-1E08-4A3B-A7EF-25496F0D8822}"/>
              </a:ext>
            </a:extLst>
          </p:cNvPr>
          <p:cNvSpPr txBox="1">
            <a:spLocks noGrp="1"/>
          </p:cNvSpPr>
          <p:nvPr>
            <p:ph type="title" idx="4294967295"/>
          </p:nvPr>
        </p:nvSpPr>
        <p:spPr>
          <a:xfrm>
            <a:off x="671398" y="255236"/>
            <a:ext cx="7809122" cy="1144435"/>
          </a:xfrm>
        </p:spPr>
        <p:txBody>
          <a:bodyPr anchorCtr="1"/>
          <a:lstStyle/>
          <a:p>
            <a:pPr lvl="0" algn="ctr" hangingPunct="1">
              <a:lnSpc>
                <a:spcPct val="104000"/>
              </a:lnSpc>
              <a:spcBef>
                <a:spcPts val="600"/>
              </a:spcBef>
            </a:pPr>
            <a:r>
              <a:rPr lang="fr-FR" sz="2600" i="0" u="sng">
                <a:solidFill>
                  <a:srgbClr val="FF6633"/>
                </a:solidFill>
                <a:latin typeface="Trebuchet MS" pitchFamily="2"/>
              </a:rPr>
              <a:t>ENQUÊTE PARCELLAIRE</a:t>
            </a:r>
          </a:p>
        </p:txBody>
      </p:sp>
      <p:sp>
        <p:nvSpPr>
          <p:cNvPr id="3" name="Espace réservé du texte 2">
            <a:extLst>
              <a:ext uri="{FF2B5EF4-FFF2-40B4-BE49-F238E27FC236}">
                <a16:creationId xmlns:a16="http://schemas.microsoft.com/office/drawing/2014/main" id="{131AC64D-5A5F-4195-94E0-00599B883D27}"/>
              </a:ext>
            </a:extLst>
          </p:cNvPr>
          <p:cNvSpPr txBox="1">
            <a:spLocks noGrp="1"/>
          </p:cNvSpPr>
          <p:nvPr>
            <p:ph type="body" idx="4294967295"/>
          </p:nvPr>
        </p:nvSpPr>
        <p:spPr>
          <a:xfrm>
            <a:off x="671398" y="1399681"/>
            <a:ext cx="7958160" cy="4859999"/>
          </a:xfrm>
        </p:spPr>
        <p:txBody>
          <a:bodyPr tIns="21241"/>
          <a:lstStyle/>
          <a:p>
            <a:pPr lvl="0" indent="-339836">
              <a:lnSpc>
                <a:spcPct val="93000"/>
              </a:lnSpc>
            </a:pPr>
            <a:endParaRPr lang="fr-FR" sz="2400" dirty="0">
              <a:solidFill>
                <a:srgbClr val="FF950E"/>
              </a:solidFill>
              <a:latin typeface="Arial" pitchFamily="2"/>
              <a:cs typeface="Times New Roman" pitchFamily="18"/>
            </a:endParaRPr>
          </a:p>
          <a:p>
            <a:pPr lvl="0" indent="-339836">
              <a:lnSpc>
                <a:spcPct val="93000"/>
              </a:lnSpc>
            </a:pPr>
            <a:r>
              <a:rPr lang="fr-FR" sz="2400" dirty="0">
                <a:solidFill>
                  <a:srgbClr val="FF950E"/>
                </a:solidFill>
                <a:latin typeface="Arial" pitchFamily="2"/>
                <a:cs typeface="Times New Roman" pitchFamily="18"/>
              </a:rPr>
              <a:t>Désignation (liste d’aptitude), Indemnisation : Préfet si enquête parcellaire non rattachée à une DUP environnementale</a:t>
            </a:r>
          </a:p>
          <a:p>
            <a:pPr lvl="0" indent="-339836">
              <a:lnSpc>
                <a:spcPct val="93000"/>
              </a:lnSpc>
            </a:pPr>
            <a:endParaRPr lang="fr-FR" sz="2400" dirty="0">
              <a:latin typeface="Arial" pitchFamily="2"/>
              <a:cs typeface="Times New Roman" pitchFamily="18"/>
            </a:endParaRPr>
          </a:p>
          <a:p>
            <a:pPr lvl="0" indent="-339836">
              <a:lnSpc>
                <a:spcPct val="93000"/>
              </a:lnSpc>
            </a:pPr>
            <a:endParaRPr lang="fr-FR" sz="2400" dirty="0">
              <a:latin typeface="Arial" pitchFamily="2"/>
              <a:cs typeface="Times New Roman" pitchFamily="1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888BEC-C3D2-4678-BD62-D58F26810156}"/>
              </a:ext>
            </a:extLst>
          </p:cNvPr>
          <p:cNvSpPr txBox="1">
            <a:spLocks noGrp="1"/>
          </p:cNvSpPr>
          <p:nvPr>
            <p:ph type="title" idx="4294967295"/>
          </p:nvPr>
        </p:nvSpPr>
        <p:spPr>
          <a:xfrm>
            <a:off x="671398" y="255236"/>
            <a:ext cx="7809122" cy="1144435"/>
          </a:xfrm>
        </p:spPr>
        <p:txBody>
          <a:bodyPr anchorCtr="1"/>
          <a:lstStyle/>
          <a:p>
            <a:pPr lvl="0" algn="ctr" hangingPunct="1">
              <a:lnSpc>
                <a:spcPct val="104000"/>
              </a:lnSpc>
              <a:spcBef>
                <a:spcPts val="600"/>
              </a:spcBef>
            </a:pPr>
            <a:r>
              <a:rPr lang="fr-FR" sz="2600" i="0" u="sng">
                <a:solidFill>
                  <a:srgbClr val="FF6633"/>
                </a:solidFill>
                <a:latin typeface="Trebuchet MS" pitchFamily="2"/>
              </a:rPr>
              <a:t>ENQUÊTE PARCELLAIRE</a:t>
            </a:r>
          </a:p>
        </p:txBody>
      </p:sp>
      <p:sp>
        <p:nvSpPr>
          <p:cNvPr id="3" name="Espace réservé du texte 2">
            <a:extLst>
              <a:ext uri="{FF2B5EF4-FFF2-40B4-BE49-F238E27FC236}">
                <a16:creationId xmlns:a16="http://schemas.microsoft.com/office/drawing/2014/main" id="{5E5E9CA4-F851-4B4F-9B7A-E5447645240A}"/>
              </a:ext>
            </a:extLst>
          </p:cNvPr>
          <p:cNvSpPr txBox="1">
            <a:spLocks noGrp="1"/>
          </p:cNvSpPr>
          <p:nvPr>
            <p:ph type="body" idx="4294967295"/>
          </p:nvPr>
        </p:nvSpPr>
        <p:spPr>
          <a:xfrm>
            <a:off x="720720" y="1799996"/>
            <a:ext cx="7958160" cy="4478036"/>
          </a:xfrm>
        </p:spPr>
        <p:txBody>
          <a:bodyPr tIns="21241"/>
          <a:lstStyle/>
          <a:p>
            <a:pPr lvl="0" indent="-339836">
              <a:lnSpc>
                <a:spcPct val="93000"/>
              </a:lnSpc>
            </a:pPr>
            <a:r>
              <a:rPr lang="fr-FR" sz="2400" dirty="0">
                <a:solidFill>
                  <a:srgbClr val="FF950E"/>
                </a:solidFill>
                <a:latin typeface="Arial" pitchFamily="2"/>
                <a:cs typeface="Times New Roman" pitchFamily="18"/>
              </a:rPr>
              <a:t>Composition du dossier</a:t>
            </a:r>
          </a:p>
          <a:p>
            <a:pPr lvl="0" algn="just">
              <a:lnSpc>
                <a:spcPct val="93000"/>
              </a:lnSpc>
              <a:spcBef>
                <a:spcPts val="0"/>
              </a:spcBef>
            </a:pPr>
            <a:r>
              <a:rPr lang="fr-FR" sz="2400" kern="1200" dirty="0">
                <a:latin typeface="Arial" pitchFamily="18"/>
                <a:cs typeface="Times New Roman" pitchFamily="18"/>
              </a:rPr>
              <a:t>° </a:t>
            </a:r>
            <a:r>
              <a:rPr lang="fr-FR" sz="2400" kern="1200" dirty="0">
                <a:solidFill>
                  <a:srgbClr val="FFC000"/>
                </a:solidFill>
                <a:latin typeface="Arial" pitchFamily="18"/>
                <a:cs typeface="Times New Roman" pitchFamily="18"/>
              </a:rPr>
              <a:t>Un plan parcellaire régulier des terrains et bâtiments ;</a:t>
            </a:r>
          </a:p>
          <a:p>
            <a:pPr lvl="0" algn="just">
              <a:lnSpc>
                <a:spcPct val="93000"/>
              </a:lnSpc>
              <a:spcBef>
                <a:spcPts val="0"/>
              </a:spcBef>
            </a:pPr>
            <a:r>
              <a:rPr lang="fr-FR" sz="2400" kern="1200" dirty="0">
                <a:solidFill>
                  <a:srgbClr val="FFC000"/>
                </a:solidFill>
                <a:latin typeface="Arial" pitchFamily="18"/>
                <a:cs typeface="Times New Roman" pitchFamily="18"/>
              </a:rPr>
              <a:t>2° La liste des propriétaires établie à l'aide d'extraits des documents cadastraux ou à l'aide des renseignements délivrés par le directeur des finances publiques</a:t>
            </a:r>
            <a:endParaRPr lang="fr-FR" sz="2400" dirty="0">
              <a:solidFill>
                <a:srgbClr val="FFC000"/>
              </a:solidFill>
              <a:latin typeface="Arial" pitchFamily="2"/>
              <a:cs typeface="Times New Roman" pitchFamily="18"/>
            </a:endParaRPr>
          </a:p>
          <a:p>
            <a:pPr lvl="0" indent="-339836">
              <a:lnSpc>
                <a:spcPct val="93000"/>
              </a:lnSpc>
            </a:pPr>
            <a:endParaRPr lang="fr-FR" sz="2400" dirty="0">
              <a:latin typeface="Arial" pitchFamily="2"/>
              <a:cs typeface="Times New Roman" pitchFamily="1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626EA2-9180-421F-B56F-EB88375DAF64}"/>
              </a:ext>
            </a:extLst>
          </p:cNvPr>
          <p:cNvSpPr txBox="1">
            <a:spLocks noGrp="1"/>
          </p:cNvSpPr>
          <p:nvPr>
            <p:ph type="title" idx="4294967295"/>
          </p:nvPr>
        </p:nvSpPr>
        <p:spPr>
          <a:xfrm>
            <a:off x="671398" y="255236"/>
            <a:ext cx="7809122" cy="1144435"/>
          </a:xfrm>
        </p:spPr>
        <p:txBody>
          <a:bodyPr anchorCtr="1"/>
          <a:lstStyle/>
          <a:p>
            <a:pPr lvl="0" algn="ctr" hangingPunct="1">
              <a:lnSpc>
                <a:spcPct val="104000"/>
              </a:lnSpc>
              <a:spcBef>
                <a:spcPts val="600"/>
              </a:spcBef>
            </a:pPr>
            <a:r>
              <a:rPr lang="fr-FR" sz="2600" i="0" u="sng">
                <a:solidFill>
                  <a:srgbClr val="FF6633"/>
                </a:solidFill>
                <a:latin typeface="Trebuchet MS" pitchFamily="2"/>
              </a:rPr>
              <a:t>ENQUÊTE PARCELLAIRE</a:t>
            </a:r>
          </a:p>
        </p:txBody>
      </p:sp>
      <p:sp>
        <p:nvSpPr>
          <p:cNvPr id="3" name="Espace réservé du texte 2">
            <a:extLst>
              <a:ext uri="{FF2B5EF4-FFF2-40B4-BE49-F238E27FC236}">
                <a16:creationId xmlns:a16="http://schemas.microsoft.com/office/drawing/2014/main" id="{201269CC-37CD-4E40-946E-88E2B792F5DF}"/>
              </a:ext>
            </a:extLst>
          </p:cNvPr>
          <p:cNvSpPr txBox="1">
            <a:spLocks noGrp="1"/>
          </p:cNvSpPr>
          <p:nvPr>
            <p:ph type="body" idx="4294967295"/>
          </p:nvPr>
        </p:nvSpPr>
        <p:spPr>
          <a:xfrm>
            <a:off x="671398" y="1295997"/>
            <a:ext cx="7958160" cy="4963683"/>
          </a:xfrm>
        </p:spPr>
        <p:txBody>
          <a:bodyPr tIns="21241"/>
          <a:lstStyle/>
          <a:p>
            <a:pPr lvl="0" indent="-339836">
              <a:lnSpc>
                <a:spcPct val="93000"/>
              </a:lnSpc>
            </a:pPr>
            <a:r>
              <a:rPr lang="fr-FR" sz="2400" dirty="0">
                <a:solidFill>
                  <a:srgbClr val="FF950E"/>
                </a:solidFill>
                <a:latin typeface="Arial" pitchFamily="2"/>
                <a:cs typeface="Times New Roman" pitchFamily="18"/>
              </a:rPr>
              <a:t>Notification individuelle</a:t>
            </a:r>
          </a:p>
          <a:p>
            <a:pPr lvl="0" indent="-339836">
              <a:lnSpc>
                <a:spcPct val="93000"/>
              </a:lnSpc>
            </a:pPr>
            <a:endParaRPr lang="fr-FR" sz="2400" dirty="0">
              <a:latin typeface="Arial" pitchFamily="2"/>
              <a:cs typeface="Times New Roman" pitchFamily="1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B76C1D-3796-48E3-ABDB-E0C541EC9224}"/>
              </a:ext>
            </a:extLst>
          </p:cNvPr>
          <p:cNvSpPr txBox="1">
            <a:spLocks noGrp="1"/>
          </p:cNvSpPr>
          <p:nvPr>
            <p:ph type="title" idx="4294967295"/>
          </p:nvPr>
        </p:nvSpPr>
        <p:spPr>
          <a:xfrm>
            <a:off x="671398" y="255236"/>
            <a:ext cx="7809122" cy="1144435"/>
          </a:xfrm>
        </p:spPr>
        <p:txBody>
          <a:bodyPr anchorCtr="1"/>
          <a:lstStyle/>
          <a:p>
            <a:pPr lvl="0" algn="ctr" hangingPunct="1">
              <a:lnSpc>
                <a:spcPct val="104000"/>
              </a:lnSpc>
              <a:spcBef>
                <a:spcPts val="600"/>
              </a:spcBef>
            </a:pPr>
            <a:r>
              <a:rPr lang="fr-FR" sz="2600" i="0" u="sng">
                <a:solidFill>
                  <a:srgbClr val="FF6633"/>
                </a:solidFill>
                <a:latin typeface="Trebuchet MS" pitchFamily="2"/>
              </a:rPr>
              <a:t>ENQUÊTE PARCELLAIRE</a:t>
            </a:r>
          </a:p>
        </p:txBody>
      </p:sp>
      <p:sp>
        <p:nvSpPr>
          <p:cNvPr id="3" name="Espace réservé du texte 2">
            <a:extLst>
              <a:ext uri="{FF2B5EF4-FFF2-40B4-BE49-F238E27FC236}">
                <a16:creationId xmlns:a16="http://schemas.microsoft.com/office/drawing/2014/main" id="{71A42AE5-6EC0-4B5F-8864-A405043FDAF9}"/>
              </a:ext>
            </a:extLst>
          </p:cNvPr>
          <p:cNvSpPr txBox="1">
            <a:spLocks noGrp="1"/>
          </p:cNvSpPr>
          <p:nvPr>
            <p:ph type="body" idx="4294967295"/>
          </p:nvPr>
        </p:nvSpPr>
        <p:spPr>
          <a:xfrm>
            <a:off x="671398" y="1295997"/>
            <a:ext cx="7958160" cy="4963683"/>
          </a:xfrm>
        </p:spPr>
        <p:txBody>
          <a:bodyPr tIns="21241"/>
          <a:lstStyle/>
          <a:p>
            <a:pPr lvl="0" indent="-339836">
              <a:lnSpc>
                <a:spcPct val="93000"/>
              </a:lnSpc>
            </a:pPr>
            <a:r>
              <a:rPr lang="fr-FR" sz="2400" dirty="0">
                <a:solidFill>
                  <a:srgbClr val="FF950E"/>
                </a:solidFill>
                <a:latin typeface="Arial" pitchFamily="2"/>
                <a:cs typeface="Times New Roman" pitchFamily="18"/>
              </a:rPr>
              <a:t>Organisation Publicité et déroulement : Préfet Idem DUP</a:t>
            </a:r>
          </a:p>
          <a:p>
            <a:pPr lvl="0" indent="-339836">
              <a:lnSpc>
                <a:spcPct val="93000"/>
              </a:lnSpc>
            </a:pPr>
            <a:r>
              <a:rPr lang="fr-FR" sz="2400" dirty="0">
                <a:solidFill>
                  <a:srgbClr val="FF950E"/>
                </a:solidFill>
                <a:latin typeface="Arial" pitchFamily="2"/>
                <a:cs typeface="Times New Roman" pitchFamily="18"/>
              </a:rPr>
              <a:t>Registre(s) : côté, paraphés et clos par les </a:t>
            </a:r>
            <a:r>
              <a:rPr lang="fr-FR" sz="2400">
                <a:solidFill>
                  <a:srgbClr val="FF950E"/>
                </a:solidFill>
                <a:latin typeface="Arial" pitchFamily="2"/>
                <a:cs typeface="Times New Roman" pitchFamily="18"/>
              </a:rPr>
              <a:t>maires </a:t>
            </a:r>
            <a:endParaRPr lang="fr-FR" sz="2400" dirty="0">
              <a:latin typeface="Arial" pitchFamily="2"/>
              <a:cs typeface="Times New Roman" pitchFamily="1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F8B96A-4102-454C-9533-EC6E46DAB391}"/>
              </a:ext>
            </a:extLst>
          </p:cNvPr>
          <p:cNvSpPr txBox="1">
            <a:spLocks noGrp="1"/>
          </p:cNvSpPr>
          <p:nvPr>
            <p:ph type="title" idx="4294967295"/>
          </p:nvPr>
        </p:nvSpPr>
        <p:spPr>
          <a:xfrm>
            <a:off x="539276" y="539276"/>
            <a:ext cx="8099636" cy="5653076"/>
          </a:xfrm>
        </p:spPr>
        <p:txBody>
          <a:bodyPr lIns="91440" tIns="91440" rIns="91440" bIns="45720" anchor="t" anchorCtr="1"/>
          <a:lstStyle/>
          <a:p>
            <a:pPr lvl="0" algn="ctr" hangingPunct="1">
              <a:lnSpc>
                <a:spcPct val="100000"/>
              </a:lnSpc>
            </a:pPr>
            <a:br>
              <a:rPr lang="fr-FR" sz="2800" i="0" dirty="0">
                <a:solidFill>
                  <a:srgbClr val="FF6600"/>
                </a:solidFill>
                <a:latin typeface="Trebuchet MS" pitchFamily="2"/>
              </a:rPr>
            </a:br>
            <a:br>
              <a:rPr lang="fr-FR" sz="2800" i="0" dirty="0">
                <a:solidFill>
                  <a:srgbClr val="FF6600"/>
                </a:solidFill>
                <a:latin typeface="Trebuchet MS" pitchFamily="2"/>
              </a:rPr>
            </a:br>
            <a:br>
              <a:rPr lang="fr-FR" sz="2800" i="0" dirty="0">
                <a:solidFill>
                  <a:srgbClr val="FF6600"/>
                </a:solidFill>
                <a:latin typeface="Trebuchet MS" pitchFamily="2"/>
              </a:rPr>
            </a:br>
            <a:r>
              <a:rPr lang="fr-FR" sz="6600" i="0" dirty="0">
                <a:solidFill>
                  <a:srgbClr val="FF6600"/>
                </a:solidFill>
                <a:latin typeface="Trebuchet MS" pitchFamily="2"/>
              </a:rPr>
              <a:t>DIG</a:t>
            </a:r>
            <a:r>
              <a:rPr lang="fr-FR" sz="7200" i="0" dirty="0">
                <a:solidFill>
                  <a:srgbClr val="FF6600"/>
                </a:solidFill>
                <a:latin typeface="Trebuchet MS" pitchFamily="2"/>
              </a:rPr>
              <a:t> </a:t>
            </a:r>
            <a:br>
              <a:rPr lang="fr-FR" sz="2800" i="0" dirty="0">
                <a:solidFill>
                  <a:srgbClr val="FF6600"/>
                </a:solidFill>
                <a:latin typeface="Trebuchet MS" pitchFamily="2"/>
              </a:rPr>
            </a:br>
            <a:br>
              <a:rPr lang="fr-FR" sz="2400" i="0" dirty="0">
                <a:solidFill>
                  <a:srgbClr val="FF6600"/>
                </a:solidFill>
                <a:latin typeface="Trebuchet MS" pitchFamily="2"/>
              </a:rPr>
            </a:br>
            <a:br>
              <a:rPr lang="fr-FR" sz="2400" i="0" dirty="0">
                <a:solidFill>
                  <a:srgbClr val="FF6600"/>
                </a:solidFill>
                <a:latin typeface="Trebuchet MS" pitchFamily="2"/>
              </a:rPr>
            </a:br>
            <a:r>
              <a:rPr lang="fr-FR" sz="2400" i="0" dirty="0">
                <a:solidFill>
                  <a:srgbClr val="FF6600"/>
                </a:solidFill>
                <a:latin typeface="Trebuchet MS" pitchFamily="2"/>
              </a:rPr>
              <a:t>Compagnie des Commissaires Enquêteurs de Bourgogne</a:t>
            </a:r>
            <a:br>
              <a:rPr lang="fr-FR" sz="2400" i="0" dirty="0">
                <a:solidFill>
                  <a:srgbClr val="FF6600"/>
                </a:solidFill>
                <a:latin typeface="Trebuchet MS" pitchFamily="2"/>
              </a:rPr>
            </a:br>
            <a:r>
              <a:rPr lang="fr-FR" sz="2400" i="0" dirty="0">
                <a:solidFill>
                  <a:srgbClr val="FF6600"/>
                </a:solidFill>
                <a:latin typeface="Trebuchet MS" pitchFamily="2"/>
              </a:rPr>
              <a:t>Formation continue du 8 septembre 2022</a:t>
            </a:r>
            <a:br>
              <a:rPr lang="fr-FR" sz="2400" i="0" dirty="0">
                <a:solidFill>
                  <a:srgbClr val="FF6600"/>
                </a:solidFill>
                <a:latin typeface="Trebuchet MS" pitchFamily="2"/>
              </a:rPr>
            </a:br>
            <a:br>
              <a:rPr lang="fr-FR" sz="3800" i="0" dirty="0">
                <a:solidFill>
                  <a:srgbClr val="FF6600"/>
                </a:solidFill>
                <a:latin typeface="Trebuchet MS" pitchFamily="2"/>
              </a:rPr>
            </a:br>
            <a:r>
              <a:rPr lang="fr-FR" sz="1800" i="0" dirty="0">
                <a:solidFill>
                  <a:srgbClr val="FF6600"/>
                </a:solidFill>
                <a:latin typeface="Trebuchet MS" pitchFamily="2"/>
              </a:rPr>
              <a:t> Georges Leclercq</a:t>
            </a:r>
          </a:p>
        </p:txBody>
      </p:sp>
    </p:spTree>
    <p:extLst>
      <p:ext uri="{BB962C8B-B14F-4D97-AF65-F5344CB8AC3E}">
        <p14:creationId xmlns:p14="http://schemas.microsoft.com/office/powerpoint/2010/main" val="1666096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B01DA4-6AA9-4D80-AFB2-617656997C6D}"/>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r>
              <a:rPr lang="fr-FR" sz="2600" i="0" u="sng" dirty="0" err="1">
                <a:solidFill>
                  <a:srgbClr val="FF6633"/>
                </a:solidFill>
                <a:latin typeface="Trebuchet MS" pitchFamily="2"/>
              </a:rPr>
              <a:t>Declaration</a:t>
            </a:r>
            <a:r>
              <a:rPr lang="fr-FR" sz="2600" i="0" u="sng" dirty="0">
                <a:solidFill>
                  <a:srgbClr val="FF6633"/>
                </a:solidFill>
                <a:latin typeface="Trebuchet MS" pitchFamily="2"/>
              </a:rPr>
              <a:t> d’Intérêt Général</a:t>
            </a:r>
          </a:p>
        </p:txBody>
      </p:sp>
      <p:sp>
        <p:nvSpPr>
          <p:cNvPr id="3" name="Espace réservé du texte 2">
            <a:extLst>
              <a:ext uri="{FF2B5EF4-FFF2-40B4-BE49-F238E27FC236}">
                <a16:creationId xmlns:a16="http://schemas.microsoft.com/office/drawing/2014/main" id="{A64A124C-7151-4F0E-AA58-101F48F20FA3}"/>
              </a:ext>
            </a:extLst>
          </p:cNvPr>
          <p:cNvSpPr txBox="1">
            <a:spLocks noGrp="1"/>
          </p:cNvSpPr>
          <p:nvPr>
            <p:ph type="body" idx="4294967295"/>
          </p:nvPr>
        </p:nvSpPr>
        <p:spPr>
          <a:xfrm>
            <a:off x="539276" y="1079275"/>
            <a:ext cx="8280723" cy="5089321"/>
          </a:xfrm>
        </p:spPr>
        <p:txBody>
          <a:bodyPr tIns="16559"/>
          <a:lstStyle/>
          <a:p>
            <a:pPr marL="0" lvl="0" indent="0">
              <a:buClr>
                <a:srgbClr val="E6E6E6"/>
              </a:buClr>
              <a:buSzPct val="4500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3600" dirty="0">
                <a:latin typeface="Frutiger-Light"/>
              </a:rPr>
              <a:t>D</a:t>
            </a:r>
            <a:r>
              <a:rPr lang="fr-FR" sz="3600" b="0" i="0" u="none" strike="noStrike" baseline="0" dirty="0">
                <a:latin typeface="Frutiger-Light"/>
              </a:rPr>
              <a:t>eux catégories de projets:</a:t>
            </a:r>
          </a:p>
          <a:p>
            <a:pPr>
              <a:buFont typeface="Arial" panose="020B0604020202020204" pitchFamily="34" charset="0"/>
              <a:buChar char="•"/>
            </a:pPr>
            <a:r>
              <a:rPr lang="fr-FR" b="0" i="0" u="none" strike="noStrike" baseline="0" dirty="0">
                <a:latin typeface="Frutiger-Light"/>
              </a:rPr>
              <a:t>les travaux, actions, ouvrages ou installations cités à l’article L.211-7 du Code de l’environnement (milieu aquatique)</a:t>
            </a:r>
          </a:p>
          <a:p>
            <a:pPr marL="457200" indent="-457200" algn="l">
              <a:buFont typeface="Arial" panose="020B0604020202020204" pitchFamily="34" charset="0"/>
              <a:buChar char="•"/>
            </a:pPr>
            <a:r>
              <a:rPr lang="fr-FR" dirty="0">
                <a:latin typeface="Frutiger-Light"/>
              </a:rPr>
              <a:t>les tr</a:t>
            </a:r>
            <a:r>
              <a:rPr lang="fr-FR" b="0" i="0" u="none" strike="noStrike" baseline="0" dirty="0">
                <a:latin typeface="Frutiger-Light"/>
              </a:rPr>
              <a:t>avaux agricoles ou forestiers cités à l’</a:t>
            </a:r>
            <a:r>
              <a:rPr lang="fr-FR" sz="2800" b="0" i="0" u="none" strike="noStrike" baseline="0" dirty="0">
                <a:latin typeface="Frutiger-Light"/>
              </a:rPr>
              <a:t>article L.151-36 du Code rural et de la pêche maritime. </a:t>
            </a:r>
            <a:endParaRPr lang="fr-FR" sz="4400" b="0" i="0" u="none" strike="noStrike" baseline="0" dirty="0">
              <a:latin typeface="Frutiger-Light"/>
            </a:endParaRPr>
          </a:p>
          <a:p>
            <a:pPr marL="457200" indent="-457200" algn="l">
              <a:buFont typeface="Arial" panose="020B0604020202020204" pitchFamily="34" charset="0"/>
              <a:buChar char="•"/>
            </a:pPr>
            <a:endParaRPr lang="fr-FR" sz="2600" dirty="0">
              <a:solidFill>
                <a:srgbClr val="00DCFF"/>
              </a:solidFill>
            </a:endParaRPr>
          </a:p>
        </p:txBody>
      </p:sp>
    </p:spTree>
    <p:extLst>
      <p:ext uri="{BB962C8B-B14F-4D97-AF65-F5344CB8AC3E}">
        <p14:creationId xmlns:p14="http://schemas.microsoft.com/office/powerpoint/2010/main" val="442169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B261C9-6B5F-4115-BAF6-994B6C085844}"/>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br>
              <a:rPr lang="fr-FR" sz="2600" i="0" u="sng" dirty="0">
                <a:solidFill>
                  <a:srgbClr val="EB613D"/>
                </a:solidFill>
                <a:latin typeface="Trebuchet MS" pitchFamily="2"/>
              </a:rPr>
            </a:br>
            <a:endParaRPr lang="fr-FR" sz="2600" i="0" u="sng" dirty="0">
              <a:solidFill>
                <a:srgbClr val="EB613D"/>
              </a:solidFill>
              <a:latin typeface="Trebuchet MS" pitchFamily="2"/>
            </a:endParaRPr>
          </a:p>
        </p:txBody>
      </p:sp>
      <p:sp>
        <p:nvSpPr>
          <p:cNvPr id="3" name="Espace réservé du texte 2">
            <a:extLst>
              <a:ext uri="{FF2B5EF4-FFF2-40B4-BE49-F238E27FC236}">
                <a16:creationId xmlns:a16="http://schemas.microsoft.com/office/drawing/2014/main" id="{96F491F3-A8DB-4167-85D3-2B8642F08339}"/>
              </a:ext>
            </a:extLst>
          </p:cNvPr>
          <p:cNvSpPr txBox="1">
            <a:spLocks noGrp="1"/>
          </p:cNvSpPr>
          <p:nvPr>
            <p:ph type="body" idx="4294967295"/>
          </p:nvPr>
        </p:nvSpPr>
        <p:spPr>
          <a:xfrm>
            <a:off x="720720" y="475489"/>
            <a:ext cx="8099279" cy="6030074"/>
          </a:xfrm>
        </p:spPr>
        <p:txBody>
          <a:bodyPr tIns="16559"/>
          <a:lstStyle/>
          <a:p>
            <a:pPr marL="431642" lvl="0" indent="-320762" algn="ctr">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i="0" u="sng" dirty="0">
                <a:solidFill>
                  <a:srgbClr val="EB613D"/>
                </a:solidFill>
                <a:latin typeface="Trebuchet MS" pitchFamily="2"/>
              </a:rPr>
              <a:t>COMPOSITION DU DOSSIER D'ENQUÊTE</a:t>
            </a:r>
          </a:p>
          <a:p>
            <a:pPr marL="431642" lvl="0" indent="-320762" algn="just">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800" u="sng" dirty="0">
                <a:solidFill>
                  <a:srgbClr val="EB613D"/>
                </a:solidFill>
                <a:latin typeface="Trebuchet MS" pitchFamily="2"/>
              </a:rPr>
              <a:t>Milieu aquatique :</a:t>
            </a:r>
          </a:p>
          <a:p>
            <a:pPr marL="342900" indent="-342900" algn="l">
              <a:buFont typeface="Arial" panose="020B0604020202020204" pitchFamily="34" charset="0"/>
              <a:buChar char="•"/>
            </a:pPr>
            <a:r>
              <a:rPr lang="fr-FR" sz="2800" b="0" i="0" u="none" strike="noStrike" baseline="0" dirty="0">
                <a:latin typeface="Frutiger-Light"/>
              </a:rPr>
              <a:t>les pièces exigées aux articles L.123-6 et R.123-8 du Code de l’environnement,</a:t>
            </a:r>
          </a:p>
          <a:p>
            <a:pPr marL="342900" indent="-342900" algn="l">
              <a:buFont typeface="Arial" panose="020B0604020202020204" pitchFamily="34" charset="0"/>
              <a:buChar char="•"/>
            </a:pPr>
            <a:r>
              <a:rPr lang="fr-FR" sz="2800" b="0" i="0" u="none" strike="noStrike" baseline="0" dirty="0">
                <a:latin typeface="Frutiger-Light"/>
              </a:rPr>
              <a:t>des éléments économiques et techniques complémentaires dont la liste est décrite à l’article R.214-99 du Code de l’environnement.</a:t>
            </a:r>
          </a:p>
          <a:p>
            <a:pPr marL="431642" lvl="0" indent="-320762" algn="just">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u="sng" dirty="0">
                <a:solidFill>
                  <a:srgbClr val="EB613D"/>
                </a:solidFill>
                <a:latin typeface="Trebuchet MS" pitchFamily="2"/>
              </a:rPr>
              <a:t>Milieu agricole ou forestier :</a:t>
            </a:r>
          </a:p>
          <a:p>
            <a:pPr algn="l"/>
            <a:r>
              <a:rPr lang="fr-FR" sz="2800" b="0" i="0" u="none" strike="noStrike" baseline="0" dirty="0">
                <a:latin typeface="Frutiger-Light"/>
              </a:rPr>
              <a:t>Pièces exigées à l’article R.151-32 du Code rural et de la pêche maritime</a:t>
            </a:r>
            <a:endParaRPr lang="fr-FR" sz="4400" u="sng" dirty="0">
              <a:solidFill>
                <a:srgbClr val="00DCFF"/>
              </a:solidFill>
            </a:endParaRPr>
          </a:p>
          <a:p>
            <a:pPr marL="342900" indent="-342900" algn="l">
              <a:buFont typeface="Arial" panose="020B0604020202020204" pitchFamily="34" charset="0"/>
              <a:buChar char="•"/>
            </a:pPr>
            <a:endParaRPr lang="fr-FR" u="sng" dirty="0">
              <a:solidFill>
                <a:srgbClr val="00DCFF"/>
              </a:solidFill>
            </a:endParaRPr>
          </a:p>
        </p:txBody>
      </p:sp>
    </p:spTree>
    <p:extLst>
      <p:ext uri="{BB962C8B-B14F-4D97-AF65-F5344CB8AC3E}">
        <p14:creationId xmlns:p14="http://schemas.microsoft.com/office/powerpoint/2010/main" val="3651916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B261C9-6B5F-4115-BAF6-994B6C085844}"/>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br>
              <a:rPr lang="fr-FR" sz="2600" i="0" u="sng" dirty="0">
                <a:solidFill>
                  <a:srgbClr val="EB613D"/>
                </a:solidFill>
                <a:latin typeface="Trebuchet MS" pitchFamily="2"/>
              </a:rPr>
            </a:br>
            <a:endParaRPr lang="fr-FR" sz="2600" i="0" u="sng" dirty="0">
              <a:solidFill>
                <a:srgbClr val="EB613D"/>
              </a:solidFill>
              <a:latin typeface="Trebuchet MS" pitchFamily="2"/>
            </a:endParaRPr>
          </a:p>
        </p:txBody>
      </p:sp>
      <p:sp>
        <p:nvSpPr>
          <p:cNvPr id="3" name="Espace réservé du texte 2">
            <a:extLst>
              <a:ext uri="{FF2B5EF4-FFF2-40B4-BE49-F238E27FC236}">
                <a16:creationId xmlns:a16="http://schemas.microsoft.com/office/drawing/2014/main" id="{96F491F3-A8DB-4167-85D3-2B8642F08339}"/>
              </a:ext>
            </a:extLst>
          </p:cNvPr>
          <p:cNvSpPr txBox="1">
            <a:spLocks noGrp="1"/>
          </p:cNvSpPr>
          <p:nvPr>
            <p:ph type="body" idx="4294967295"/>
          </p:nvPr>
        </p:nvSpPr>
        <p:spPr>
          <a:xfrm>
            <a:off x="720720" y="475489"/>
            <a:ext cx="8099279" cy="6030074"/>
          </a:xfrm>
        </p:spPr>
        <p:txBody>
          <a:bodyPr tIns="16559"/>
          <a:lstStyle/>
          <a:p>
            <a:pPr marL="431642" lvl="0" indent="-320762" algn="just">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i="0" dirty="0">
                <a:solidFill>
                  <a:srgbClr val="EB613D"/>
                </a:solidFill>
                <a:latin typeface="Trebuchet MS" pitchFamily="2"/>
              </a:rPr>
              <a:t>La procédure suit le code de l’environnement</a:t>
            </a:r>
          </a:p>
          <a:p>
            <a:pPr marL="431642" lvl="0" indent="-320762" algn="just">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i="0" dirty="0">
                <a:solidFill>
                  <a:schemeClr val="bg1"/>
                </a:solidFill>
                <a:latin typeface="Trebuchet MS" pitchFamily="2"/>
              </a:rPr>
              <a:t>Financement autre que celui du  </a:t>
            </a:r>
            <a:r>
              <a:rPr lang="fr-FR" sz="2600" i="0" dirty="0" err="1">
                <a:solidFill>
                  <a:schemeClr val="bg1"/>
                </a:solidFill>
                <a:latin typeface="Trebuchet MS" pitchFamily="2"/>
              </a:rPr>
              <a:t>du</a:t>
            </a:r>
            <a:r>
              <a:rPr lang="fr-FR" sz="2600" i="0" dirty="0">
                <a:solidFill>
                  <a:schemeClr val="bg1"/>
                </a:solidFill>
                <a:latin typeface="Trebuchet MS" pitchFamily="2"/>
              </a:rPr>
              <a:t> MOA:</a:t>
            </a:r>
          </a:p>
          <a:p>
            <a:pPr algn="l"/>
            <a:r>
              <a:rPr lang="fr-FR" sz="2400" b="0" i="0" u="none" strike="noStrike" baseline="0" dirty="0">
                <a:latin typeface="Frutiger-Light"/>
              </a:rPr>
              <a:t>le rapport du commissaire enquêteur comporte un chapitre spécifique concernant :</a:t>
            </a:r>
          </a:p>
          <a:p>
            <a:pPr marL="342900" indent="-342900" algn="l">
              <a:buFont typeface="Arial" panose="020B0604020202020204" pitchFamily="34" charset="0"/>
              <a:buChar char="•"/>
            </a:pPr>
            <a:r>
              <a:rPr lang="fr-FR" sz="2400" b="0" i="0" u="none" strike="noStrike" baseline="0" dirty="0">
                <a:latin typeface="Frutiger-Light"/>
              </a:rPr>
              <a:t>l’estimation des dépenses, le cas échéant, selon les variantes envisagées ;</a:t>
            </a:r>
          </a:p>
          <a:p>
            <a:pPr marL="342900" indent="-342900" algn="l">
              <a:buFont typeface="Arial" panose="020B0604020202020204" pitchFamily="34" charset="0"/>
              <a:buChar char="•"/>
            </a:pPr>
            <a:r>
              <a:rPr lang="fr-FR" sz="2400" b="0" i="0" u="none" strike="noStrike" baseline="0" dirty="0">
                <a:latin typeface="Frutiger-Light"/>
              </a:rPr>
              <a:t>la liste des personnes appelées à contribuer ;</a:t>
            </a:r>
          </a:p>
          <a:p>
            <a:pPr marL="342900" indent="-342900" algn="l">
              <a:buFont typeface="Arial" panose="020B0604020202020204" pitchFamily="34" charset="0"/>
              <a:buChar char="•"/>
            </a:pPr>
            <a:r>
              <a:rPr lang="fr-FR" sz="2400" b="0" i="0" u="none" strike="noStrike" baseline="0" dirty="0">
                <a:latin typeface="Frutiger-Light"/>
              </a:rPr>
              <a:t>les critères retenus pour la répartition des charges.</a:t>
            </a:r>
          </a:p>
          <a:p>
            <a:pPr algn="just"/>
            <a:r>
              <a:rPr lang="fr-FR" sz="2800" dirty="0">
                <a:latin typeface="Frutiger-Light"/>
              </a:rPr>
              <a:t>Le </a:t>
            </a:r>
            <a:r>
              <a:rPr lang="fr-FR" sz="2800" b="0" i="0" u="none" strike="noStrike" baseline="0" dirty="0">
                <a:latin typeface="Frutiger-Light"/>
              </a:rPr>
              <a:t>commissaire enquêteur doit se prononcer sur l’intérêt général de l’opération et sur l’utilité publique, si celle-ci est requise.</a:t>
            </a:r>
          </a:p>
          <a:p>
            <a:pPr algn="just"/>
            <a:r>
              <a:rPr lang="fr-FR" sz="2400" u="sng" dirty="0">
                <a:solidFill>
                  <a:srgbClr val="EB613D"/>
                </a:solidFill>
                <a:latin typeface="Trebuchet MS" pitchFamily="2"/>
              </a:rPr>
              <a:t>Nota : le nombre de communes concernées peut être très important</a:t>
            </a:r>
          </a:p>
        </p:txBody>
      </p:sp>
    </p:spTree>
    <p:extLst>
      <p:ext uri="{BB962C8B-B14F-4D97-AF65-F5344CB8AC3E}">
        <p14:creationId xmlns:p14="http://schemas.microsoft.com/office/powerpoint/2010/main" val="60999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F8B96A-4102-454C-9533-EC6E46DAB391}"/>
              </a:ext>
            </a:extLst>
          </p:cNvPr>
          <p:cNvSpPr txBox="1">
            <a:spLocks noGrp="1"/>
          </p:cNvSpPr>
          <p:nvPr>
            <p:ph type="title" idx="4294967295"/>
          </p:nvPr>
        </p:nvSpPr>
        <p:spPr>
          <a:xfrm>
            <a:off x="539276" y="539276"/>
            <a:ext cx="8099636" cy="5653076"/>
          </a:xfrm>
        </p:spPr>
        <p:txBody>
          <a:bodyPr lIns="91440" tIns="91440" rIns="91440" bIns="45720" anchor="t" anchorCtr="1"/>
          <a:lstStyle/>
          <a:p>
            <a:pPr lvl="0" hangingPunct="1">
              <a:lnSpc>
                <a:spcPct val="100000"/>
              </a:lnSpc>
            </a:pPr>
            <a:r>
              <a:rPr lang="fr-FR" sz="4800" i="0" dirty="0">
                <a:solidFill>
                  <a:srgbClr val="FF6600"/>
                </a:solidFill>
                <a:latin typeface="Trebuchet MS" pitchFamily="2"/>
              </a:rPr>
              <a:t>Le mot du président du TA</a:t>
            </a:r>
            <a:br>
              <a:rPr lang="fr-FR" sz="2800" i="0" dirty="0">
                <a:solidFill>
                  <a:srgbClr val="FF6600"/>
                </a:solidFill>
                <a:latin typeface="Trebuchet MS" pitchFamily="2"/>
              </a:rPr>
            </a:br>
            <a:br>
              <a:rPr lang="fr-FR" sz="2400" i="0" dirty="0">
                <a:solidFill>
                  <a:srgbClr val="FF6600"/>
                </a:solidFill>
                <a:latin typeface="Trebuchet MS" pitchFamily="2"/>
              </a:rPr>
            </a:br>
            <a:r>
              <a:rPr lang="fr-FR" sz="2400" b="0" i="0" dirty="0">
                <a:latin typeface="Arial" panose="020B0604020202020204" pitchFamily="34" charset="0"/>
                <a:cs typeface="Arial" panose="020B0604020202020204" pitchFamily="34" charset="0"/>
              </a:rPr>
              <a:t>Transmission du rapport :</a:t>
            </a:r>
            <a:br>
              <a:rPr lang="fr-FR" sz="2400" b="0" i="0" dirty="0">
                <a:latin typeface="Arial" panose="020B0604020202020204" pitchFamily="34" charset="0"/>
                <a:cs typeface="Arial" panose="020B0604020202020204" pitchFamily="34" charset="0"/>
              </a:rPr>
            </a:br>
            <a:br>
              <a:rPr lang="fr-FR" sz="2400" i="0" dirty="0">
                <a:solidFill>
                  <a:srgbClr val="FF6600"/>
                </a:solidFill>
                <a:latin typeface="Trebuchet MS" pitchFamily="2"/>
              </a:rPr>
            </a:br>
            <a:r>
              <a:rPr lang="fr-FR" sz="2400" b="0" i="0" dirty="0">
                <a:solidFill>
                  <a:srgbClr val="FF6600"/>
                </a:solidFill>
                <a:latin typeface="Arial" panose="020B0604020202020204" pitchFamily="34" charset="0"/>
                <a:cs typeface="Arial" panose="020B0604020202020204" pitchFamily="34" charset="0"/>
              </a:rPr>
              <a:t>S</a:t>
            </a:r>
            <a:r>
              <a:rPr lang="fr-FR" sz="2400" b="0" i="0" dirty="0">
                <a:latin typeface="Arial" panose="020B0604020202020204" pitchFamily="34" charset="0"/>
                <a:cs typeface="Arial" panose="020B0604020202020204" pitchFamily="34" charset="0"/>
              </a:rPr>
              <a:t>e référer à la grille des temps repères indicatif envoyé par le Conseil d’Etat, en tenant compte, bien sûr, de la difficulté de l’enquête.</a:t>
            </a:r>
            <a:br>
              <a:rPr lang="fr-FR" sz="2400" b="0" i="0" dirty="0">
                <a:latin typeface="Arial" panose="020B0604020202020204" pitchFamily="34" charset="0"/>
                <a:cs typeface="Arial" panose="020B0604020202020204" pitchFamily="34" charset="0"/>
              </a:rPr>
            </a:br>
            <a:br>
              <a:rPr lang="fr-FR" sz="2400" b="0" i="0" dirty="0">
                <a:latin typeface="Arial" panose="020B0604020202020204" pitchFamily="34" charset="0"/>
                <a:cs typeface="Arial" panose="020B0604020202020204" pitchFamily="34" charset="0"/>
              </a:rPr>
            </a:br>
            <a:br>
              <a:rPr lang="fr-FR" sz="2400" b="0" i="0" dirty="0">
                <a:latin typeface="Arial" panose="020B0604020202020204" pitchFamily="34" charset="0"/>
                <a:cs typeface="Arial" panose="020B0604020202020204" pitchFamily="34" charset="0"/>
              </a:rPr>
            </a:br>
            <a:r>
              <a:rPr lang="fr-FR" sz="2400" b="0" i="0" dirty="0">
                <a:latin typeface="Arial" panose="020B0604020202020204" pitchFamily="34" charset="0"/>
                <a:cs typeface="Arial" panose="020B0604020202020204" pitchFamily="34" charset="0"/>
              </a:rPr>
              <a:t>Fournir toutes les pièces demandées par le TA ;</a:t>
            </a:r>
            <a:br>
              <a:rPr lang="fr-FR" sz="2400" b="0" i="0" dirty="0">
                <a:latin typeface="Arial" panose="020B0604020202020204" pitchFamily="34" charset="0"/>
                <a:cs typeface="Arial" panose="020B0604020202020204" pitchFamily="34" charset="0"/>
              </a:rPr>
            </a:br>
            <a:r>
              <a:rPr lang="fr-FR" sz="2400" b="0" i="0" dirty="0">
                <a:latin typeface="Arial" panose="020B0604020202020204" pitchFamily="34" charset="0"/>
                <a:cs typeface="Arial" panose="020B0604020202020204" pitchFamily="34" charset="0"/>
              </a:rPr>
              <a:t>Transmettre uniquement la version électronique du rapport.</a:t>
            </a:r>
            <a:br>
              <a:rPr lang="fr-FR" sz="2400" b="0" i="0" dirty="0">
                <a:latin typeface="Arial" panose="020B0604020202020204" pitchFamily="34" charset="0"/>
                <a:cs typeface="Arial" panose="020B0604020202020204" pitchFamily="34" charset="0"/>
              </a:rPr>
            </a:br>
            <a:br>
              <a:rPr lang="fr-FR" sz="2400" b="0" i="0" dirty="0">
                <a:latin typeface="Arial" panose="020B0604020202020204" pitchFamily="34" charset="0"/>
                <a:cs typeface="Arial" panose="020B0604020202020204" pitchFamily="34" charset="0"/>
              </a:rPr>
            </a:br>
            <a:r>
              <a:rPr lang="fr-FR" sz="2400" i="0" dirty="0">
                <a:solidFill>
                  <a:srgbClr val="FF6600"/>
                </a:solidFill>
                <a:latin typeface="Trebuchet MS" pitchFamily="2"/>
              </a:rPr>
              <a:t>Formation continue du 8 septembre 2022</a:t>
            </a:r>
            <a:br>
              <a:rPr lang="fr-FR" sz="3800" i="0" dirty="0">
                <a:solidFill>
                  <a:srgbClr val="FF6600"/>
                </a:solidFill>
                <a:latin typeface="Trebuchet MS" pitchFamily="2"/>
              </a:rPr>
            </a:br>
            <a:r>
              <a:rPr lang="fr-FR" sz="1800" i="0" dirty="0">
                <a:solidFill>
                  <a:srgbClr val="FF6600"/>
                </a:solidFill>
                <a:latin typeface="Trebuchet MS" pitchFamily="2"/>
              </a:rPr>
              <a:t> Georges Leclercq</a:t>
            </a:r>
            <a:endParaRPr lang="fr-FR" sz="2400" b="0" i="0" dirty="0">
              <a:solidFill>
                <a:srgbClr val="FF6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042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F8B96A-4102-454C-9533-EC6E46DAB391}"/>
              </a:ext>
            </a:extLst>
          </p:cNvPr>
          <p:cNvSpPr txBox="1">
            <a:spLocks noGrp="1"/>
          </p:cNvSpPr>
          <p:nvPr>
            <p:ph type="title" idx="4294967295"/>
          </p:nvPr>
        </p:nvSpPr>
        <p:spPr>
          <a:xfrm>
            <a:off x="539276" y="539276"/>
            <a:ext cx="8099636" cy="5653076"/>
          </a:xfrm>
        </p:spPr>
        <p:txBody>
          <a:bodyPr lIns="91440" tIns="91440" rIns="91440" bIns="45720" anchor="t" anchorCtr="1"/>
          <a:lstStyle/>
          <a:p>
            <a:pPr lvl="0" algn="ctr" hangingPunct="1">
              <a:lnSpc>
                <a:spcPct val="100000"/>
              </a:lnSpc>
            </a:pPr>
            <a:br>
              <a:rPr lang="fr-FR" sz="2800" i="0" dirty="0">
                <a:solidFill>
                  <a:srgbClr val="FF6600"/>
                </a:solidFill>
                <a:latin typeface="Trebuchet MS" pitchFamily="2"/>
              </a:rPr>
            </a:br>
            <a:br>
              <a:rPr lang="fr-FR" sz="2800" i="0" dirty="0">
                <a:solidFill>
                  <a:srgbClr val="FF6600"/>
                </a:solidFill>
                <a:latin typeface="Trebuchet MS" pitchFamily="2"/>
              </a:rPr>
            </a:br>
            <a:br>
              <a:rPr lang="fr-FR" sz="2800" i="0" dirty="0">
                <a:solidFill>
                  <a:srgbClr val="FF6600"/>
                </a:solidFill>
                <a:latin typeface="Trebuchet MS" pitchFamily="2"/>
              </a:rPr>
            </a:br>
            <a:r>
              <a:rPr lang="fr-FR" sz="6600" i="0" dirty="0">
                <a:solidFill>
                  <a:srgbClr val="FF6600"/>
                </a:solidFill>
                <a:latin typeface="Trebuchet MS" pitchFamily="2"/>
              </a:rPr>
              <a:t>DUP</a:t>
            </a:r>
            <a:r>
              <a:rPr lang="fr-FR" sz="7200" i="0" dirty="0">
                <a:solidFill>
                  <a:srgbClr val="FF6600"/>
                </a:solidFill>
                <a:latin typeface="Trebuchet MS" pitchFamily="2"/>
              </a:rPr>
              <a:t> </a:t>
            </a:r>
            <a:br>
              <a:rPr lang="fr-FR" sz="2800" i="0" dirty="0">
                <a:solidFill>
                  <a:srgbClr val="FF6600"/>
                </a:solidFill>
                <a:latin typeface="Trebuchet MS" pitchFamily="2"/>
              </a:rPr>
            </a:br>
            <a:br>
              <a:rPr lang="fr-FR" sz="2400" i="0" dirty="0">
                <a:solidFill>
                  <a:srgbClr val="FF6600"/>
                </a:solidFill>
                <a:latin typeface="Trebuchet MS" pitchFamily="2"/>
              </a:rPr>
            </a:br>
            <a:br>
              <a:rPr lang="fr-FR" sz="2400" i="0" dirty="0">
                <a:solidFill>
                  <a:srgbClr val="FF6600"/>
                </a:solidFill>
                <a:latin typeface="Trebuchet MS" pitchFamily="2"/>
              </a:rPr>
            </a:br>
            <a:r>
              <a:rPr lang="fr-FR" sz="2400" i="0" dirty="0">
                <a:solidFill>
                  <a:srgbClr val="FF6600"/>
                </a:solidFill>
                <a:latin typeface="Trebuchet MS" pitchFamily="2"/>
              </a:rPr>
              <a:t>Compagnie des Commissaires Enquêteurs de Bourgogne</a:t>
            </a:r>
            <a:br>
              <a:rPr lang="fr-FR" sz="2400" i="0" dirty="0">
                <a:solidFill>
                  <a:srgbClr val="FF6600"/>
                </a:solidFill>
                <a:latin typeface="Trebuchet MS" pitchFamily="2"/>
              </a:rPr>
            </a:br>
            <a:br>
              <a:rPr lang="fr-FR" sz="2400" i="0" dirty="0">
                <a:solidFill>
                  <a:srgbClr val="FF6600"/>
                </a:solidFill>
                <a:latin typeface="Trebuchet MS" pitchFamily="2"/>
              </a:rPr>
            </a:br>
            <a:r>
              <a:rPr lang="fr-FR" sz="2400" i="0" dirty="0">
                <a:solidFill>
                  <a:srgbClr val="FF6600"/>
                </a:solidFill>
                <a:latin typeface="Trebuchet MS" pitchFamily="2"/>
              </a:rPr>
              <a:t>Formation continue du 8 septembre 2022</a:t>
            </a:r>
            <a:br>
              <a:rPr lang="fr-FR" sz="2400" i="0" dirty="0">
                <a:solidFill>
                  <a:srgbClr val="FF6600"/>
                </a:solidFill>
                <a:latin typeface="Trebuchet MS" pitchFamily="2"/>
              </a:rPr>
            </a:br>
            <a:br>
              <a:rPr lang="fr-FR" sz="3800" i="0" dirty="0">
                <a:solidFill>
                  <a:srgbClr val="FF6600"/>
                </a:solidFill>
                <a:latin typeface="Trebuchet MS" pitchFamily="2"/>
              </a:rPr>
            </a:br>
            <a:r>
              <a:rPr lang="fr-FR" sz="1800" i="0" dirty="0">
                <a:solidFill>
                  <a:srgbClr val="FF6600"/>
                </a:solidFill>
                <a:latin typeface="Trebuchet MS" pitchFamily="2"/>
              </a:rPr>
              <a:t> Georges Leclercq</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B01DA4-6AA9-4D80-AFB2-617656997C6D}"/>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r>
              <a:rPr lang="fr-FR" sz="2600" i="0" u="sng" dirty="0">
                <a:solidFill>
                  <a:srgbClr val="FF6633"/>
                </a:solidFill>
                <a:latin typeface="Trebuchet MS" pitchFamily="2"/>
              </a:rPr>
              <a:t>EXPROPRIATION</a:t>
            </a:r>
          </a:p>
        </p:txBody>
      </p:sp>
      <p:sp>
        <p:nvSpPr>
          <p:cNvPr id="3" name="Espace réservé du texte 2">
            <a:extLst>
              <a:ext uri="{FF2B5EF4-FFF2-40B4-BE49-F238E27FC236}">
                <a16:creationId xmlns:a16="http://schemas.microsoft.com/office/drawing/2014/main" id="{A64A124C-7151-4F0E-AA58-101F48F20FA3}"/>
              </a:ext>
            </a:extLst>
          </p:cNvPr>
          <p:cNvSpPr txBox="1">
            <a:spLocks noGrp="1"/>
          </p:cNvSpPr>
          <p:nvPr>
            <p:ph type="body" idx="4294967295"/>
          </p:nvPr>
        </p:nvSpPr>
        <p:spPr>
          <a:xfrm>
            <a:off x="720720" y="1079275"/>
            <a:ext cx="8099279" cy="5089321"/>
          </a:xfrm>
        </p:spPr>
        <p:txBody>
          <a:bodyPr tIns="16559"/>
          <a:lstStyle/>
          <a:p>
            <a:pPr marL="0" lvl="0" indent="0">
              <a:buClr>
                <a:srgbClr val="E6E6E6"/>
              </a:buClr>
              <a:buSzPct val="4500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t>article 545 du Code civil « nul ne peut être contraint de céder sa propriété, si ce n’est pour cause d’utilité publique et moyennant une juste et préalable indemnité ».</a:t>
            </a:r>
          </a:p>
          <a:p>
            <a:pPr marL="0" indent="0">
              <a:buClr>
                <a:srgbClr val="E6E6E6"/>
              </a:buClr>
              <a:buSzPct val="4500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solidFill>
                  <a:srgbClr val="FF950E"/>
                </a:solidFill>
              </a:rPr>
              <a:t>La Déclaration d’utilité publique (DUP) est prononcée par :</a:t>
            </a:r>
          </a:p>
          <a:p>
            <a:pPr marL="857158" lvl="1"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200" dirty="0">
                <a:solidFill>
                  <a:srgbClr val="FF950E"/>
                </a:solidFill>
              </a:rPr>
              <a:t>Conseil d’Etat</a:t>
            </a:r>
          </a:p>
          <a:p>
            <a:pPr marL="857158" lvl="1"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200" dirty="0">
                <a:solidFill>
                  <a:srgbClr val="FF950E"/>
                </a:solidFill>
              </a:rPr>
              <a:t>Préfet</a:t>
            </a:r>
          </a:p>
          <a:p>
            <a:pPr marL="0" indent="0">
              <a:buClr>
                <a:srgbClr val="E6E6E6"/>
              </a:buClr>
              <a:buSzPct val="45000"/>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600" dirty="0">
                <a:solidFill>
                  <a:srgbClr val="FF950E"/>
                </a:solidFill>
              </a:rPr>
              <a:t>Enquête préalable à la DUP selon le :</a:t>
            </a:r>
          </a:p>
          <a:p>
            <a:pPr marL="1257483" lvl="2"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1800" dirty="0">
                <a:solidFill>
                  <a:srgbClr val="FF950E"/>
                </a:solidFill>
              </a:rPr>
              <a:t>Code de l’environnement</a:t>
            </a:r>
          </a:p>
          <a:p>
            <a:pPr marL="1257483" lvl="2"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1800" dirty="0">
                <a:solidFill>
                  <a:srgbClr val="FF950E"/>
                </a:solidFill>
              </a:rPr>
              <a:t>Code de l’expropriation</a:t>
            </a:r>
          </a:p>
          <a:p>
            <a:pPr marL="457200"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600" dirty="0">
                <a:solidFill>
                  <a:srgbClr val="FF950E"/>
                </a:solidFill>
              </a:rPr>
              <a:t>Désignation : président du TA</a:t>
            </a:r>
          </a:p>
          <a:p>
            <a:pPr marL="457200"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600" dirty="0">
                <a:solidFill>
                  <a:srgbClr val="FF950E"/>
                </a:solidFill>
              </a:rPr>
              <a:t>Autorité organisatrice : préfet</a:t>
            </a:r>
          </a:p>
          <a:p>
            <a:pPr marL="1257483" lvl="2" indent="-457200">
              <a:buClr>
                <a:srgbClr val="E6E6E6"/>
              </a:buClr>
              <a:buSzPct val="45000"/>
              <a:buFont typeface="Arial" panose="020B0604020202020204" pitchFamily="34" charset="0"/>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1800" dirty="0">
              <a:solidFill>
                <a:srgbClr val="FF950E"/>
              </a:solidFill>
            </a:endParaRPr>
          </a:p>
          <a:p>
            <a:pPr marL="0" lvl="0"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2600" dirty="0">
              <a:solidFill>
                <a:srgbClr val="00DCFF"/>
              </a:solidFill>
            </a:endParaRPr>
          </a:p>
          <a:p>
            <a:pPr marL="431642" lvl="0" indent="-320762">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endParaRPr lang="fr-FR" sz="2600" dirty="0">
              <a:solidFill>
                <a:srgbClr val="00DC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B261C9-6B5F-4115-BAF6-994B6C085844}"/>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br>
              <a:rPr lang="fr-FR" sz="2600" i="0" u="sng" dirty="0">
                <a:solidFill>
                  <a:srgbClr val="EB613D"/>
                </a:solidFill>
                <a:latin typeface="Trebuchet MS" pitchFamily="2"/>
              </a:rPr>
            </a:br>
            <a:r>
              <a:rPr lang="fr-FR" sz="2600" i="0" u="sng" dirty="0">
                <a:solidFill>
                  <a:srgbClr val="EB613D"/>
                </a:solidFill>
                <a:latin typeface="Trebuchet MS" pitchFamily="2"/>
              </a:rPr>
              <a:t>Code de l’expropriation</a:t>
            </a:r>
            <a:br>
              <a:rPr lang="fr-FR" sz="2600" i="0" u="sng" dirty="0">
                <a:solidFill>
                  <a:srgbClr val="EB613D"/>
                </a:solidFill>
                <a:latin typeface="Trebuchet MS" pitchFamily="2"/>
              </a:rPr>
            </a:br>
            <a:endParaRPr lang="fr-FR" sz="2600" i="0" u="sng" dirty="0">
              <a:solidFill>
                <a:srgbClr val="EB613D"/>
              </a:solidFill>
              <a:latin typeface="Trebuchet MS" pitchFamily="2"/>
            </a:endParaRPr>
          </a:p>
        </p:txBody>
      </p:sp>
      <p:sp>
        <p:nvSpPr>
          <p:cNvPr id="3" name="Espace réservé du texte 2">
            <a:extLst>
              <a:ext uri="{FF2B5EF4-FFF2-40B4-BE49-F238E27FC236}">
                <a16:creationId xmlns:a16="http://schemas.microsoft.com/office/drawing/2014/main" id="{96F491F3-A8DB-4167-85D3-2B8642F08339}"/>
              </a:ext>
            </a:extLst>
          </p:cNvPr>
          <p:cNvSpPr txBox="1">
            <a:spLocks noGrp="1"/>
          </p:cNvSpPr>
          <p:nvPr>
            <p:ph type="body" idx="4294967295"/>
          </p:nvPr>
        </p:nvSpPr>
        <p:spPr>
          <a:xfrm>
            <a:off x="720720" y="1079641"/>
            <a:ext cx="8099279" cy="5425921"/>
          </a:xfrm>
        </p:spPr>
        <p:txBody>
          <a:bodyPr tIns="16559"/>
          <a:lstStyle/>
          <a:p>
            <a:pPr marL="431642" lvl="0" indent="-320762" algn="ctr">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i="0" u="sng" dirty="0">
                <a:solidFill>
                  <a:srgbClr val="EB613D"/>
                </a:solidFill>
                <a:latin typeface="Trebuchet MS" pitchFamily="2"/>
              </a:rPr>
              <a:t>COMPOSITION DU DOSSIER D'ENQUÊTE</a:t>
            </a:r>
            <a:endParaRPr lang="fr-FR" sz="2600" u="sng" dirty="0">
              <a:solidFill>
                <a:srgbClr val="00DCFF"/>
              </a:solidFill>
            </a:endParaRPr>
          </a:p>
          <a:p>
            <a:pPr marL="431642" lvl="0" indent="-320762" algn="ctr">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u="sng" dirty="0">
                <a:solidFill>
                  <a:srgbClr val="00DCFF"/>
                </a:solidFill>
              </a:rPr>
              <a:t>DUP en vue de la réalisation de travaux ou ouvrages</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itchFamily="2"/>
              </a:rPr>
              <a:t>le plan de situation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itchFamily="2"/>
              </a:rPr>
              <a:t>le plan général des travaux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itchFamily="2"/>
              </a:rPr>
              <a:t>les caractéristiques principales des ouvrages les plus importants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itchFamily="2"/>
              </a:rPr>
              <a:t>l'appréciation sommaire des dépenses qui doit inclure les coûts d'acquisition des terrains;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2B896-871A-47BA-88D7-4E775FE4DAC9}"/>
              </a:ext>
            </a:extLst>
          </p:cNvPr>
          <p:cNvSpPr txBox="1">
            <a:spLocks noGrp="1"/>
          </p:cNvSpPr>
          <p:nvPr>
            <p:ph type="title" idx="4294967295"/>
          </p:nvPr>
        </p:nvSpPr>
        <p:spPr>
          <a:xfrm>
            <a:off x="539276" y="301678"/>
            <a:ext cx="8280358" cy="1344242"/>
          </a:xfrm>
        </p:spPr>
        <p:txBody>
          <a:bodyPr anchorCtr="1"/>
          <a:lstStyle/>
          <a:p>
            <a:pPr algn="ctr" hangingPunct="1">
              <a:lnSpc>
                <a:spcPct val="104000"/>
              </a:lnSpc>
              <a:spcBef>
                <a:spcPts val="600"/>
              </a:spcBef>
            </a:pPr>
            <a:r>
              <a:rPr lang="fr-FR" sz="2600" i="0" u="sng" dirty="0">
                <a:solidFill>
                  <a:srgbClr val="EB613D"/>
                </a:solidFill>
                <a:latin typeface="Trebuchet MS" pitchFamily="2"/>
              </a:rPr>
              <a:t>Code de l’expropriation</a:t>
            </a:r>
            <a:br>
              <a:rPr lang="fr-FR" sz="2600" dirty="0">
                <a:solidFill>
                  <a:srgbClr val="FF950E"/>
                </a:solidFill>
              </a:rPr>
            </a:br>
            <a:r>
              <a:rPr lang="fr-FR" sz="2600" dirty="0">
                <a:solidFill>
                  <a:srgbClr val="FF950E"/>
                </a:solidFill>
              </a:rPr>
              <a:t>Composition du dossier d'enquête.</a:t>
            </a:r>
            <a:br>
              <a:rPr lang="fr-FR" sz="2600" dirty="0">
                <a:solidFill>
                  <a:srgbClr val="FF950E"/>
                </a:solidFill>
              </a:rPr>
            </a:br>
            <a:endParaRPr lang="fr-FR" sz="2600" i="0" u="sng" dirty="0">
              <a:solidFill>
                <a:srgbClr val="EB613D"/>
              </a:solidFill>
              <a:latin typeface="Trebuchet MS" pitchFamily="2"/>
            </a:endParaRPr>
          </a:p>
        </p:txBody>
      </p:sp>
      <p:sp>
        <p:nvSpPr>
          <p:cNvPr id="3" name="Espace réservé du texte 2">
            <a:extLst>
              <a:ext uri="{FF2B5EF4-FFF2-40B4-BE49-F238E27FC236}">
                <a16:creationId xmlns:a16="http://schemas.microsoft.com/office/drawing/2014/main" id="{45FA1E67-FDEA-4E1B-B6E5-FC74C7B4F960}"/>
              </a:ext>
            </a:extLst>
          </p:cNvPr>
          <p:cNvSpPr txBox="1">
            <a:spLocks noGrp="1"/>
          </p:cNvSpPr>
          <p:nvPr>
            <p:ph type="body" idx="4294967295"/>
          </p:nvPr>
        </p:nvSpPr>
        <p:spPr>
          <a:xfrm>
            <a:off x="720720" y="1847088"/>
            <a:ext cx="8099279" cy="4321508"/>
          </a:xfrm>
        </p:spPr>
        <p:txBody>
          <a:bodyPr tIns="16559"/>
          <a:lstStyle/>
          <a:p>
            <a:pPr marL="431642" lvl="0" indent="-320762" algn="ctr">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u="sng" dirty="0">
                <a:solidFill>
                  <a:srgbClr val="00DCFF"/>
                </a:solidFill>
              </a:rPr>
              <a:t>DUP en vue de l'acquisition d'immeubles</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solidFill>
                  <a:srgbClr val="FF950E"/>
                </a:solidFill>
                <a:latin typeface="Arial" pitchFamily="2"/>
              </a:rPr>
              <a:t>une notice explicative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solidFill>
                  <a:srgbClr val="FF950E"/>
                </a:solidFill>
                <a:latin typeface="Arial" pitchFamily="2"/>
              </a:rPr>
              <a:t>le plan de situation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solidFill>
                  <a:srgbClr val="FF950E"/>
                </a:solidFill>
                <a:latin typeface="Arial" pitchFamily="2"/>
              </a:rPr>
              <a:t>le périmètre délimitant les immeubles à exproprier ;</a:t>
            </a:r>
          </a:p>
          <a:p>
            <a:pPr marL="0" lvl="0" indent="0">
              <a:lnSpc>
                <a:spcPct val="93000"/>
              </a:lnSpc>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400" dirty="0">
                <a:solidFill>
                  <a:srgbClr val="FF950E"/>
                </a:solidFill>
                <a:latin typeface="Arial" pitchFamily="2"/>
              </a:rPr>
              <a:t>l'estimation sommaire des acquisitions à réaliser.</a:t>
            </a:r>
          </a:p>
          <a:p>
            <a:pPr marL="431642" lvl="0" indent="-320762">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endParaRPr lang="fr-FR" sz="2400" dirty="0">
              <a:solidFill>
                <a:srgbClr val="FF950E"/>
              </a:solidFill>
              <a:latin typeface="Arial"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822BF1-4A73-4CA7-B555-95B60BE2121F}"/>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r>
              <a:rPr lang="fr-FR" sz="2600" i="0" u="sng" dirty="0">
                <a:solidFill>
                  <a:srgbClr val="EB613D"/>
                </a:solidFill>
                <a:latin typeface="Trebuchet MS" pitchFamily="2"/>
              </a:rPr>
              <a:t>Code de l’expropriation</a:t>
            </a:r>
            <a:br>
              <a:rPr lang="fr-FR" sz="2600" i="0" u="sng" dirty="0">
                <a:solidFill>
                  <a:srgbClr val="EB613D"/>
                </a:solidFill>
                <a:latin typeface="Trebuchet MS" pitchFamily="2"/>
              </a:rPr>
            </a:br>
            <a:r>
              <a:rPr lang="fr-FR" sz="2600" i="0" u="sng" dirty="0">
                <a:solidFill>
                  <a:srgbClr val="EB613D"/>
                </a:solidFill>
                <a:latin typeface="Trebuchet MS" pitchFamily="2"/>
              </a:rPr>
              <a:t>Organisation de l’enquête</a:t>
            </a:r>
            <a:endParaRPr lang="fr-FR" sz="2600" i="0" u="sng" dirty="0">
              <a:solidFill>
                <a:srgbClr val="FF6633"/>
              </a:solidFill>
              <a:latin typeface="Trebuchet MS" pitchFamily="2"/>
            </a:endParaRPr>
          </a:p>
        </p:txBody>
      </p:sp>
      <p:sp>
        <p:nvSpPr>
          <p:cNvPr id="3" name="Espace réservé du texte 2">
            <a:extLst>
              <a:ext uri="{FF2B5EF4-FFF2-40B4-BE49-F238E27FC236}">
                <a16:creationId xmlns:a16="http://schemas.microsoft.com/office/drawing/2014/main" id="{AB7949B7-0CE4-4E36-86E0-C444675838D7}"/>
              </a:ext>
            </a:extLst>
          </p:cNvPr>
          <p:cNvSpPr txBox="1">
            <a:spLocks noGrp="1"/>
          </p:cNvSpPr>
          <p:nvPr>
            <p:ph type="body" idx="4294967295"/>
          </p:nvPr>
        </p:nvSpPr>
        <p:spPr>
          <a:xfrm>
            <a:off x="705962" y="1120679"/>
            <a:ext cx="8099636" cy="5060665"/>
          </a:xfrm>
        </p:spPr>
        <p:txBody>
          <a:bodyPr tIns="16559"/>
          <a:lstStyle/>
          <a:p>
            <a:pPr marL="0" lvl="0"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anose="020B0604020202020204" pitchFamily="34" charset="0"/>
                <a:cs typeface="Arial" panose="020B0604020202020204" pitchFamily="34" charset="0"/>
              </a:rPr>
              <a:t>Lieu d'ouverture de l'enquête.</a:t>
            </a:r>
          </a:p>
          <a:p>
            <a:pPr marL="399958" lvl="1"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anose="020B0604020202020204" pitchFamily="34" charset="0"/>
                <a:cs typeface="Arial" panose="020B0604020202020204" pitchFamily="34" charset="0"/>
              </a:rPr>
              <a:t>Préfecture</a:t>
            </a:r>
          </a:p>
          <a:p>
            <a:pPr marL="399958" lvl="1"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anose="020B0604020202020204" pitchFamily="34" charset="0"/>
                <a:cs typeface="Arial" panose="020B0604020202020204" pitchFamily="34" charset="0"/>
              </a:rPr>
              <a:t>mairie</a:t>
            </a:r>
          </a:p>
          <a:p>
            <a:pPr marL="0" lvl="0"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anose="020B0604020202020204" pitchFamily="34" charset="0"/>
                <a:cs typeface="Arial" panose="020B0604020202020204" pitchFamily="34" charset="0"/>
              </a:rPr>
              <a:t>Arrêté organisant l'enquête.</a:t>
            </a:r>
          </a:p>
          <a:p>
            <a:pPr marL="399958" lvl="1"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r>
              <a:rPr lang="fr-FR" sz="2000" dirty="0">
                <a:solidFill>
                  <a:srgbClr val="FF950E"/>
                </a:solidFill>
                <a:latin typeface="Arial" panose="020B0604020202020204" pitchFamily="34" charset="0"/>
                <a:cs typeface="Arial" panose="020B0604020202020204" pitchFamily="34" charset="0"/>
              </a:rPr>
              <a:t>Avis du CE</a:t>
            </a:r>
          </a:p>
          <a:p>
            <a:pPr marL="742858" lvl="1" indent="-342900" algn="just">
              <a:lnSpc>
                <a:spcPct val="93000"/>
              </a:lnSpc>
              <a:buFont typeface="Arial" panose="020B0604020202020204" pitchFamily="34" charset="0"/>
              <a:buChar char="•"/>
            </a:pPr>
            <a:r>
              <a:rPr lang="fr-FR" sz="2000" kern="1200" dirty="0">
                <a:solidFill>
                  <a:schemeClr val="accent2"/>
                </a:solidFill>
                <a:latin typeface="Arial" panose="020B0604020202020204" pitchFamily="34" charset="0"/>
                <a:cs typeface="Arial" panose="020B0604020202020204" pitchFamily="34" charset="0"/>
              </a:rPr>
              <a:t>objet de l'enquête</a:t>
            </a:r>
          </a:p>
          <a:p>
            <a:pPr marL="742858" lvl="1" indent="-342900" algn="just">
              <a:lnSpc>
                <a:spcPct val="93000"/>
              </a:lnSpc>
              <a:buFont typeface="Arial" panose="020B0604020202020204" pitchFamily="34" charset="0"/>
              <a:buChar char="•"/>
            </a:pPr>
            <a:r>
              <a:rPr lang="fr-FR" sz="2000" dirty="0">
                <a:solidFill>
                  <a:schemeClr val="accent2"/>
                </a:solidFill>
                <a:latin typeface="Arial" panose="020B0604020202020204" pitchFamily="34" charset="0"/>
                <a:cs typeface="Arial" panose="020B0604020202020204" pitchFamily="34" charset="0"/>
              </a:rPr>
              <a:t>Lieu, </a:t>
            </a:r>
            <a:r>
              <a:rPr lang="fr-FR" sz="2000" kern="1200" dirty="0">
                <a:solidFill>
                  <a:schemeClr val="accent2"/>
                </a:solidFill>
                <a:latin typeface="Arial" panose="020B0604020202020204" pitchFamily="34" charset="0"/>
                <a:cs typeface="Arial" panose="020B0604020202020204" pitchFamily="34" charset="0"/>
              </a:rPr>
              <a:t>date, durée égale ou supérieure à quinze jours</a:t>
            </a:r>
          </a:p>
          <a:p>
            <a:pPr marL="742858" lvl="1" indent="-342900" algn="just">
              <a:lnSpc>
                <a:spcPct val="93000"/>
              </a:lnSpc>
              <a:buFont typeface="Arial" panose="020B0604020202020204" pitchFamily="34" charset="0"/>
              <a:buChar char="•"/>
            </a:pPr>
            <a:r>
              <a:rPr lang="fr-FR" sz="2000" kern="1200" dirty="0">
                <a:solidFill>
                  <a:schemeClr val="accent2"/>
                </a:solidFill>
                <a:latin typeface="Arial" panose="020B0604020202020204" pitchFamily="34" charset="0"/>
                <a:cs typeface="Arial" panose="020B0604020202020204" pitchFamily="34" charset="0"/>
              </a:rPr>
              <a:t>heures et le lieu où le public pourra prendre connaissance du dossier et formuler ses observations</a:t>
            </a:r>
          </a:p>
          <a:p>
            <a:pPr marL="742858" lvl="1" indent="-342900" algn="just">
              <a:lnSpc>
                <a:spcPct val="93000"/>
              </a:lnSpc>
              <a:buFont typeface="Arial" panose="020B0604020202020204" pitchFamily="34" charset="0"/>
              <a:buChar char="•"/>
            </a:pPr>
            <a:r>
              <a:rPr lang="fr-FR" sz="2000" dirty="0">
                <a:solidFill>
                  <a:schemeClr val="accent2"/>
                </a:solidFill>
                <a:latin typeface="Arial" panose="020B0604020202020204" pitchFamily="34" charset="0"/>
                <a:cs typeface="Arial" panose="020B0604020202020204" pitchFamily="34" charset="0"/>
              </a:rPr>
              <a:t>Permanences non obligatoires</a:t>
            </a:r>
            <a:endParaRPr lang="fr-FR" sz="2000" kern="1200" dirty="0">
              <a:solidFill>
                <a:schemeClr val="accent2"/>
              </a:solidFill>
              <a:latin typeface="Arial" panose="020B0604020202020204" pitchFamily="34" charset="0"/>
              <a:cs typeface="Arial" panose="020B0604020202020204" pitchFamily="34" charset="0"/>
            </a:endParaRPr>
          </a:p>
          <a:p>
            <a:pPr marL="342900" indent="-342900" algn="just">
              <a:lnSpc>
                <a:spcPct val="93000"/>
              </a:lnSpc>
              <a:buFont typeface="Arial" panose="020B0604020202020204" pitchFamily="34" charset="0"/>
              <a:buChar char="•"/>
            </a:pPr>
            <a:r>
              <a:rPr lang="fr-FR" sz="2000" kern="1200" dirty="0">
                <a:solidFill>
                  <a:schemeClr val="accent2"/>
                </a:solidFill>
                <a:latin typeface="Arial" panose="020B0604020202020204" pitchFamily="34" charset="0"/>
                <a:cs typeface="Arial" panose="020B0604020202020204" pitchFamily="34" charset="0"/>
              </a:rPr>
              <a:t>registre ouvert coté et paraphé par le commissaire enquêteur</a:t>
            </a:r>
            <a:r>
              <a:rPr lang="fr-FR" sz="2000" dirty="0">
                <a:solidFill>
                  <a:schemeClr val="accent2"/>
                </a:solidFill>
                <a:latin typeface="Arial" panose="020B0604020202020204" pitchFamily="34" charset="0"/>
                <a:cs typeface="Arial" panose="020B0604020202020204" pitchFamily="34" charset="0"/>
              </a:rPr>
              <a:t>, clos par le maire ou le préfet</a:t>
            </a:r>
            <a:endParaRPr lang="fr-FR" sz="2000" kern="1200" dirty="0">
              <a:latin typeface="Arial" panose="020B0604020202020204" pitchFamily="34" charset="0"/>
              <a:cs typeface="Arial" panose="020B0604020202020204" pitchFamily="34" charset="0"/>
            </a:endParaRPr>
          </a:p>
          <a:p>
            <a:pPr lvl="0" algn="just">
              <a:lnSpc>
                <a:spcPct val="93000"/>
              </a:lnSpc>
              <a:spcBef>
                <a:spcPts val="0"/>
              </a:spcBef>
            </a:pPr>
            <a:endParaRPr lang="fr-FR" sz="2400" kern="1200" dirty="0">
              <a:latin typeface="Arial" pitchFamily="18"/>
            </a:endParaRPr>
          </a:p>
          <a:p>
            <a:pPr marL="399958" lvl="1"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2200" dirty="0">
              <a:solidFill>
                <a:srgbClr val="FF950E"/>
              </a:solidFill>
            </a:endParaRPr>
          </a:p>
          <a:p>
            <a:pPr marL="0" lvl="0" indent="0">
              <a:buClr>
                <a:srgbClr val="E6E6E6"/>
              </a:buClr>
              <a:buSzPct val="45000"/>
              <a:buFont typeface="Wingdings" pitchFamily="2"/>
              <a:buChar char=""/>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2600" dirty="0">
              <a:solidFill>
                <a:srgbClr val="00DC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F9EA35-5E68-4248-8238-9C569222F480}"/>
              </a:ext>
            </a:extLst>
          </p:cNvPr>
          <p:cNvSpPr txBox="1">
            <a:spLocks noGrp="1"/>
          </p:cNvSpPr>
          <p:nvPr>
            <p:ph type="title" idx="4294967295"/>
          </p:nvPr>
        </p:nvSpPr>
        <p:spPr>
          <a:xfrm>
            <a:off x="539276" y="301678"/>
            <a:ext cx="8280358" cy="598319"/>
          </a:xfrm>
        </p:spPr>
        <p:txBody>
          <a:bodyPr anchorCtr="1"/>
          <a:lstStyle/>
          <a:p>
            <a:pPr lvl="0" algn="ctr" hangingPunct="1">
              <a:lnSpc>
                <a:spcPct val="104000"/>
              </a:lnSpc>
              <a:spcBef>
                <a:spcPts val="600"/>
              </a:spcBef>
            </a:pPr>
            <a:r>
              <a:rPr lang="fr-FR" sz="2600" i="0" u="sng" dirty="0">
                <a:solidFill>
                  <a:srgbClr val="EB613D"/>
                </a:solidFill>
                <a:latin typeface="Trebuchet MS" pitchFamily="2"/>
              </a:rPr>
              <a:t>Code de l’expropriation</a:t>
            </a:r>
            <a:endParaRPr lang="fr-FR" sz="2600" i="0" u="sng" dirty="0">
              <a:solidFill>
                <a:srgbClr val="FF6633"/>
              </a:solidFill>
              <a:latin typeface="Trebuchet MS" pitchFamily="2"/>
            </a:endParaRPr>
          </a:p>
        </p:txBody>
      </p:sp>
      <p:sp>
        <p:nvSpPr>
          <p:cNvPr id="3" name="Espace réservé du texte 2">
            <a:extLst>
              <a:ext uri="{FF2B5EF4-FFF2-40B4-BE49-F238E27FC236}">
                <a16:creationId xmlns:a16="http://schemas.microsoft.com/office/drawing/2014/main" id="{C683469A-D03B-44E8-911F-81BBD8C02985}"/>
              </a:ext>
            </a:extLst>
          </p:cNvPr>
          <p:cNvSpPr txBox="1">
            <a:spLocks noGrp="1"/>
          </p:cNvSpPr>
          <p:nvPr>
            <p:ph type="body" idx="4294967295"/>
          </p:nvPr>
        </p:nvSpPr>
        <p:spPr>
          <a:xfrm>
            <a:off x="720720" y="1079275"/>
            <a:ext cx="8099279" cy="5089321"/>
          </a:xfrm>
        </p:spPr>
        <p:txBody>
          <a:bodyPr tIns="16559"/>
          <a:lstStyle/>
          <a:p>
            <a:pPr marL="431642" lvl="0" indent="-320762" algn="ctr">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endParaRPr lang="fr-FR" sz="2600" dirty="0">
              <a:solidFill>
                <a:srgbClr val="FF950E"/>
              </a:solidFill>
            </a:endParaRPr>
          </a:p>
          <a:p>
            <a:pPr marL="431642" lvl="0" indent="-320762">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r>
              <a:rPr lang="fr-FR" sz="2600" dirty="0">
                <a:solidFill>
                  <a:srgbClr val="FF950E"/>
                </a:solidFill>
              </a:rPr>
              <a:t>Les obligations  et les compétence du commissaire enquêteur sont plus réduites que pour une enquête environnementale.</a:t>
            </a:r>
          </a:p>
          <a:p>
            <a:pPr marL="431642" lvl="0" indent="-320762">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endParaRPr lang="fr-FR" sz="2600" dirty="0">
              <a:solidFill>
                <a:srgbClr val="FF950E"/>
              </a:solidFill>
            </a:endParaRPr>
          </a:p>
          <a:p>
            <a:pPr marL="431642" lvl="0" indent="-320762">
              <a:tabLst>
                <a:tab pos="342726" algn="l"/>
                <a:tab pos="448924" algn="l"/>
                <a:tab pos="898205" algn="l"/>
                <a:tab pos="1347477" algn="l"/>
                <a:tab pos="1796758" algn="l"/>
                <a:tab pos="2246040" algn="l"/>
                <a:tab pos="2695321" algn="l"/>
                <a:tab pos="3144602" algn="l"/>
                <a:tab pos="3593884" algn="l"/>
                <a:tab pos="4043165" algn="l"/>
                <a:tab pos="4492437" algn="l"/>
                <a:tab pos="4941362" algn="l"/>
                <a:tab pos="5390643" algn="l"/>
                <a:tab pos="5839924" algn="l"/>
                <a:tab pos="6289206" algn="l"/>
                <a:tab pos="6738478" algn="l"/>
                <a:tab pos="7187759" algn="l"/>
                <a:tab pos="7637040" algn="l"/>
                <a:tab pos="8086322" algn="l"/>
                <a:tab pos="8535603" algn="l"/>
                <a:tab pos="8984884" algn="l"/>
              </a:tabLst>
            </a:pPr>
            <a:endParaRPr lang="fr-FR" sz="2600" dirty="0">
              <a:solidFill>
                <a:srgbClr val="FF950E"/>
              </a:solidFill>
            </a:endParaRPr>
          </a:p>
          <a:p>
            <a:pPr marL="0" lvl="0" indent="0">
              <a:lnSpc>
                <a:spcPct val="93000"/>
              </a:lnSpc>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1600" dirty="0">
              <a:solidFill>
                <a:srgbClr val="FF950E"/>
              </a:solidFill>
              <a:latin typeface="Arial" pitchFamily="2"/>
            </a:endParaRPr>
          </a:p>
          <a:p>
            <a:pPr marL="0" lvl="0" indent="0">
              <a:lnSpc>
                <a:spcPct val="93000"/>
              </a:lnSpc>
              <a:tabLst>
                <a:tab pos="342717" algn="l"/>
                <a:tab pos="448915" algn="l"/>
                <a:tab pos="898196" algn="l"/>
                <a:tab pos="1347478" algn="l"/>
                <a:tab pos="1796759" algn="l"/>
                <a:tab pos="2246040" algn="l"/>
                <a:tab pos="2695322" algn="l"/>
                <a:tab pos="3144603" algn="l"/>
                <a:tab pos="3593875" algn="l"/>
                <a:tab pos="4043156" algn="l"/>
                <a:tab pos="4492438" algn="l"/>
                <a:tab pos="4941362" algn="l"/>
                <a:tab pos="5390644" algn="l"/>
                <a:tab pos="5839916" algn="l"/>
                <a:tab pos="6289197" algn="l"/>
                <a:tab pos="6738478" algn="l"/>
                <a:tab pos="7187760" algn="l"/>
                <a:tab pos="7637041" algn="l"/>
                <a:tab pos="8086322" algn="l"/>
                <a:tab pos="8535603" algn="l"/>
                <a:tab pos="8984876" algn="l"/>
              </a:tabLst>
            </a:pPr>
            <a:endParaRPr lang="fr-FR" sz="1600" dirty="0">
              <a:latin typeface="Arial" pitchFamily="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F9EA35-5E68-4248-8238-9C569222F480}"/>
              </a:ext>
            </a:extLst>
          </p:cNvPr>
          <p:cNvSpPr txBox="1">
            <a:spLocks noGrp="1"/>
          </p:cNvSpPr>
          <p:nvPr>
            <p:ph type="title" idx="4294967295"/>
          </p:nvPr>
        </p:nvSpPr>
        <p:spPr>
          <a:xfrm>
            <a:off x="539276" y="301678"/>
            <a:ext cx="8280358" cy="598319"/>
          </a:xfrm>
        </p:spPr>
        <p:txBody>
          <a:bodyPr anchorCtr="1"/>
          <a:lstStyle/>
          <a:p>
            <a:pPr algn="ctr" hangingPunct="1">
              <a:lnSpc>
                <a:spcPct val="104000"/>
              </a:lnSpc>
              <a:spcBef>
                <a:spcPts val="600"/>
              </a:spcBef>
            </a:pPr>
            <a:r>
              <a:rPr lang="fr-FR" sz="2600" i="0" dirty="0">
                <a:solidFill>
                  <a:srgbClr val="FF6633"/>
                </a:solidFill>
                <a:latin typeface="Trebuchet MS" pitchFamily="2"/>
              </a:rPr>
              <a:t>Toutes DUP : </a:t>
            </a:r>
            <a:r>
              <a:rPr lang="fr-FR" sz="2000" i="0" dirty="0">
                <a:solidFill>
                  <a:srgbClr val="FF950E"/>
                </a:solidFill>
              </a:rPr>
              <a:t>Motivation de l’avis </a:t>
            </a:r>
            <a:br>
              <a:rPr lang="fr-FR" sz="2000" dirty="0">
                <a:solidFill>
                  <a:srgbClr val="FF950E"/>
                </a:solidFill>
              </a:rPr>
            </a:br>
            <a:endParaRPr lang="fr-FR" sz="2600" i="0" u="sng" dirty="0">
              <a:solidFill>
                <a:srgbClr val="FF6633"/>
              </a:solidFill>
              <a:latin typeface="Trebuchet MS" pitchFamily="2"/>
            </a:endParaRPr>
          </a:p>
        </p:txBody>
      </p:sp>
      <p:sp>
        <p:nvSpPr>
          <p:cNvPr id="3" name="Espace réservé du texte 2">
            <a:extLst>
              <a:ext uri="{FF2B5EF4-FFF2-40B4-BE49-F238E27FC236}">
                <a16:creationId xmlns:a16="http://schemas.microsoft.com/office/drawing/2014/main" id="{C683469A-D03B-44E8-911F-81BBD8C02985}"/>
              </a:ext>
            </a:extLst>
          </p:cNvPr>
          <p:cNvSpPr txBox="1">
            <a:spLocks noGrp="1"/>
          </p:cNvSpPr>
          <p:nvPr>
            <p:ph type="body" idx="4294967295"/>
          </p:nvPr>
        </p:nvSpPr>
        <p:spPr>
          <a:xfrm>
            <a:off x="720720" y="1079275"/>
            <a:ext cx="8099279" cy="5089321"/>
          </a:xfrm>
        </p:spPr>
        <p:txBody>
          <a:bodyPr tIns="16559"/>
          <a:lstStyle/>
          <a:p>
            <a:pPr marL="457200" indent="-457200" algn="l">
              <a:buFont typeface="+mj-lt"/>
              <a:buAutoNum type="arabicPeriod"/>
            </a:pPr>
            <a:r>
              <a:rPr lang="fr-FR" sz="2000" i="0" u="none" strike="noStrike" baseline="0" dirty="0">
                <a:latin typeface="Arial" panose="020B0604020202020204" pitchFamily="34" charset="0"/>
                <a:cs typeface="Arial" panose="020B0604020202020204" pitchFamily="34" charset="0"/>
              </a:rPr>
              <a:t>L’opération doit répondre à une finalité d’intérêt général.</a:t>
            </a:r>
          </a:p>
          <a:p>
            <a:pPr marL="457200" indent="-457200" algn="l">
              <a:buFont typeface="+mj-lt"/>
              <a:buAutoNum type="arabicPeriod"/>
            </a:pPr>
            <a:r>
              <a:rPr lang="fr-FR" sz="2000" i="0" u="none" strike="noStrike" baseline="0" dirty="0">
                <a:latin typeface="Arial" panose="020B0604020202020204" pitchFamily="34" charset="0"/>
                <a:cs typeface="Arial" panose="020B0604020202020204" pitchFamily="34" charset="0"/>
              </a:rPr>
              <a:t>Nécessité de recourir à l’expropriation</a:t>
            </a:r>
            <a:endParaRPr lang="fr-FR" sz="2000" dirty="0">
              <a:latin typeface="Arial" panose="020B0604020202020204" pitchFamily="34" charset="0"/>
              <a:cs typeface="Arial" panose="020B0604020202020204" pitchFamily="34" charset="0"/>
            </a:endParaRPr>
          </a:p>
          <a:p>
            <a:pPr marL="457200" indent="-457200" algn="l">
              <a:buFont typeface="+mj-lt"/>
              <a:buAutoNum type="arabicPeriod"/>
            </a:pPr>
            <a:r>
              <a:rPr lang="fr-FR" sz="2000" i="0" u="none" strike="noStrike" baseline="0" dirty="0">
                <a:latin typeface="Arial" panose="020B0604020202020204" pitchFamily="34" charset="0"/>
                <a:cs typeface="Arial" panose="020B0604020202020204" pitchFamily="34" charset="0"/>
              </a:rPr>
              <a:t>Le bilan coûts /avantages :</a:t>
            </a:r>
          </a:p>
          <a:p>
            <a:pPr marL="742858" lvl="1" indent="-342900">
              <a:buFont typeface="Arial" panose="020B0604020202020204" pitchFamily="34" charset="0"/>
              <a:buChar char="•"/>
            </a:pPr>
            <a:r>
              <a:rPr lang="fr-FR" sz="1800" i="0" u="none" strike="noStrike" baseline="0" dirty="0">
                <a:solidFill>
                  <a:schemeClr val="bg1"/>
                </a:solidFill>
                <a:latin typeface="Arial" panose="020B0604020202020204" pitchFamily="34" charset="0"/>
                <a:cs typeface="Arial" panose="020B0604020202020204" pitchFamily="34" charset="0"/>
              </a:rPr>
              <a:t>Les atteintes à la propriété privée, le coût financier et éventuellement les inconvénients d’ordre social ne sont pas excessifs eu égard à l’intérêt que présente l’opération.</a:t>
            </a:r>
          </a:p>
          <a:p>
            <a:pPr marL="742858" lvl="1" indent="-342900">
              <a:buFont typeface="Arial" panose="020B0604020202020204" pitchFamily="34" charset="0"/>
              <a:buChar char="•"/>
            </a:pPr>
            <a:r>
              <a:rPr lang="fr-FR" sz="1800" dirty="0">
                <a:solidFill>
                  <a:schemeClr val="bg1"/>
                </a:solidFill>
                <a:latin typeface="Arial" panose="020B0604020202020204" pitchFamily="34" charset="0"/>
                <a:cs typeface="Arial" panose="020B0604020202020204" pitchFamily="34" charset="0"/>
              </a:rPr>
              <a:t>Les atteintes à </a:t>
            </a:r>
            <a:r>
              <a:rPr lang="fr-FR" sz="1800" i="0" u="none" strike="noStrike" baseline="0" dirty="0">
                <a:solidFill>
                  <a:schemeClr val="bg1"/>
                </a:solidFill>
                <a:latin typeface="Arial" panose="020B0604020202020204" pitchFamily="34" charset="0"/>
                <a:cs typeface="Arial" panose="020B0604020202020204" pitchFamily="34" charset="0"/>
              </a:rPr>
              <a:t>la santé publique qui peut prévaloir sur l’intérêt public militant en faveur de la DUP.</a:t>
            </a:r>
          </a:p>
          <a:p>
            <a:pPr marL="742858" lvl="1" indent="-342900">
              <a:buFont typeface="Arial" panose="020B0604020202020204" pitchFamily="34" charset="0"/>
              <a:buChar char="•"/>
            </a:pPr>
            <a:r>
              <a:rPr lang="fr-FR" sz="1800" i="0" u="none" strike="noStrike" baseline="0" dirty="0">
                <a:solidFill>
                  <a:schemeClr val="bg1"/>
                </a:solidFill>
                <a:latin typeface="Arial" panose="020B0604020202020204" pitchFamily="34" charset="0"/>
                <a:cs typeface="Arial" panose="020B0604020202020204" pitchFamily="34" charset="0"/>
              </a:rPr>
              <a:t>Les intérêts environnementaux </a:t>
            </a:r>
          </a:p>
          <a:p>
            <a:pPr algn="l"/>
            <a:r>
              <a:rPr lang="fr-FR" sz="2000" b="0" i="0" u="none" strike="noStrike" baseline="0" dirty="0">
                <a:latin typeface="Arial" panose="020B0604020202020204" pitchFamily="34" charset="0"/>
                <a:cs typeface="Arial" panose="020B0604020202020204" pitchFamily="34" charset="0"/>
              </a:rPr>
              <a:t>4 Le choix des terrains retenus pour l’opération projetée ;</a:t>
            </a:r>
          </a:p>
          <a:p>
            <a:pPr algn="l"/>
            <a:r>
              <a:rPr lang="fr-FR" sz="2000" dirty="0">
                <a:latin typeface="Arial" panose="020B0604020202020204" pitchFamily="34" charset="0"/>
                <a:cs typeface="Arial" panose="020B0604020202020204" pitchFamily="34" charset="0"/>
              </a:rPr>
              <a:t>5 L</a:t>
            </a:r>
            <a:r>
              <a:rPr lang="fr-FR" sz="2000" b="0" i="0" u="none" strike="noStrike" baseline="0" dirty="0">
                <a:latin typeface="Arial" panose="020B0604020202020204" pitchFamily="34" charset="0"/>
                <a:cs typeface="Arial" panose="020B0604020202020204" pitchFamily="34" charset="0"/>
              </a:rPr>
              <a:t>a compatibilité avec les documents d’urbanisme existants </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309418"/>
      </p:ext>
    </p:extLst>
  </p:cSld>
  <p:clrMapOvr>
    <a:masterClrMapping/>
  </p:clrMapOvr>
</p:sld>
</file>

<file path=ppt/theme/theme1.xml><?xml version="1.0" encoding="utf-8"?>
<a:theme xmlns:a="http://schemas.openxmlformats.org/drawingml/2006/main" name="Standar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r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7346</TotalTime>
  <Words>2789</Words>
  <Application>Microsoft Office PowerPoint</Application>
  <PresentationFormat>Affichage à l'écran (4:3)</PresentationFormat>
  <Paragraphs>224</Paragraphs>
  <Slides>18</Slides>
  <Notes>18</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18</vt:i4>
      </vt:variant>
    </vt:vector>
  </HeadingPairs>
  <TitlesOfParts>
    <vt:vector size="27" baseType="lpstr">
      <vt:lpstr>Arial</vt:lpstr>
      <vt:lpstr>Calibri</vt:lpstr>
      <vt:lpstr>Frutiger-Light</vt:lpstr>
      <vt:lpstr>Symbol</vt:lpstr>
      <vt:lpstr>Times New Roman</vt:lpstr>
      <vt:lpstr>Trebuchet MS</vt:lpstr>
      <vt:lpstr>Wingdings</vt:lpstr>
      <vt:lpstr>Standard</vt:lpstr>
      <vt:lpstr>Titre1</vt:lpstr>
      <vt:lpstr> Compagnie des Commissaires Enquêteurs de Bourgogne   Formation continue du 8 septembre 2022      Georges Leclercq</vt:lpstr>
      <vt:lpstr>Le mot du président du TA  Transmission du rapport :  Se référer à la grille des temps repères indicatif envoyé par le Conseil d’Etat, en tenant compte, bien sûr, de la difficulté de l’enquête.   Fournir toutes les pièces demandées par le TA ; Transmettre uniquement la version électronique du rapport.  Formation continue du 8 septembre 2022  Georges Leclercq</vt:lpstr>
      <vt:lpstr>   DUP    Compagnie des Commissaires Enquêteurs de Bourgogne  Formation continue du 8 septembre 2022   Georges Leclercq</vt:lpstr>
      <vt:lpstr>EXPROPRIATION</vt:lpstr>
      <vt:lpstr> Code de l’expropriation </vt:lpstr>
      <vt:lpstr>Code de l’expropriation Composition du dossier d'enquête. </vt:lpstr>
      <vt:lpstr>Code de l’expropriation Organisation de l’enquête</vt:lpstr>
      <vt:lpstr>Code de l’expropriation</vt:lpstr>
      <vt:lpstr>Toutes DUP : Motivation de l’avis  </vt:lpstr>
      <vt:lpstr>ENQUÊTE PARCELLAIRE</vt:lpstr>
      <vt:lpstr>ENQUÊTE PARCELLAIRE</vt:lpstr>
      <vt:lpstr>ENQUÊTE PARCELLAIRE</vt:lpstr>
      <vt:lpstr>ENQUÊTE PARCELLAIRE</vt:lpstr>
      <vt:lpstr>ENQUÊTE PARCELLAIRE</vt:lpstr>
      <vt:lpstr>   DIG    Compagnie des Commissaires Enquêteurs de Bourgogne Formation continue du 8 septembre 2022   Georges Leclercq</vt:lpstr>
      <vt:lpstr>Declaration d’Intérêt Général</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ENQUÊTES CODE EXPROPRIATION      Compagnie des Commissaires Enquêteurs de Bourgogne  Monsieur Jean Michel OLIVIER</dc:title>
  <dc:creator>Proprietaire</dc:creator>
  <cp:lastModifiedBy>georges Leclercq</cp:lastModifiedBy>
  <cp:revision>92</cp:revision>
  <cp:lastPrinted>2021-02-10T15:19:18Z</cp:lastPrinted>
  <dcterms:created xsi:type="dcterms:W3CDTF">2020-01-27T15:22:52Z</dcterms:created>
  <dcterms:modified xsi:type="dcterms:W3CDTF">2022-09-06T13:54:20Z</dcterms:modified>
</cp:coreProperties>
</file>