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6" r:id="rId2"/>
    <p:sldId id="293" r:id="rId3"/>
    <p:sldId id="257" r:id="rId4"/>
    <p:sldId id="294" r:id="rId5"/>
    <p:sldId id="258" r:id="rId6"/>
    <p:sldId id="259" r:id="rId7"/>
    <p:sldId id="260"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8" r:id="rId29"/>
    <p:sldId id="291" r:id="rId30"/>
    <p:sldId id="295" r:id="rId31"/>
    <p:sldId id="296" r:id="rId32"/>
    <p:sldId id="297" r:id="rId33"/>
    <p:sldId id="298" r:id="rId34"/>
    <p:sldId id="299" r:id="rId35"/>
    <p:sldId id="300" r:id="rId36"/>
    <p:sldId id="301" r:id="rId37"/>
    <p:sldId id="302" r:id="rId38"/>
    <p:sldId id="310" r:id="rId39"/>
    <p:sldId id="303" r:id="rId40"/>
    <p:sldId id="304" r:id="rId41"/>
    <p:sldId id="305" r:id="rId42"/>
    <p:sldId id="306" r:id="rId43"/>
    <p:sldId id="307" r:id="rId44"/>
    <p:sldId id="311" r:id="rId45"/>
    <p:sldId id="309" r:id="rId46"/>
    <p:sldId id="308" r:id="rId47"/>
    <p:sldId id="314" r:id="rId48"/>
    <p:sldId id="312" r:id="rId49"/>
    <p:sldId id="315" r:id="rId50"/>
    <p:sldId id="316" r:id="rId51"/>
    <p:sldId id="313"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63A1967-C90D-CF15-3E16-E6E5E9A5B732}"/>
              </a:ext>
            </a:extLst>
          </p:cNvPr>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200" b="0" i="0" u="none" strike="noStrike" kern="1200" cap="none" spc="0" baseline="0">
              <a:solidFill>
                <a:srgbClr val="000000"/>
              </a:solidFill>
              <a:uFillTx/>
              <a:latin typeface="Arial" pitchFamily="18"/>
              <a:ea typeface="Microsoft YaHei" pitchFamily="2"/>
              <a:cs typeface="Lucida Sans" pitchFamily="2"/>
            </a:endParaRPr>
          </a:p>
        </p:txBody>
      </p:sp>
      <p:sp>
        <p:nvSpPr>
          <p:cNvPr id="3" name="Espace réservé de la date 2">
            <a:extLst>
              <a:ext uri="{FF2B5EF4-FFF2-40B4-BE49-F238E27FC236}">
                <a16:creationId xmlns:a16="http://schemas.microsoft.com/office/drawing/2014/main" id="{FD25E983-43DE-3652-EFEB-A5B4402D0B7E}"/>
              </a:ext>
            </a:extLst>
          </p:cNvPr>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200" b="0" i="0" u="none" strike="noStrike" kern="1200" cap="none" spc="0" baseline="0">
              <a:solidFill>
                <a:srgbClr val="000000"/>
              </a:solidFill>
              <a:uFillTx/>
              <a:latin typeface="Arial" pitchFamily="18"/>
              <a:ea typeface="Microsoft YaHei" pitchFamily="2"/>
              <a:cs typeface="Lucida Sans" pitchFamily="2"/>
            </a:endParaRPr>
          </a:p>
        </p:txBody>
      </p:sp>
      <p:sp>
        <p:nvSpPr>
          <p:cNvPr id="4" name="Espace réservé du pied de page 3">
            <a:extLst>
              <a:ext uri="{FF2B5EF4-FFF2-40B4-BE49-F238E27FC236}">
                <a16:creationId xmlns:a16="http://schemas.microsoft.com/office/drawing/2014/main" id="{00FE4998-FFD2-60B0-88C0-A2EACF386BDD}"/>
              </a:ext>
            </a:extLst>
          </p:cNvPr>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fr-FR" sz="1200" b="0" i="0" u="none" strike="noStrike" kern="1200" cap="none" spc="0" baseline="0">
              <a:solidFill>
                <a:srgbClr val="000000"/>
              </a:solidFill>
              <a:uFillTx/>
              <a:latin typeface="Arial" pitchFamily="18"/>
              <a:ea typeface="Microsoft YaHei" pitchFamily="2"/>
              <a:cs typeface="Lucida Sans" pitchFamily="2"/>
            </a:endParaRPr>
          </a:p>
        </p:txBody>
      </p:sp>
      <p:sp>
        <p:nvSpPr>
          <p:cNvPr id="5" name="Espace réservé du numéro de diapositive 4">
            <a:extLst>
              <a:ext uri="{FF2B5EF4-FFF2-40B4-BE49-F238E27FC236}">
                <a16:creationId xmlns:a16="http://schemas.microsoft.com/office/drawing/2014/main" id="{5AE7E445-30E2-C2EF-4862-BC4D9C871BFA}"/>
              </a:ext>
            </a:extLst>
          </p:cNvPr>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45066695-E524-4247-AFF8-0FFE51135AA0}" type="slidenum">
              <a:t>‹N°›</a:t>
            </a:fld>
            <a:endParaRPr lang="fr-FR" sz="1200" b="0" i="0" u="none" strike="noStrike" kern="1200" cap="none" spc="0" baseline="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1472719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AB59E90-61FF-EBDF-A7CA-199A2865DC2C}"/>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3" name="Espace réservé de la date 2">
            <a:extLst>
              <a:ext uri="{FF2B5EF4-FFF2-40B4-BE49-F238E27FC236}">
                <a16:creationId xmlns:a16="http://schemas.microsoft.com/office/drawing/2014/main" id="{B9A710BF-7B3A-C4CE-B40E-4D999F983EB7}"/>
              </a:ext>
            </a:extLst>
          </p:cNvPr>
          <p:cNvSpPr txBox="1">
            <a:spLocks noGrp="1"/>
          </p:cNvSpPr>
          <p:nvPr>
            <p:ph type="dt" idx="1"/>
          </p:nvPr>
        </p:nvSpPr>
        <p:spPr>
          <a:xfrm>
            <a:off x="3884755"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Lucida Sans Unicode" pitchFamily="2"/>
                <a:cs typeface="Tahoma" pitchFamily="2"/>
              </a:defRPr>
            </a:lvl1pPr>
          </a:lstStyle>
          <a:p>
            <a:pPr lvl="0"/>
            <a:fld id="{389C6439-1BF1-4FEB-9483-2BE2A159C869}" type="datetime1">
              <a:rPr lang="fr-FR"/>
              <a:pPr lvl="0"/>
              <a:t>16/09/2023</a:t>
            </a:fld>
            <a:endParaRPr lang="fr-FR"/>
          </a:p>
        </p:txBody>
      </p:sp>
      <p:sp>
        <p:nvSpPr>
          <p:cNvPr id="4" name="Espace réservé de l'image des diapositives 3">
            <a:extLst>
              <a:ext uri="{FF2B5EF4-FFF2-40B4-BE49-F238E27FC236}">
                <a16:creationId xmlns:a16="http://schemas.microsoft.com/office/drawing/2014/main" id="{833512B0-50C4-4F28-9E82-F1B52161315B}"/>
              </a:ext>
            </a:extLst>
          </p:cNvPr>
          <p:cNvSpPr>
            <a:spLocks noGrp="1" noRot="1" noChangeAspect="1"/>
          </p:cNvSpPr>
          <p:nvPr>
            <p:ph type="sldImg" idx="2"/>
          </p:nvPr>
        </p:nvSpPr>
        <p:spPr>
          <a:xfrm>
            <a:off x="1143000" y="685800"/>
            <a:ext cx="4572000" cy="3429000"/>
          </a:xfrm>
          <a:prstGeom prst="rect">
            <a:avLst/>
          </a:prstGeom>
          <a:noFill/>
          <a:ln>
            <a:noFill/>
            <a:prstDash val="solid"/>
          </a:ln>
        </p:spPr>
      </p:sp>
      <p:sp>
        <p:nvSpPr>
          <p:cNvPr id="5" name="Espace réservé des commentaires 4">
            <a:extLst>
              <a:ext uri="{FF2B5EF4-FFF2-40B4-BE49-F238E27FC236}">
                <a16:creationId xmlns:a16="http://schemas.microsoft.com/office/drawing/2014/main" id="{8A32B23B-7806-35E5-1086-D1EB4A649D1A}"/>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D570866F-2FA0-A0EE-C31E-6F14A10B8C8D}"/>
              </a:ext>
            </a:extLst>
          </p:cNvPr>
          <p:cNvSpPr txBox="1">
            <a:spLocks noGrp="1"/>
          </p:cNvSpPr>
          <p:nvPr>
            <p:ph type="ftr" sz="quarter" idx="4"/>
          </p:nvPr>
        </p:nvSpPr>
        <p:spPr>
          <a:xfrm>
            <a:off x="0" y="8685364"/>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1481E8D4-A0EF-07AE-52AF-BFF481168740}"/>
              </a:ext>
            </a:extLst>
          </p:cNvPr>
          <p:cNvSpPr txBox="1">
            <a:spLocks noGrp="1"/>
          </p:cNvSpPr>
          <p:nvPr>
            <p:ph type="sldNum" sz="quarter" idx="5"/>
          </p:nvPr>
        </p:nvSpPr>
        <p:spPr>
          <a:xfrm>
            <a:off x="3884755" y="8685364"/>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Lucida Sans Unicode" pitchFamily="2"/>
                <a:cs typeface="Tahoma" pitchFamily="2"/>
              </a:defRPr>
            </a:lvl1pPr>
          </a:lstStyle>
          <a:p>
            <a:pPr lvl="0"/>
            <a:fld id="{940F4189-25DB-4B4C-8772-3F37E95C5B94}" type="slidenum">
              <a:t>‹N°›</a:t>
            </a:fld>
            <a:endParaRPr lang="fr-FR"/>
          </a:p>
        </p:txBody>
      </p:sp>
    </p:spTree>
    <p:extLst>
      <p:ext uri="{BB962C8B-B14F-4D97-AF65-F5344CB8AC3E}">
        <p14:creationId xmlns:p14="http://schemas.microsoft.com/office/powerpoint/2010/main" val="132891602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Microsoft YaHei" pitchFamily="2"/>
        <a:cs typeface="Lucida Sans" pitchFamily="2"/>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Microsoft YaHei" pitchFamily="2"/>
        <a:cs typeface="Lucida Sans" pitchFamily="2"/>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Microsoft YaHei" pitchFamily="2"/>
        <a:cs typeface="Lucida Sans" pitchFamily="2"/>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Microsoft YaHei" pitchFamily="2"/>
        <a:cs typeface="Lucida Sans" pitchFamily="2"/>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pitchFamily="18"/>
        <a:ea typeface="Microsoft YaHei" pitchFamily="2"/>
        <a:cs typeface="Lucida Sans" pitchFamily="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ED7BE78D-9B64-F0DC-C990-F98ADD3C2912}"/>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084A7C-A96E-4941-8AD2-A6EF01020B5D}"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3C93DF9A-DB54-1D6A-98DD-BE4CC03534EF}"/>
              </a:ext>
            </a:extLst>
          </p:cNvPr>
          <p:cNvSpPr>
            <a:spLocks noGrp="1" noRot="1" noChangeAspect="1"/>
          </p:cNvSpPr>
          <p:nvPr>
            <p:ph type="sldImg"/>
          </p:nvPr>
        </p:nvSpPr>
        <p:spPr>
          <a:xfrm>
            <a:off x="1106488" y="812800"/>
            <a:ext cx="5345112" cy="4008438"/>
          </a:xfrm>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961DA816-A21E-01BD-11CB-FE91CAFA2F05}"/>
              </a:ext>
            </a:extLst>
          </p:cNvPr>
          <p:cNvSpPr txBox="1">
            <a:spLocks noGrp="1"/>
          </p:cNvSpPr>
          <p:nvPr>
            <p:ph type="body" sz="quarter" idx="1"/>
          </p:nvPr>
        </p:nvSpPr>
        <p:spPr>
          <a:xfrm>
            <a:off x="755998" y="5078522"/>
            <a:ext cx="6047640" cy="4811042"/>
          </a:xfrm>
        </p:spPr>
        <p:txBody>
          <a:bodyPr lIns="0" tIns="0" rIns="0" bIns="0"/>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C0588A73-4878-B1E3-B3B8-9AC119C07FFF}"/>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ABC9F1-8F77-4D7C-8BCF-8B36756D14AE}"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0F09B1FB-A807-7581-9548-326298662CFB}"/>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D58800B8-A60A-B6A5-EB4B-E1EA1E3A3AC5}"/>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52350DE1-976B-B99B-F81C-3C6C3EF7312B}"/>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B898E5-9FA7-4944-A035-63BB3505B0E0}"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DC1DC885-AC43-8389-8A25-7C47029671CB}"/>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B497C0F7-CA56-A6A8-3D01-FDFB15D2ADF9}"/>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A5B6BBC5-AF10-A932-25DF-F737D46414A8}"/>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F77E1DE-6DF2-4317-A7B6-212E126F1084}"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3B368560-D395-46A5-2C4E-E3AE3EDAC9FC}"/>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FEE5B48B-DC9B-BA72-AF31-537109BCE4EA}"/>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AA5135C5-D205-66F2-2C5B-61D45EBD1F1F}"/>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CA13C09-B6A8-4D9E-A1BC-E3A8BBE5AF8B}"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3A62B26-E9BE-7624-69F3-19A8EAB034FC}"/>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20437522-59FB-A5C6-7B81-CB309E1D5316}"/>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05C17D58-A767-577D-C36C-55E98D1644FC}"/>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806C78-FA8E-492B-9C86-7B1A5AD02C9E}"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A59D7629-0A26-969E-AC44-0C307B2B3469}"/>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56396F2B-14CE-51BE-8F34-C48571410194}"/>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2EBC73A3-7FF1-698C-DBE7-C3C767BBF337}"/>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3B24F5-07A1-4920-9CEE-E88C8998E9CB}"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0D01BB5A-20FF-E0C7-D571-16D04457335A}"/>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0DB95F24-5F00-30F7-ACB7-1E74FB91D84E}"/>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C4F00220-3687-8858-404F-F9034C77AD0F}"/>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59F494-2119-49FE-8391-DC51785069B8}"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B960AC7-F30D-AB60-3774-75F44B8CBD29}"/>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52B91576-1B07-5276-70D1-3F410790277F}"/>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5B242726-1A4A-2371-1858-CE86AEA8CA54}"/>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6301B0-817D-4724-87B8-9C2FD3A3B511}"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295CC180-9A8B-822C-28C4-BD9579490F46}"/>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96D83AB5-1B0D-580A-1905-127DE046481E}"/>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FF056590-6AEC-5FFC-D9EB-ACF48D074A75}"/>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7B7514-01C1-45D7-9BDF-0E5E96A04061}"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9BB6033F-9E6B-FD94-4DA1-29A79EAF3C5D}"/>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0CC20BFC-E2DE-3FB8-D0A1-B6528C4C8D72}"/>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490E0798-AEC7-C233-1CAE-6FEB32AF5804}"/>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7C38CB-92CC-41CE-8C99-672DE748DB76}"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5714471A-F10C-645B-67C6-E6816FAF4078}"/>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C2C24F7C-1DA5-9BAE-9B60-15BCB02DC467}"/>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BD1E4FA7-3DB7-FCD2-7420-64DBE81A71DA}"/>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51234F-9E61-40E3-9DF3-050A92ADE349}"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8F6FBA4-7F6D-287F-014F-FB1EDCCC1F60}"/>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0529A5F6-F422-FCFB-39A9-B39EC6621AEC}"/>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453E791D-58E9-FACE-43CB-94776F04DC97}"/>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2E7DD0C-9B2E-4287-84B4-ED567F8D23E7}"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A787B0C9-0BC4-A918-E854-9E9336AE3E44}"/>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D7830F6F-CA53-50AA-3F93-1495556145A0}"/>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3E23CAFC-2D5C-00A2-9F5A-414CDC622186}"/>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FD35D8B-AA5C-41B4-9287-9AE29449AA00}"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6964B360-9CB4-87DA-B6B0-363BCB911658}"/>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008960D0-30FF-5789-7C2F-B04765A1995E}"/>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A92FFD51-6C34-364E-6CFC-95A3F297269F}"/>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90975A-08C0-4CDC-BD32-D2FD381A4395}"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C5C13EFD-2CAE-146E-9B97-384AFC89341E}"/>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3F84FA84-13E5-B73E-2A6E-9A336343B77B}"/>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3D165A4A-55E9-5001-E137-FA6BD733C71D}"/>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B56D6A5-F373-4C15-96AD-398E2A93E15C}"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D70A4580-C731-3CFB-BDA1-F579FC53E2A5}"/>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6D8BE43B-3751-307F-E101-44C63A68D9E7}"/>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1BDD0082-A3DC-A13A-1A57-3CE350EFC6A4}"/>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8D21475-59B3-4F41-A6A9-33E32E3F5297}"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5745A247-AF14-1B87-CEDC-217870541A10}"/>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0786E84A-6C25-C840-046F-66269963A096}"/>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B19E0DC3-27C8-C992-0F28-1792462EB97E}"/>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93BA7CC-735D-4CEB-ACB1-456B6ADAD77E}"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948ACB46-E0F6-21D0-F13D-564E60FB13FF}"/>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F155A2FD-AABB-148D-277F-6BC1B5D9FFD9}"/>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2938D038-5D51-96C2-98D5-D17FF1899E46}"/>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183EEF-9BC8-44F0-B3B7-99CDBE29E32E}"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CDC4226-03A2-8607-356D-2A4BF5C5335D}"/>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985F4D61-8F6B-45FB-EAAA-FDC2C219B34D}"/>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DC37BDD2-8F33-D773-BCF0-C9F7B219BE30}"/>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A64BFD-B30B-49F7-868E-F7F6D62C53B9}"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8938EAF-78AF-0622-F9AB-4838A5C8B134}"/>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2D739596-AD51-53C9-53A3-A61E2DCD756B}"/>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5225" y="1544638"/>
            <a:ext cx="4467225" cy="3351212"/>
          </a:xfrm>
        </p:spPr>
      </p:sp>
      <p:sp>
        <p:nvSpPr>
          <p:cNvPr id="3" name="Espace réservé des notes 2"/>
          <p:cNvSpPr>
            <a:spLocks noGrp="1"/>
          </p:cNvSpPr>
          <p:nvPr>
            <p:ph type="body" idx="1"/>
          </p:nvPr>
        </p:nvSpPr>
        <p:spPr/>
        <p:txBody>
          <a:bodyPr/>
          <a:lstStyle/>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Eviter les productions  Alibi </a:t>
            </a:r>
            <a:r>
              <a:rPr lang="fr-FR" dirty="0">
                <a:solidFill>
                  <a:srgbClr val="0F243E"/>
                </a:solidFill>
                <a:latin typeface="Century Gothic" panose="020B0502020202020204" pitchFamily="34" charset="0"/>
                <a:cs typeface="Segoe UI" panose="020B0502040204020203" pitchFamily="34" charset="0"/>
              </a:rPr>
              <a:t>(ex ruche, fourrage de haute qualité sur des terres à très faible potentiel, expérimentation,…) </a:t>
            </a:r>
            <a:r>
              <a:rPr lang="fr-FR" dirty="0">
                <a:solidFill>
                  <a:srgbClr val="0F243E"/>
                </a:solidFill>
                <a:latin typeface="Century Gothic" panose="020B0502020202020204" pitchFamily="34" charset="0"/>
                <a:cs typeface="Segoe UI" panose="020B0502040204020203" pitchFamily="34" charset="0"/>
                <a:sym typeface="Wingdings" panose="05000000000000000000" pitchFamily="2" charset="2"/>
              </a:rPr>
              <a:t> mieux vaut un projet simple bien maitrisé qu’un projet farfelu </a:t>
            </a:r>
            <a:endParaRPr lang="fr-FR" dirty="0">
              <a:solidFill>
                <a:srgbClr val="0F243E"/>
              </a:solidFill>
              <a:latin typeface="Century Gothic" panose="020B0502020202020204" pitchFamily="34" charset="0"/>
              <a:cs typeface="Segoe UI" panose="020B0502040204020203" pitchFamily="34" charset="0"/>
            </a:endParaRP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Respecter le bon sens agronomique</a:t>
            </a:r>
            <a:r>
              <a:rPr lang="fr-FR" dirty="0">
                <a:solidFill>
                  <a:srgbClr val="0F243E"/>
                </a:solidFill>
                <a:latin typeface="Century Gothic" panose="020B0502020202020204" pitchFamily="34" charset="0"/>
                <a:cs typeface="Segoe UI" panose="020B0502040204020203" pitchFamily="34" charset="0"/>
              </a:rPr>
              <a:t>: rendement, chargement en cohérence avec le secteur , humidité/hydromorphie du sol en adéquation avec les productions et interventions de maintenance, aménagement du parc</a:t>
            </a: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Cohérence territoriale </a:t>
            </a:r>
            <a:r>
              <a:rPr lang="fr-FR" dirty="0">
                <a:solidFill>
                  <a:srgbClr val="0F243E"/>
                </a:solidFill>
                <a:latin typeface="Century Gothic" panose="020B0502020202020204" pitchFamily="34" charset="0"/>
                <a:cs typeface="Segoe UI" panose="020B0502040204020203" pitchFamily="34" charset="0"/>
              </a:rPr>
              <a:t>: production (séchoirs en grange), exportation de la production, propriétaire/ exploitant extérieur au territoire (« </a:t>
            </a:r>
            <a:r>
              <a:rPr lang="fr-FR" i="1" dirty="0">
                <a:solidFill>
                  <a:srgbClr val="0F243E"/>
                </a:solidFill>
                <a:latin typeface="Century Gothic" panose="020B0502020202020204" pitchFamily="34" charset="0"/>
                <a:cs typeface="Segoe UI" panose="020B0502040204020203" pitchFamily="34" charset="0"/>
              </a:rPr>
              <a:t>exploitant située à plus 70 km</a:t>
            </a:r>
            <a:r>
              <a:rPr lang="fr-FR" dirty="0">
                <a:solidFill>
                  <a:srgbClr val="0F243E"/>
                </a:solidFill>
                <a:latin typeface="Century Gothic" panose="020B0502020202020204" pitchFamily="34" charset="0"/>
                <a:cs typeface="Segoe UI" panose="020B0502040204020203" pitchFamily="34" charset="0"/>
              </a:rPr>
              <a:t> »)…</a:t>
            </a: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Age des porteurs de projet </a:t>
            </a:r>
            <a:r>
              <a:rPr lang="fr-FR" dirty="0">
                <a:solidFill>
                  <a:srgbClr val="0F243E"/>
                </a:solidFill>
                <a:latin typeface="Century Gothic" panose="020B0502020202020204" pitchFamily="34" charset="0"/>
                <a:cs typeface="Segoe UI" panose="020B0502040204020203" pitchFamily="34" charset="0"/>
              </a:rPr>
              <a:t>: exemple l’agriculteur qui a 60 ans </a:t>
            </a:r>
            <a:r>
              <a:rPr lang="fr-FR" dirty="0">
                <a:solidFill>
                  <a:srgbClr val="0F243E"/>
                </a:solidFill>
                <a:latin typeface="Century Gothic" panose="020B0502020202020204" pitchFamily="34" charset="0"/>
                <a:cs typeface="Segoe UI" panose="020B0502040204020203" pitchFamily="34" charset="0"/>
                <a:sym typeface="Wingdings" panose="05000000000000000000" pitchFamily="2" charset="2"/>
              </a:rPr>
              <a:t></a:t>
            </a:r>
            <a:r>
              <a:rPr lang="fr-FR" dirty="0">
                <a:solidFill>
                  <a:srgbClr val="0F243E"/>
                </a:solidFill>
                <a:latin typeface="Century Gothic" panose="020B0502020202020204" pitchFamily="34" charset="0"/>
                <a:cs typeface="Segoe UI" panose="020B0502040204020203" pitchFamily="34" charset="0"/>
              </a:rPr>
              <a:t> privilégier l’installation (HC)</a:t>
            </a: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Exploitant à titre principal </a:t>
            </a:r>
            <a:r>
              <a:rPr lang="fr-FR" dirty="0">
                <a:solidFill>
                  <a:srgbClr val="0F243E"/>
                </a:solidFill>
                <a:latin typeface="Century Gothic" panose="020B0502020202020204" pitchFamily="34" charset="0"/>
                <a:cs typeface="Segoe UI" panose="020B0502040204020203" pitchFamily="34" charset="0"/>
              </a:rPr>
              <a:t>« </a:t>
            </a:r>
            <a:r>
              <a:rPr lang="fr-FR" i="1" dirty="0">
                <a:solidFill>
                  <a:srgbClr val="0F243E"/>
                </a:solidFill>
                <a:latin typeface="Century Gothic" panose="020B0502020202020204" pitchFamily="34" charset="0"/>
                <a:cs typeface="Segoe UI" panose="020B0502040204020203" pitchFamily="34" charset="0"/>
              </a:rPr>
              <a:t>j’installe mon fils avocat à Paris </a:t>
            </a:r>
            <a:r>
              <a:rPr lang="fr-FR" dirty="0">
                <a:solidFill>
                  <a:srgbClr val="0F243E"/>
                </a:solidFill>
                <a:latin typeface="Century Gothic" panose="020B0502020202020204" pitchFamily="34" charset="0"/>
                <a:cs typeface="Segoe UI" panose="020B0502040204020203" pitchFamily="34" charset="0"/>
              </a:rPr>
              <a:t>», « </a:t>
            </a:r>
            <a:r>
              <a:rPr lang="fr-FR" i="1" dirty="0">
                <a:solidFill>
                  <a:srgbClr val="0F243E"/>
                </a:solidFill>
                <a:latin typeface="Century Gothic" panose="020B0502020202020204" pitchFamily="34" charset="0"/>
                <a:cs typeface="Segoe UI" panose="020B0502040204020203" pitchFamily="34" charset="0"/>
              </a:rPr>
              <a:t>j’installe mes enfants mais ils gardent leur emploi </a:t>
            </a:r>
            <a:r>
              <a:rPr lang="fr-FR" dirty="0">
                <a:solidFill>
                  <a:srgbClr val="0F243E"/>
                </a:solidFill>
                <a:latin typeface="Century Gothic" panose="020B0502020202020204" pitchFamily="34" charset="0"/>
                <a:cs typeface="Segoe UI" panose="020B0502040204020203" pitchFamily="34" charset="0"/>
              </a:rPr>
              <a:t>» ceci à plus 80 km ».</a:t>
            </a: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b="1" dirty="0">
                <a:solidFill>
                  <a:srgbClr val="0F243E"/>
                </a:solidFill>
                <a:latin typeface="Century Gothic" panose="020B0502020202020204" pitchFamily="34" charset="0"/>
                <a:cs typeface="Segoe UI" panose="020B0502040204020203" pitchFamily="34" charset="0"/>
              </a:rPr>
              <a:t>Projet Agrivoltaïque ne doit pas être la béquille de l’exploitation </a:t>
            </a:r>
            <a:r>
              <a:rPr lang="fr-FR" dirty="0">
                <a:solidFill>
                  <a:srgbClr val="0F243E"/>
                </a:solidFill>
                <a:latin typeface="Century Gothic" panose="020B0502020202020204" pitchFamily="34" charset="0"/>
                <a:cs typeface="Segoe UI" panose="020B0502040204020203" pitchFamily="34" charset="0"/>
              </a:rPr>
              <a:t>: exemple revenu disponible agricole = revenu des panneaux solaires </a:t>
            </a:r>
            <a:r>
              <a:rPr lang="fr-FR" dirty="0">
                <a:solidFill>
                  <a:srgbClr val="0F243E"/>
                </a:solidFill>
                <a:latin typeface="Century Gothic" panose="020B0502020202020204" pitchFamily="34" charset="0"/>
                <a:cs typeface="Segoe UI" panose="020B0502040204020203" pitchFamily="34" charset="0"/>
                <a:sym typeface="Wingdings" panose="05000000000000000000" pitchFamily="2" charset="2"/>
              </a:rPr>
              <a:t> pose une question d’éthique agricole</a:t>
            </a:r>
            <a:endParaRPr lang="fr-FR" dirty="0">
              <a:solidFill>
                <a:srgbClr val="0F243E"/>
              </a:solidFill>
              <a:latin typeface="Century Gothic" panose="020B0502020202020204" pitchFamily="34" charset="0"/>
              <a:cs typeface="Segoe UI" panose="020B0502040204020203" pitchFamily="34" charset="0"/>
            </a:endParaRPr>
          </a:p>
          <a:p>
            <a:pPr marL="285750" marR="0" lvl="0" indent="-285750" algn="just" defTabSz="914400" rtl="0" eaLnBrk="1" fontAlgn="auto" latinLnBrk="0" hangingPunct="1">
              <a:spcBef>
                <a:spcPts val="600"/>
              </a:spcBef>
              <a:spcAft>
                <a:spcPts val="600"/>
              </a:spcAft>
              <a:buClrTx/>
              <a:buSzTx/>
              <a:buFont typeface="Arial" panose="020B0604020202020204" pitchFamily="34" charset="0"/>
              <a:buChar char="•"/>
              <a:tabLst/>
              <a:defRPr/>
            </a:pPr>
            <a:r>
              <a:rPr lang="fr-FR" dirty="0">
                <a:solidFill>
                  <a:srgbClr val="0F243E"/>
                </a:solidFill>
                <a:latin typeface="Century Gothic" panose="020B0502020202020204" pitchFamily="34" charset="0"/>
                <a:cs typeface="Segoe UI" panose="020B0502040204020203" pitchFamily="34" charset="0"/>
              </a:rPr>
              <a:t>Eviter les projets Alibi : « céréalier qui se découvre une passion pour les ovins le jour où le développeur passe dans la cour de la ferme »</a:t>
            </a:r>
          </a:p>
          <a:p>
            <a:endParaRPr lang="fr-FR" dirty="0"/>
          </a:p>
        </p:txBody>
      </p:sp>
      <p:sp>
        <p:nvSpPr>
          <p:cNvPr id="4" name="Espace réservé du pied de page 3"/>
          <p:cNvSpPr>
            <a:spLocks noGrp="1"/>
          </p:cNvSpPr>
          <p:nvPr>
            <p:ph type="ftr" sz="quarter" idx="4"/>
          </p:nvPr>
        </p:nvSpPr>
        <p:spPr/>
        <p:txBody>
          <a:bodyPr/>
          <a:lstStyle/>
          <a:p>
            <a:endParaRPr lang="fr-FR" dirty="0"/>
          </a:p>
        </p:txBody>
      </p:sp>
    </p:spTree>
    <p:extLst>
      <p:ext uri="{BB962C8B-B14F-4D97-AF65-F5344CB8AC3E}">
        <p14:creationId xmlns:p14="http://schemas.microsoft.com/office/powerpoint/2010/main" val="673533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B256393F-7CE4-1204-2450-34E79D2FD173}"/>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DCDD19-DDB5-4186-BFB2-2845B864C13B}"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A4358F33-C5C7-64F7-0B67-FE46112F9AF0}"/>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33EDF22E-2235-74F8-92EC-A7F72C902699}"/>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C2DD7A26-AF53-9BBE-1916-D7ED609C290F}"/>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E2E2CB-3A2E-4C20-8EE4-B340E66CEDA9}"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EDF5860-C1FC-E739-87E8-DB91E0B6DAF3}"/>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FE34E0E1-E367-FF0A-B759-8E1BDC08BD85}"/>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CB0ECA7D-E1FE-B63F-A288-D383C3C5985B}"/>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CF7316-7A7A-40AB-AED0-1381115A39B2}"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F542A6DF-31E2-BE80-67A7-A7D0DC037B5E}"/>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121B64E1-4F5A-3F74-3ECC-30FE62500DDD}"/>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66CAD272-C9EE-ABAA-DB53-EE3AC676599C}"/>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42A02AA-2AE6-41FE-8ED3-2254DFF7DF06}"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88E9D2E3-5455-01E8-B198-7289C9E1A2B6}"/>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7BC92FA4-D734-1EE9-A651-87C42F2A1DDE}"/>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ED831261-E22E-D0C9-6084-A2D42EE1F4F8}"/>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94B6782-9F69-451E-A39C-3BE71EF44229}"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6FEBF944-9D4B-B4B4-A979-2493F94A4693}"/>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1377958B-276D-B1B3-3B64-8170FFE5E14B}"/>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D33B7B05-271A-0F93-5F9D-62A74260CEC7}"/>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5F7BB2-7FEA-4820-A7F9-F79EB5B8D4BA}"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4DF4E6E2-7C79-99D4-B602-C7903186F5BB}"/>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C92A7D8F-07A8-0D4F-FCC5-D974EB132745}"/>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2">
            <a:extLst>
              <a:ext uri="{FF2B5EF4-FFF2-40B4-BE49-F238E27FC236}">
                <a16:creationId xmlns:a16="http://schemas.microsoft.com/office/drawing/2014/main" id="{D7878A6C-7849-12A3-9F7E-1F2A05618E87}"/>
              </a:ext>
            </a:extLst>
          </p:cNvPr>
          <p:cNvSpPr txBox="1"/>
          <p:nvPr/>
        </p:nvSpPr>
        <p:spPr>
          <a:xfrm>
            <a:off x="3884755"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1EFF3B-CF3C-4916-8161-6409EE5A7C4E}" type="datetime1">
              <a:rPr lang="fr-FR" sz="1200" b="0" i="0" u="none" strike="noStrike" kern="1200" cap="none" spc="0" baseline="0">
                <a:solidFill>
                  <a:srgbClr val="000000"/>
                </a:solidFill>
                <a:uFillTx/>
                <a:latin typeface="Calibri" pitchFamily="18"/>
                <a:ea typeface="Lucida Sans Unicode" pitchFamily="2"/>
                <a:cs typeface="Tahoma" pitchFamily="2"/>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16/09/2023</a:t>
            </a:fld>
            <a:endParaRPr lang="fr-FR" sz="1200" b="0" i="0" u="none" strike="noStrike" kern="1200" cap="none" spc="0" baseline="0">
              <a:solidFill>
                <a:srgbClr val="000000"/>
              </a:solidFill>
              <a:uFillTx/>
              <a:latin typeface="Calibri" pitchFamily="18"/>
              <a:ea typeface="Lucida Sans Unicode" pitchFamily="2"/>
              <a:cs typeface="Tahoma" pitchFamily="2"/>
            </a:endParaRPr>
          </a:p>
        </p:txBody>
      </p:sp>
      <p:sp>
        <p:nvSpPr>
          <p:cNvPr id="3" name="Espace réservé de l'image des diapositives 1">
            <a:extLst>
              <a:ext uri="{FF2B5EF4-FFF2-40B4-BE49-F238E27FC236}">
                <a16:creationId xmlns:a16="http://schemas.microsoft.com/office/drawing/2014/main" id="{50D9B3A0-135D-E3F9-4007-49E5C9E037D8}"/>
              </a:ext>
            </a:extLst>
          </p:cNvPr>
          <p:cNvSpPr>
            <a:spLocks noGrp="1" noRot="1" noChangeAspect="1"/>
          </p:cNvSpPr>
          <p:nvPr>
            <p:ph type="sldImg"/>
          </p:nvPr>
        </p:nvSpPr>
        <p:spPr>
          <a:solidFill>
            <a:srgbClr val="4472C4"/>
          </a:solidFill>
          <a:ln w="12600">
            <a:solidFill>
              <a:srgbClr val="2F528F"/>
            </a:solidFill>
            <a:prstDash val="solid"/>
            <a:miter/>
          </a:ln>
        </p:spPr>
      </p:sp>
      <p:sp>
        <p:nvSpPr>
          <p:cNvPr id="4" name="Espace réservé des commentaires 2">
            <a:extLst>
              <a:ext uri="{FF2B5EF4-FFF2-40B4-BE49-F238E27FC236}">
                <a16:creationId xmlns:a16="http://schemas.microsoft.com/office/drawing/2014/main" id="{1072DA4F-E969-D8DD-8912-39F9DBA287DE}"/>
              </a:ext>
            </a:extLst>
          </p:cNvPr>
          <p:cNvSpPr txBox="1">
            <a:spLocks noGrp="1"/>
          </p:cNvSpPr>
          <p:nvPr>
            <p:ph type="body" sz="quarter" idx="1"/>
          </p:nvPr>
        </p:nvSpPr>
        <p:spPr/>
        <p:txBody>
          <a:bodyPr lIns="0" tIns="0" rIns="0" bIns="0"/>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80CEAD-3866-DC6D-B2DE-F286E8A758CF}"/>
              </a:ext>
            </a:extLst>
          </p:cNvPr>
          <p:cNvSpPr txBox="1">
            <a:spLocks noGrp="1"/>
          </p:cNvSpPr>
          <p:nvPr>
            <p:ph type="ctrTitle"/>
          </p:nvPr>
        </p:nvSpPr>
        <p:spPr>
          <a:xfrm>
            <a:off x="685800" y="2130478"/>
            <a:ext cx="7772400" cy="1469879"/>
          </a:xfrm>
        </p:spPr>
        <p:txBody>
          <a:bodyPr/>
          <a:lstStyle>
            <a:lvl1pPr>
              <a:defRPr/>
            </a:lvl1pPr>
          </a:lstStyle>
          <a:p>
            <a:pPr lvl="0"/>
            <a:r>
              <a:rPr lang="fr-FR"/>
              <a:t>Modifiez le style du titre</a:t>
            </a:r>
          </a:p>
        </p:txBody>
      </p:sp>
      <p:sp>
        <p:nvSpPr>
          <p:cNvPr id="3" name="Sous-titre 2">
            <a:extLst>
              <a:ext uri="{FF2B5EF4-FFF2-40B4-BE49-F238E27FC236}">
                <a16:creationId xmlns:a16="http://schemas.microsoft.com/office/drawing/2014/main" id="{461AC767-3A36-DB87-30D5-23CDFC723D18}"/>
              </a:ext>
            </a:extLst>
          </p:cNvPr>
          <p:cNvSpPr txBox="1">
            <a:spLocks noGrp="1"/>
          </p:cNvSpPr>
          <p:nvPr>
            <p:ph type="subTitle" idx="1"/>
          </p:nvPr>
        </p:nvSpPr>
        <p:spPr>
          <a:xfrm>
            <a:off x="1371600" y="3886200"/>
            <a:ext cx="6400800" cy="1752475"/>
          </a:xfrm>
        </p:spPr>
        <p:txBody>
          <a:bodyPr anchorCtr="1"/>
          <a:lstStyle>
            <a:lvl1pPr marL="0" indent="0" algn="ctr">
              <a:buNone/>
              <a:defRPr>
                <a:solidFill>
                  <a:srgbClr val="898989"/>
                </a:solidFill>
                <a:latin typeface="Calibri" pitchFamily="18"/>
              </a:defRPr>
            </a:lvl1pPr>
          </a:lstStyle>
          <a:p>
            <a:pPr lvl="0"/>
            <a:r>
              <a:rPr lang="fr-FR"/>
              <a:t>Modifiez le style des sous-titres du masque</a:t>
            </a:r>
          </a:p>
        </p:txBody>
      </p:sp>
      <p:sp>
        <p:nvSpPr>
          <p:cNvPr id="4" name="Espace réservé de la date 3">
            <a:extLst>
              <a:ext uri="{FF2B5EF4-FFF2-40B4-BE49-F238E27FC236}">
                <a16:creationId xmlns:a16="http://schemas.microsoft.com/office/drawing/2014/main" id="{774B8E3F-F1E7-FFB0-011F-9EF723E45201}"/>
              </a:ext>
            </a:extLst>
          </p:cNvPr>
          <p:cNvSpPr txBox="1">
            <a:spLocks noGrp="1"/>
          </p:cNvSpPr>
          <p:nvPr>
            <p:ph type="dt" sz="half" idx="7"/>
          </p:nvPr>
        </p:nvSpPr>
        <p:spPr/>
        <p:txBody>
          <a:bodyPr/>
          <a:lstStyle>
            <a:lvl1pPr>
              <a:defRPr/>
            </a:lvl1pPr>
          </a:lstStyle>
          <a:p>
            <a:pPr lvl="0"/>
            <a:r>
              <a:rPr lang="fr-FR"/>
              <a:t>20/11/2022</a:t>
            </a:r>
          </a:p>
        </p:txBody>
      </p:sp>
      <p:sp>
        <p:nvSpPr>
          <p:cNvPr id="5" name="Espace réservé du pied de page 4">
            <a:extLst>
              <a:ext uri="{FF2B5EF4-FFF2-40B4-BE49-F238E27FC236}">
                <a16:creationId xmlns:a16="http://schemas.microsoft.com/office/drawing/2014/main" id="{D3FBD8BF-4EA3-D7EB-5C66-0A682D6BA7B2}"/>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9248D4CD-B42F-2EA1-C29F-884A6C117B5A}"/>
              </a:ext>
            </a:extLst>
          </p:cNvPr>
          <p:cNvSpPr txBox="1">
            <a:spLocks noGrp="1"/>
          </p:cNvSpPr>
          <p:nvPr>
            <p:ph type="sldNum" sz="quarter" idx="8"/>
          </p:nvPr>
        </p:nvSpPr>
        <p:spPr/>
        <p:txBody>
          <a:bodyPr/>
          <a:lstStyle>
            <a:lvl1pPr>
              <a:defRPr/>
            </a:lvl1pPr>
          </a:lstStyle>
          <a:p>
            <a:pPr lvl="0"/>
            <a:fld id="{FD5E75FF-E368-4A3F-BBDA-79B60833FCE7}" type="slidenum">
              <a:t>‹N°›</a:t>
            </a:fld>
            <a:endParaRPr lang="fr-FR"/>
          </a:p>
        </p:txBody>
      </p:sp>
      <p:sp>
        <p:nvSpPr>
          <p:cNvPr id="7" name="Espace réservé du texte 6">
            <a:extLst>
              <a:ext uri="{FF2B5EF4-FFF2-40B4-BE49-F238E27FC236}">
                <a16:creationId xmlns:a16="http://schemas.microsoft.com/office/drawing/2014/main" id="{74928164-3648-CFF1-9BC3-6AF7F54C9F72}"/>
              </a:ext>
            </a:extLst>
          </p:cNvPr>
          <p:cNvSpPr txBox="1">
            <a:spLocks noGrp="1"/>
          </p:cNvSpPr>
          <p:nvPr>
            <p:ph type="body" idx="4294967295"/>
          </p:nvPr>
        </p:nvSpPr>
        <p:spPr>
          <a:xfrm>
            <a:off x="457200" y="1604515"/>
            <a:ext cx="8229243" cy="4525923"/>
          </a:xfrm>
        </p:spPr>
        <p:txBody>
          <a:bodyPr lIns="0" tIns="0" rIns="0" bIns="0"/>
          <a:lstStyle>
            <a:lvl1pPr hangingPunct="0">
              <a:defRPr/>
            </a:lvl1pPr>
          </a:lstStyle>
          <a:p>
            <a:pPr lvl="0"/>
            <a:endParaRPr lang="fr-FR"/>
          </a:p>
        </p:txBody>
      </p:sp>
    </p:spTree>
    <p:extLst>
      <p:ext uri="{BB962C8B-B14F-4D97-AF65-F5344CB8AC3E}">
        <p14:creationId xmlns:p14="http://schemas.microsoft.com/office/powerpoint/2010/main" val="35450767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0B59A-110D-7523-DD2F-83F5130CD71B}"/>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BF586A84-D152-9A2D-8F4E-C0036C89796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1A8DFF-ECED-7B47-11B0-CF08E3A76D61}"/>
              </a:ext>
            </a:extLst>
          </p:cNvPr>
          <p:cNvSpPr txBox="1">
            <a:spLocks noGrp="1"/>
          </p:cNvSpPr>
          <p:nvPr>
            <p:ph type="dt" sz="half" idx="7"/>
          </p:nvPr>
        </p:nvSpPr>
        <p:spPr/>
        <p:txBody>
          <a:bodyPr/>
          <a:lstStyle>
            <a:lvl1pPr>
              <a:defRPr/>
            </a:lvl1pPr>
          </a:lstStyle>
          <a:p>
            <a:pPr lvl="0"/>
            <a:r>
              <a:rPr lang="fr-FR"/>
              <a:t>20/11/2022</a:t>
            </a:r>
          </a:p>
        </p:txBody>
      </p:sp>
      <p:sp>
        <p:nvSpPr>
          <p:cNvPr id="5" name="Espace réservé du pied de page 4">
            <a:extLst>
              <a:ext uri="{FF2B5EF4-FFF2-40B4-BE49-F238E27FC236}">
                <a16:creationId xmlns:a16="http://schemas.microsoft.com/office/drawing/2014/main" id="{AADF2731-13D4-8A3A-EA93-D074FC7A5D4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2C1DF224-B9C0-1157-962E-3DC84A2835AD}"/>
              </a:ext>
            </a:extLst>
          </p:cNvPr>
          <p:cNvSpPr txBox="1">
            <a:spLocks noGrp="1"/>
          </p:cNvSpPr>
          <p:nvPr>
            <p:ph type="sldNum" sz="quarter" idx="8"/>
          </p:nvPr>
        </p:nvSpPr>
        <p:spPr/>
        <p:txBody>
          <a:bodyPr/>
          <a:lstStyle>
            <a:lvl1pPr>
              <a:defRPr/>
            </a:lvl1pPr>
          </a:lstStyle>
          <a:p>
            <a:pPr lvl="0"/>
            <a:fld id="{98D55F2E-E3D4-41F5-88FC-7EA104CCC90F}" type="slidenum">
              <a:t>‹N°›</a:t>
            </a:fld>
            <a:endParaRPr lang="fr-FR"/>
          </a:p>
        </p:txBody>
      </p:sp>
    </p:spTree>
    <p:extLst>
      <p:ext uri="{BB962C8B-B14F-4D97-AF65-F5344CB8AC3E}">
        <p14:creationId xmlns:p14="http://schemas.microsoft.com/office/powerpoint/2010/main" val="357665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808BB87-F7D0-A720-B1E8-976E692B54A1}"/>
              </a:ext>
            </a:extLst>
          </p:cNvPr>
          <p:cNvSpPr txBox="1">
            <a:spLocks noGrp="1"/>
          </p:cNvSpPr>
          <p:nvPr>
            <p:ph type="title" orient="vert"/>
          </p:nvPr>
        </p:nvSpPr>
        <p:spPr>
          <a:xfrm>
            <a:off x="6629400" y="274676"/>
            <a:ext cx="2057400" cy="5851437"/>
          </a:xfrm>
        </p:spPr>
        <p:txBody>
          <a:bodyPr vert="eaVert"/>
          <a:lstStyle>
            <a:lvl1pPr>
              <a:defRPr/>
            </a:lvl1pPr>
          </a:lstStyle>
          <a:p>
            <a:pPr lvl="0"/>
            <a:r>
              <a:rPr lang="fr-FR"/>
              <a:t>Modifiez le style du titre</a:t>
            </a:r>
          </a:p>
        </p:txBody>
      </p:sp>
      <p:sp>
        <p:nvSpPr>
          <p:cNvPr id="3" name="Espace réservé du texte vertical 2">
            <a:extLst>
              <a:ext uri="{FF2B5EF4-FFF2-40B4-BE49-F238E27FC236}">
                <a16:creationId xmlns:a16="http://schemas.microsoft.com/office/drawing/2014/main" id="{92EB3E09-4F3A-7C81-FA7D-95F5EAFDC714}"/>
              </a:ext>
            </a:extLst>
          </p:cNvPr>
          <p:cNvSpPr txBox="1">
            <a:spLocks noGrp="1"/>
          </p:cNvSpPr>
          <p:nvPr>
            <p:ph type="body" orient="vert" idx="1"/>
          </p:nvPr>
        </p:nvSpPr>
        <p:spPr>
          <a:xfrm>
            <a:off x="457200" y="274676"/>
            <a:ext cx="6019915" cy="5851437"/>
          </a:xfrm>
        </p:spPr>
        <p:txBody>
          <a:bodyPr vert="eaVert"/>
          <a:lstStyle>
            <a:lvl1pPr>
              <a:defRPr/>
            </a:lvl1pPr>
            <a:lvl2pPr>
              <a:defRPr/>
            </a:lvl2pPr>
            <a:lvl3pPr>
              <a:defRPr/>
            </a:lvl3pPr>
            <a:lvl4pPr>
              <a:defRPr/>
            </a:lvl4pPr>
            <a:lvl5pP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977965-BF21-A3CA-FAB3-9773D858A216}"/>
              </a:ext>
            </a:extLst>
          </p:cNvPr>
          <p:cNvSpPr txBox="1">
            <a:spLocks noGrp="1"/>
          </p:cNvSpPr>
          <p:nvPr>
            <p:ph type="dt" sz="half" idx="7"/>
          </p:nvPr>
        </p:nvSpPr>
        <p:spPr/>
        <p:txBody>
          <a:bodyPr/>
          <a:lstStyle>
            <a:lvl1pPr>
              <a:defRPr/>
            </a:lvl1pPr>
          </a:lstStyle>
          <a:p>
            <a:pPr lvl="0"/>
            <a:r>
              <a:rPr lang="fr-FR"/>
              <a:t>20/11/2022</a:t>
            </a:r>
          </a:p>
        </p:txBody>
      </p:sp>
      <p:sp>
        <p:nvSpPr>
          <p:cNvPr id="5" name="Espace réservé du pied de page 4">
            <a:extLst>
              <a:ext uri="{FF2B5EF4-FFF2-40B4-BE49-F238E27FC236}">
                <a16:creationId xmlns:a16="http://schemas.microsoft.com/office/drawing/2014/main" id="{72BA5B8B-0BEC-DB9B-0555-9DC28BF8C6AE}"/>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3F3CBB4A-11E8-4E84-8ED5-FD359F27AED7}"/>
              </a:ext>
            </a:extLst>
          </p:cNvPr>
          <p:cNvSpPr txBox="1">
            <a:spLocks noGrp="1"/>
          </p:cNvSpPr>
          <p:nvPr>
            <p:ph type="sldNum" sz="quarter" idx="8"/>
          </p:nvPr>
        </p:nvSpPr>
        <p:spPr/>
        <p:txBody>
          <a:bodyPr/>
          <a:lstStyle>
            <a:lvl1pPr>
              <a:defRPr/>
            </a:lvl1pPr>
          </a:lstStyle>
          <a:p>
            <a:pPr lvl="0"/>
            <a:fld id="{A53E70F2-5CD4-4DCE-BB66-738B57C4FD61}" type="slidenum">
              <a:t>‹N°›</a:t>
            </a:fld>
            <a:endParaRPr lang="fr-FR"/>
          </a:p>
        </p:txBody>
      </p:sp>
    </p:spTree>
    <p:extLst>
      <p:ext uri="{BB962C8B-B14F-4D97-AF65-F5344CB8AC3E}">
        <p14:creationId xmlns:p14="http://schemas.microsoft.com/office/powerpoint/2010/main" val="365094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Vert_Titre_et_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1D137C-D0B5-459E-8D0C-EEC8E023EE54}"/>
              </a:ext>
            </a:extLst>
          </p:cNvPr>
          <p:cNvSpPr>
            <a:spLocks noGrp="1"/>
          </p:cNvSpPr>
          <p:nvPr>
            <p:ph type="title" hasCustomPrompt="1"/>
          </p:nvPr>
        </p:nvSpPr>
        <p:spPr/>
        <p:txBody>
          <a:bodyPr/>
          <a:lstStyle>
            <a:lvl1pPr marL="428625" indent="-428625">
              <a:buFontTx/>
              <a:buBlip>
                <a:blip r:embed="rId2"/>
              </a:buBlip>
              <a:defRPr/>
            </a:lvl1pPr>
          </a:lstStyle>
          <a:p>
            <a:r>
              <a:rPr lang="fr-FR" dirty="0"/>
              <a:t>MODIFIEZ LE STYLE DU TITRE</a:t>
            </a:r>
          </a:p>
        </p:txBody>
      </p:sp>
      <p:sp>
        <p:nvSpPr>
          <p:cNvPr id="3" name="Espace réservé du contenu 2">
            <a:extLst>
              <a:ext uri="{FF2B5EF4-FFF2-40B4-BE49-F238E27FC236}">
                <a16:creationId xmlns:a16="http://schemas.microsoft.com/office/drawing/2014/main" id="{B69D397F-CF04-40A1-9B0A-1898F0ADD99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numéro de diapositive 5">
            <a:extLst>
              <a:ext uri="{FF2B5EF4-FFF2-40B4-BE49-F238E27FC236}">
                <a16:creationId xmlns:a16="http://schemas.microsoft.com/office/drawing/2014/main" id="{0D85603A-C958-4B4F-8E07-3E92DAEFD447}"/>
              </a:ext>
            </a:extLst>
          </p:cNvPr>
          <p:cNvSpPr>
            <a:spLocks noGrp="1"/>
          </p:cNvSpPr>
          <p:nvPr>
            <p:ph type="sldNum" sz="quarter" idx="12"/>
          </p:nvPr>
        </p:nvSpPr>
        <p:spPr/>
        <p:txBody>
          <a:bodyPr/>
          <a:lstStyle/>
          <a:p>
            <a:fld id="{03B4600C-7654-4216-88CC-C8585DF21D95}" type="slidenum">
              <a:rPr lang="fr-FR" smtClean="0"/>
              <a:pPr/>
              <a:t>‹N°›</a:t>
            </a:fld>
            <a:endParaRPr lang="fr-FR" dirty="0"/>
          </a:p>
        </p:txBody>
      </p:sp>
      <p:cxnSp>
        <p:nvCxnSpPr>
          <p:cNvPr id="8" name="Connecteur droit 7">
            <a:extLst>
              <a:ext uri="{FF2B5EF4-FFF2-40B4-BE49-F238E27FC236}">
                <a16:creationId xmlns:a16="http://schemas.microsoft.com/office/drawing/2014/main" id="{046D5FAF-6E15-414C-81A4-5493C47ED149}"/>
              </a:ext>
            </a:extLst>
          </p:cNvPr>
          <p:cNvCxnSpPr>
            <a:cxnSpLocks/>
          </p:cNvCxnSpPr>
          <p:nvPr/>
        </p:nvCxnSpPr>
        <p:spPr>
          <a:xfrm>
            <a:off x="620848" y="1116942"/>
            <a:ext cx="7714052" cy="2116"/>
          </a:xfrm>
          <a:prstGeom prst="line">
            <a:avLst/>
          </a:prstGeom>
          <a:ln w="28575">
            <a:solidFill>
              <a:schemeClr val="accent1"/>
            </a:solidFill>
          </a:ln>
        </p:spPr>
        <p:style>
          <a:lnRef idx="1">
            <a:schemeClr val="accent2"/>
          </a:lnRef>
          <a:fillRef idx="0">
            <a:schemeClr val="accent2"/>
          </a:fillRef>
          <a:effectRef idx="0">
            <a:schemeClr val="accent2"/>
          </a:effectRef>
          <a:fontRef idx="minor">
            <a:schemeClr val="tx1"/>
          </a:fontRef>
        </p:style>
      </p:cxnSp>
      <p:pic>
        <p:nvPicPr>
          <p:cNvPr id="7" name="Image 6">
            <a:extLst>
              <a:ext uri="{FF2B5EF4-FFF2-40B4-BE49-F238E27FC236}">
                <a16:creationId xmlns:a16="http://schemas.microsoft.com/office/drawing/2014/main" id="{51EF49C1-072A-915B-8C8F-55D01F7ACD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6849" y="5610258"/>
            <a:ext cx="800450" cy="1081235"/>
          </a:xfrm>
          <a:prstGeom prst="rect">
            <a:avLst/>
          </a:prstGeom>
        </p:spPr>
      </p:pic>
    </p:spTree>
    <p:extLst>
      <p:ext uri="{BB962C8B-B14F-4D97-AF65-F5344CB8AC3E}">
        <p14:creationId xmlns:p14="http://schemas.microsoft.com/office/powerpoint/2010/main" val="400679322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E5714-6D8B-6368-0504-B1C438CCC6FC}"/>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4EFC90C1-4947-29E8-076A-75F15357681F}"/>
              </a:ext>
            </a:extLst>
          </p:cNvPr>
          <p:cNvSpPr txBox="1">
            <a:spLocks noGrp="1"/>
          </p:cNvSpPr>
          <p:nvPr>
            <p:ph type="title" idx="4294967295"/>
          </p:nvPr>
        </p:nvSpPr>
        <p:spPr>
          <a:xfrm>
            <a:off x="457200" y="1600200"/>
            <a:ext cx="8229600" cy="4525923"/>
          </a:xfrm>
        </p:spPr>
        <p:txBody>
          <a:bodyPr anchor="t" anchorCtr="0"/>
          <a:lstStyle>
            <a:lvl1pPr marL="343082" indent="-343082" algn="l">
              <a:spcBef>
                <a:spcPts val="800"/>
              </a:spcBef>
              <a:buSzPct val="100000"/>
              <a:buFont typeface="Arial" pitchFamily="34"/>
              <a:buChar char="•"/>
              <a:defRPr sz="32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e la date 3">
            <a:extLst>
              <a:ext uri="{FF2B5EF4-FFF2-40B4-BE49-F238E27FC236}">
                <a16:creationId xmlns:a16="http://schemas.microsoft.com/office/drawing/2014/main" id="{8E738FBE-BC1D-404C-00EC-C84156420A40}"/>
              </a:ext>
            </a:extLst>
          </p:cNvPr>
          <p:cNvSpPr txBox="1">
            <a:spLocks noGrp="1"/>
          </p:cNvSpPr>
          <p:nvPr>
            <p:ph type="dt" sz="half" idx="7"/>
          </p:nvPr>
        </p:nvSpPr>
        <p:spPr/>
        <p:txBody>
          <a:bodyPr/>
          <a:lstStyle>
            <a:lvl1pPr>
              <a:defRPr/>
            </a:lvl1pPr>
          </a:lstStyle>
          <a:p>
            <a:pPr lvl="0"/>
            <a:r>
              <a:rPr lang="fr-FR"/>
              <a:t>20/11/2022</a:t>
            </a:r>
          </a:p>
        </p:txBody>
      </p:sp>
      <p:sp>
        <p:nvSpPr>
          <p:cNvPr id="5" name="Espace réservé du pied de page 4">
            <a:extLst>
              <a:ext uri="{FF2B5EF4-FFF2-40B4-BE49-F238E27FC236}">
                <a16:creationId xmlns:a16="http://schemas.microsoft.com/office/drawing/2014/main" id="{BB128FDB-C278-DFC4-DC57-30205885D097}"/>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51715E20-1A39-A411-6A17-BC76CED87B71}"/>
              </a:ext>
            </a:extLst>
          </p:cNvPr>
          <p:cNvSpPr txBox="1">
            <a:spLocks noGrp="1"/>
          </p:cNvSpPr>
          <p:nvPr>
            <p:ph type="sldNum" sz="quarter" idx="8"/>
          </p:nvPr>
        </p:nvSpPr>
        <p:spPr/>
        <p:txBody>
          <a:bodyPr/>
          <a:lstStyle>
            <a:lvl1pPr>
              <a:defRPr/>
            </a:lvl1pPr>
          </a:lstStyle>
          <a:p>
            <a:pPr lvl="0"/>
            <a:fld id="{44E2208E-2ED9-4DBF-B03E-0AA3101E75FC}" type="slidenum">
              <a:t>‹N°›</a:t>
            </a:fld>
            <a:endParaRPr lang="fr-FR"/>
          </a:p>
        </p:txBody>
      </p:sp>
      <p:sp>
        <p:nvSpPr>
          <p:cNvPr id="7" name="Espace réservé du contenu 6">
            <a:extLst>
              <a:ext uri="{FF2B5EF4-FFF2-40B4-BE49-F238E27FC236}">
                <a16:creationId xmlns:a16="http://schemas.microsoft.com/office/drawing/2014/main" id="{E97CFE75-E16E-C4C5-510D-CC8E085F0E33}"/>
              </a:ext>
            </a:extLst>
          </p:cNvPr>
          <p:cNvSpPr txBox="1">
            <a:spLocks noGrp="1"/>
          </p:cNvSpPr>
          <p:nvPr>
            <p:ph idx="1"/>
          </p:nvPr>
        </p:nvSpPr>
        <p:spPr>
          <a:xfrm>
            <a:off x="457200" y="1604515"/>
            <a:ext cx="8229243" cy="4525923"/>
          </a:xfrm>
        </p:spPr>
        <p:txBody>
          <a:bodyPr lIns="0" tIns="0" rIns="0" bIns="0"/>
          <a:lstStyle>
            <a:lvl1pPr hangingPunct="0">
              <a:defRPr/>
            </a:lvl1pPr>
          </a:lstStyle>
          <a:p>
            <a:pPr lvl="0"/>
            <a:endParaRPr lang="fr-FR"/>
          </a:p>
        </p:txBody>
      </p:sp>
    </p:spTree>
    <p:extLst>
      <p:ext uri="{BB962C8B-B14F-4D97-AF65-F5344CB8AC3E}">
        <p14:creationId xmlns:p14="http://schemas.microsoft.com/office/powerpoint/2010/main" val="295141090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4C041-A016-23DA-933E-BE08D4F38548}"/>
              </a:ext>
            </a:extLst>
          </p:cNvPr>
          <p:cNvSpPr txBox="1">
            <a:spLocks noGrp="1"/>
          </p:cNvSpPr>
          <p:nvPr>
            <p:ph type="title"/>
          </p:nvPr>
        </p:nvSpPr>
        <p:spPr>
          <a:xfrm>
            <a:off x="722156" y="4406758"/>
            <a:ext cx="7772400" cy="1362236"/>
          </a:xfrm>
        </p:spPr>
        <p:txBody>
          <a:bodyPr anchor="t" anchorCtr="0"/>
          <a:lstStyle>
            <a:lvl1pPr algn="l">
              <a:defRPr sz="4000" b="1"/>
            </a:lvl1pPr>
          </a:lstStyle>
          <a:p>
            <a:pPr lvl="0"/>
            <a:r>
              <a:rPr lang="fr-FR"/>
              <a:t>Modifiez le style du titre</a:t>
            </a:r>
          </a:p>
        </p:txBody>
      </p:sp>
      <p:sp>
        <p:nvSpPr>
          <p:cNvPr id="3" name="Espace réservé du texte 2">
            <a:extLst>
              <a:ext uri="{FF2B5EF4-FFF2-40B4-BE49-F238E27FC236}">
                <a16:creationId xmlns:a16="http://schemas.microsoft.com/office/drawing/2014/main" id="{5F9EAA1A-24C4-6510-91D3-7398D802C137}"/>
              </a:ext>
            </a:extLst>
          </p:cNvPr>
          <p:cNvSpPr txBox="1">
            <a:spLocks noGrp="1"/>
          </p:cNvSpPr>
          <p:nvPr>
            <p:ph type="body" idx="1"/>
          </p:nvPr>
        </p:nvSpPr>
        <p:spPr>
          <a:xfrm>
            <a:off x="722156" y="2906639"/>
            <a:ext cx="7772400" cy="1500118"/>
          </a:xfrm>
        </p:spPr>
        <p:txBody>
          <a:bodyPr anchor="b"/>
          <a:lstStyle>
            <a:lvl1pPr marL="0" indent="0">
              <a:spcBef>
                <a:spcPts val="500"/>
              </a:spcBef>
              <a:buNone/>
              <a:defRPr sz="2000">
                <a:solidFill>
                  <a:srgbClr val="898989"/>
                </a:solidFill>
              </a:defRPr>
            </a:lvl1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4F7DB71B-07FE-2AC0-1CA3-656F14F3392F}"/>
              </a:ext>
            </a:extLst>
          </p:cNvPr>
          <p:cNvSpPr txBox="1">
            <a:spLocks noGrp="1"/>
          </p:cNvSpPr>
          <p:nvPr>
            <p:ph type="dt" sz="half" idx="7"/>
          </p:nvPr>
        </p:nvSpPr>
        <p:spPr/>
        <p:txBody>
          <a:bodyPr/>
          <a:lstStyle>
            <a:lvl1pPr>
              <a:defRPr/>
            </a:lvl1pPr>
          </a:lstStyle>
          <a:p>
            <a:pPr lvl="0"/>
            <a:r>
              <a:rPr lang="fr-FR"/>
              <a:t>20/11/2022</a:t>
            </a:r>
          </a:p>
        </p:txBody>
      </p:sp>
      <p:sp>
        <p:nvSpPr>
          <p:cNvPr id="5" name="Espace réservé du pied de page 4">
            <a:extLst>
              <a:ext uri="{FF2B5EF4-FFF2-40B4-BE49-F238E27FC236}">
                <a16:creationId xmlns:a16="http://schemas.microsoft.com/office/drawing/2014/main" id="{CF088C06-EDED-DAF5-727F-33850DA65CE3}"/>
              </a:ext>
            </a:extLst>
          </p:cNvPr>
          <p:cNvSpPr txBox="1">
            <a:spLocks noGrp="1"/>
          </p:cNvSpPr>
          <p:nvPr>
            <p:ph type="ftr" sz="quarter" idx="9"/>
          </p:nvPr>
        </p:nvSpPr>
        <p:spPr/>
        <p:txBody>
          <a:bodyPr/>
          <a:lstStyle>
            <a:lvl1pPr>
              <a:defRPr/>
            </a:lvl1pPr>
          </a:lstStyle>
          <a:p>
            <a:pPr lvl="0"/>
            <a:endParaRPr lang="fr-FR"/>
          </a:p>
        </p:txBody>
      </p:sp>
      <p:sp>
        <p:nvSpPr>
          <p:cNvPr id="6" name="Espace réservé du numéro de diapositive 5">
            <a:extLst>
              <a:ext uri="{FF2B5EF4-FFF2-40B4-BE49-F238E27FC236}">
                <a16:creationId xmlns:a16="http://schemas.microsoft.com/office/drawing/2014/main" id="{6F452E4A-EC57-C900-4215-8209197217A2}"/>
              </a:ext>
            </a:extLst>
          </p:cNvPr>
          <p:cNvSpPr txBox="1">
            <a:spLocks noGrp="1"/>
          </p:cNvSpPr>
          <p:nvPr>
            <p:ph type="sldNum" sz="quarter" idx="8"/>
          </p:nvPr>
        </p:nvSpPr>
        <p:spPr/>
        <p:txBody>
          <a:bodyPr/>
          <a:lstStyle>
            <a:lvl1pPr>
              <a:defRPr/>
            </a:lvl1pPr>
          </a:lstStyle>
          <a:p>
            <a:pPr lvl="0"/>
            <a:fld id="{434478E5-B76B-4759-82C0-A55C7803C409}" type="slidenum">
              <a:t>‹N°›</a:t>
            </a:fld>
            <a:endParaRPr lang="fr-FR"/>
          </a:p>
        </p:txBody>
      </p:sp>
    </p:spTree>
    <p:extLst>
      <p:ext uri="{BB962C8B-B14F-4D97-AF65-F5344CB8AC3E}">
        <p14:creationId xmlns:p14="http://schemas.microsoft.com/office/powerpoint/2010/main" val="166176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1B0D9-96A0-F77B-5D8E-07CCB337F9E0}"/>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contenu 2">
            <a:extLst>
              <a:ext uri="{FF2B5EF4-FFF2-40B4-BE49-F238E27FC236}">
                <a16:creationId xmlns:a16="http://schemas.microsoft.com/office/drawing/2014/main" id="{499B3F81-D86E-4125-649A-6D74AAC8480B}"/>
              </a:ext>
            </a:extLst>
          </p:cNvPr>
          <p:cNvSpPr txBox="1">
            <a:spLocks noGrp="1"/>
          </p:cNvSpPr>
          <p:nvPr>
            <p:ph type="title" idx="4294967295"/>
          </p:nvPr>
        </p:nvSpPr>
        <p:spPr>
          <a:xfrm>
            <a:off x="457200" y="1600200"/>
            <a:ext cx="4038475" cy="4525923"/>
          </a:xfrm>
        </p:spPr>
        <p:txBody>
          <a:bodyPr anchor="t" anchorCtr="0"/>
          <a:lstStyle>
            <a:lvl1pPr marL="343082" indent="-343082" algn="l">
              <a:spcBef>
                <a:spcPts val="700"/>
              </a:spcBef>
              <a:buSzPct val="100000"/>
              <a:buFont typeface="Arial" pitchFamily="34"/>
              <a:buChar char="•"/>
              <a:defRPr sz="28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u contenu 3">
            <a:extLst>
              <a:ext uri="{FF2B5EF4-FFF2-40B4-BE49-F238E27FC236}">
                <a16:creationId xmlns:a16="http://schemas.microsoft.com/office/drawing/2014/main" id="{6B69B7C6-0C8E-238D-EF17-E27608D00A5B}"/>
              </a:ext>
            </a:extLst>
          </p:cNvPr>
          <p:cNvSpPr txBox="1">
            <a:spLocks noGrp="1"/>
          </p:cNvSpPr>
          <p:nvPr>
            <p:ph type="title" idx="4294967295"/>
          </p:nvPr>
        </p:nvSpPr>
        <p:spPr>
          <a:xfrm>
            <a:off x="4648315" y="1600200"/>
            <a:ext cx="4038475" cy="4525923"/>
          </a:xfrm>
        </p:spPr>
        <p:txBody>
          <a:bodyPr anchor="t" anchorCtr="0"/>
          <a:lstStyle>
            <a:lvl1pPr marL="343082" indent="-343082" algn="l">
              <a:spcBef>
                <a:spcPts val="700"/>
              </a:spcBef>
              <a:buSzPct val="100000"/>
              <a:buFont typeface="Arial" pitchFamily="34"/>
              <a:buChar char="•"/>
              <a:defRPr sz="28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5" name="Espace réservé de la date 4">
            <a:extLst>
              <a:ext uri="{FF2B5EF4-FFF2-40B4-BE49-F238E27FC236}">
                <a16:creationId xmlns:a16="http://schemas.microsoft.com/office/drawing/2014/main" id="{1B8B83AA-2134-6408-DDA0-51C8D8AA8517}"/>
              </a:ext>
            </a:extLst>
          </p:cNvPr>
          <p:cNvSpPr txBox="1">
            <a:spLocks noGrp="1"/>
          </p:cNvSpPr>
          <p:nvPr>
            <p:ph type="dt" sz="half" idx="7"/>
          </p:nvPr>
        </p:nvSpPr>
        <p:spPr/>
        <p:txBody>
          <a:bodyPr/>
          <a:lstStyle>
            <a:lvl1pPr>
              <a:defRPr/>
            </a:lvl1pPr>
          </a:lstStyle>
          <a:p>
            <a:pPr lvl="0"/>
            <a:r>
              <a:rPr lang="fr-FR"/>
              <a:t>20/11/2022</a:t>
            </a:r>
          </a:p>
        </p:txBody>
      </p:sp>
      <p:sp>
        <p:nvSpPr>
          <p:cNvPr id="6" name="Espace réservé du pied de page 5">
            <a:extLst>
              <a:ext uri="{FF2B5EF4-FFF2-40B4-BE49-F238E27FC236}">
                <a16:creationId xmlns:a16="http://schemas.microsoft.com/office/drawing/2014/main" id="{E4863243-B659-4D82-D01F-1DBEEFF54BAC}"/>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D0694179-D67F-2453-1619-5F725FDBD08E}"/>
              </a:ext>
            </a:extLst>
          </p:cNvPr>
          <p:cNvSpPr txBox="1">
            <a:spLocks noGrp="1"/>
          </p:cNvSpPr>
          <p:nvPr>
            <p:ph type="sldNum" sz="quarter" idx="8"/>
          </p:nvPr>
        </p:nvSpPr>
        <p:spPr/>
        <p:txBody>
          <a:bodyPr/>
          <a:lstStyle>
            <a:lvl1pPr>
              <a:defRPr/>
            </a:lvl1pPr>
          </a:lstStyle>
          <a:p>
            <a:pPr lvl="0"/>
            <a:fld id="{233FE5E4-ACBD-4DFA-A0A3-C540B7CE3770}" type="slidenum">
              <a:t>‹N°›</a:t>
            </a:fld>
            <a:endParaRPr lang="fr-FR"/>
          </a:p>
        </p:txBody>
      </p:sp>
    </p:spTree>
    <p:extLst>
      <p:ext uri="{BB962C8B-B14F-4D97-AF65-F5344CB8AC3E}">
        <p14:creationId xmlns:p14="http://schemas.microsoft.com/office/powerpoint/2010/main" val="1132129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9B4C53-3458-A8E7-BC44-964D7E95AABC}"/>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u texte 2">
            <a:extLst>
              <a:ext uri="{FF2B5EF4-FFF2-40B4-BE49-F238E27FC236}">
                <a16:creationId xmlns:a16="http://schemas.microsoft.com/office/drawing/2014/main" id="{BBD6649A-FAF6-4F73-6157-A395E106B012}"/>
              </a:ext>
            </a:extLst>
          </p:cNvPr>
          <p:cNvSpPr txBox="1">
            <a:spLocks noGrp="1"/>
          </p:cNvSpPr>
          <p:nvPr>
            <p:ph type="body" idx="1"/>
          </p:nvPr>
        </p:nvSpPr>
        <p:spPr>
          <a:xfrm>
            <a:off x="457200" y="1535039"/>
            <a:ext cx="4040276" cy="639723"/>
          </a:xfrm>
        </p:spPr>
        <p:txBody>
          <a:bodyPr anchor="b"/>
          <a:lstStyle>
            <a:lvl1pPr marL="0" indent="0">
              <a:spcBef>
                <a:spcPts val="600"/>
              </a:spcBef>
              <a:buNone/>
              <a:defRPr sz="2400" b="1"/>
            </a:lvl1pPr>
          </a:lstStyle>
          <a:p>
            <a:pPr lvl="0"/>
            <a:r>
              <a:rPr lang="fr-FR"/>
              <a:t>Modifiez les styles du texte du masque</a:t>
            </a:r>
          </a:p>
        </p:txBody>
      </p:sp>
      <p:sp>
        <p:nvSpPr>
          <p:cNvPr id="4" name="Espace réservé du contenu 3">
            <a:extLst>
              <a:ext uri="{FF2B5EF4-FFF2-40B4-BE49-F238E27FC236}">
                <a16:creationId xmlns:a16="http://schemas.microsoft.com/office/drawing/2014/main" id="{E0A8F89E-9AC9-AC0C-7065-09C2841FD0A4}"/>
              </a:ext>
            </a:extLst>
          </p:cNvPr>
          <p:cNvSpPr txBox="1">
            <a:spLocks noGrp="1"/>
          </p:cNvSpPr>
          <p:nvPr>
            <p:ph type="title" idx="4294967295"/>
          </p:nvPr>
        </p:nvSpPr>
        <p:spPr>
          <a:xfrm>
            <a:off x="457200" y="2174763"/>
            <a:ext cx="4040276" cy="3951360"/>
          </a:xfrm>
        </p:spPr>
        <p:txBody>
          <a:bodyPr anchor="t" anchorCtr="0"/>
          <a:lstStyle>
            <a:lvl1pPr marL="343082" indent="-343082" algn="l">
              <a:spcBef>
                <a:spcPts val="600"/>
              </a:spcBef>
              <a:buSzPct val="100000"/>
              <a:buFont typeface="Arial" pitchFamily="34"/>
              <a:buChar char="•"/>
              <a:defRPr sz="24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5" name="Espace réservé du texte 4">
            <a:extLst>
              <a:ext uri="{FF2B5EF4-FFF2-40B4-BE49-F238E27FC236}">
                <a16:creationId xmlns:a16="http://schemas.microsoft.com/office/drawing/2014/main" id="{CD44A64B-C99A-7358-ED7A-3C12445C1E5B}"/>
              </a:ext>
            </a:extLst>
          </p:cNvPr>
          <p:cNvSpPr txBox="1">
            <a:spLocks noGrp="1"/>
          </p:cNvSpPr>
          <p:nvPr>
            <p:ph type="body" idx="3"/>
          </p:nvPr>
        </p:nvSpPr>
        <p:spPr>
          <a:xfrm>
            <a:off x="4645078" y="1535039"/>
            <a:ext cx="4041721" cy="639723"/>
          </a:xfrm>
        </p:spPr>
        <p:txBody>
          <a:bodyPr anchor="b"/>
          <a:lstStyle>
            <a:lvl1pPr marL="0" indent="0">
              <a:spcBef>
                <a:spcPts val="600"/>
              </a:spcBef>
              <a:buNone/>
              <a:defRPr sz="2400" b="1"/>
            </a:lvl1pPr>
          </a:lstStyle>
          <a:p>
            <a:pPr lvl="0"/>
            <a:r>
              <a:rPr lang="fr-FR"/>
              <a:t>Modifiez les styles du texte du masque</a:t>
            </a:r>
          </a:p>
        </p:txBody>
      </p:sp>
      <p:sp>
        <p:nvSpPr>
          <p:cNvPr id="6" name="Espace réservé du contenu 5">
            <a:extLst>
              <a:ext uri="{FF2B5EF4-FFF2-40B4-BE49-F238E27FC236}">
                <a16:creationId xmlns:a16="http://schemas.microsoft.com/office/drawing/2014/main" id="{3E55FB8C-6053-E941-6504-F64A144A46F7}"/>
              </a:ext>
            </a:extLst>
          </p:cNvPr>
          <p:cNvSpPr txBox="1">
            <a:spLocks noGrp="1"/>
          </p:cNvSpPr>
          <p:nvPr>
            <p:ph type="title" idx="4294967295"/>
          </p:nvPr>
        </p:nvSpPr>
        <p:spPr>
          <a:xfrm>
            <a:off x="4645078" y="2174763"/>
            <a:ext cx="4041721" cy="3951360"/>
          </a:xfrm>
        </p:spPr>
        <p:txBody>
          <a:bodyPr anchor="t" anchorCtr="0"/>
          <a:lstStyle>
            <a:lvl1pPr marL="343082" indent="-343082" algn="l">
              <a:spcBef>
                <a:spcPts val="600"/>
              </a:spcBef>
              <a:buSzPct val="100000"/>
              <a:buFont typeface="Arial" pitchFamily="34"/>
              <a:buChar char="•"/>
              <a:defRPr sz="24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7" name="Espace réservé de la date 6">
            <a:extLst>
              <a:ext uri="{FF2B5EF4-FFF2-40B4-BE49-F238E27FC236}">
                <a16:creationId xmlns:a16="http://schemas.microsoft.com/office/drawing/2014/main" id="{BA105C6A-57E4-5478-C546-6DB1FF350B02}"/>
              </a:ext>
            </a:extLst>
          </p:cNvPr>
          <p:cNvSpPr txBox="1">
            <a:spLocks noGrp="1"/>
          </p:cNvSpPr>
          <p:nvPr>
            <p:ph type="dt" sz="half" idx="7"/>
          </p:nvPr>
        </p:nvSpPr>
        <p:spPr/>
        <p:txBody>
          <a:bodyPr/>
          <a:lstStyle>
            <a:lvl1pPr>
              <a:defRPr/>
            </a:lvl1pPr>
          </a:lstStyle>
          <a:p>
            <a:pPr lvl="0"/>
            <a:r>
              <a:rPr lang="fr-FR"/>
              <a:t>20/11/2022</a:t>
            </a:r>
          </a:p>
        </p:txBody>
      </p:sp>
      <p:sp>
        <p:nvSpPr>
          <p:cNvPr id="8" name="Espace réservé du pied de page 7">
            <a:extLst>
              <a:ext uri="{FF2B5EF4-FFF2-40B4-BE49-F238E27FC236}">
                <a16:creationId xmlns:a16="http://schemas.microsoft.com/office/drawing/2014/main" id="{17328DB8-1B67-5BDD-4DF4-ED3EC057E297}"/>
              </a:ext>
            </a:extLst>
          </p:cNvPr>
          <p:cNvSpPr txBox="1">
            <a:spLocks noGrp="1"/>
          </p:cNvSpPr>
          <p:nvPr>
            <p:ph type="ftr" sz="quarter" idx="9"/>
          </p:nvPr>
        </p:nvSpPr>
        <p:spPr/>
        <p:txBody>
          <a:bodyPr/>
          <a:lstStyle>
            <a:lvl1pPr>
              <a:defRPr/>
            </a:lvl1pPr>
          </a:lstStyle>
          <a:p>
            <a:pPr lvl="0"/>
            <a:endParaRPr lang="fr-FR"/>
          </a:p>
        </p:txBody>
      </p:sp>
      <p:sp>
        <p:nvSpPr>
          <p:cNvPr id="9" name="Espace réservé du numéro de diapositive 8">
            <a:extLst>
              <a:ext uri="{FF2B5EF4-FFF2-40B4-BE49-F238E27FC236}">
                <a16:creationId xmlns:a16="http://schemas.microsoft.com/office/drawing/2014/main" id="{9132551B-D520-C0D6-0A82-FB76E7AF0986}"/>
              </a:ext>
            </a:extLst>
          </p:cNvPr>
          <p:cNvSpPr txBox="1">
            <a:spLocks noGrp="1"/>
          </p:cNvSpPr>
          <p:nvPr>
            <p:ph type="sldNum" sz="quarter" idx="8"/>
          </p:nvPr>
        </p:nvSpPr>
        <p:spPr/>
        <p:txBody>
          <a:bodyPr/>
          <a:lstStyle>
            <a:lvl1pPr>
              <a:defRPr/>
            </a:lvl1pPr>
          </a:lstStyle>
          <a:p>
            <a:pPr lvl="0"/>
            <a:fld id="{7F5B8C3C-94AA-4877-8D5D-6F60429B6091}" type="slidenum">
              <a:t>‹N°›</a:t>
            </a:fld>
            <a:endParaRPr lang="fr-FR"/>
          </a:p>
        </p:txBody>
      </p:sp>
    </p:spTree>
    <p:extLst>
      <p:ext uri="{BB962C8B-B14F-4D97-AF65-F5344CB8AC3E}">
        <p14:creationId xmlns:p14="http://schemas.microsoft.com/office/powerpoint/2010/main" val="1020052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42033-2436-2A44-9FBC-A484CF138368}"/>
              </a:ext>
            </a:extLst>
          </p:cNvPr>
          <p:cNvSpPr txBox="1">
            <a:spLocks noGrp="1"/>
          </p:cNvSpPr>
          <p:nvPr>
            <p:ph type="title"/>
          </p:nvPr>
        </p:nvSpPr>
        <p:spPr/>
        <p:txBody>
          <a:bodyPr/>
          <a:lstStyle>
            <a:lvl1pPr>
              <a:defRPr/>
            </a:lvl1pPr>
          </a:lstStyle>
          <a:p>
            <a:pPr lvl="0"/>
            <a:r>
              <a:rPr lang="fr-FR"/>
              <a:t>Modifiez le style du titre</a:t>
            </a:r>
          </a:p>
        </p:txBody>
      </p:sp>
      <p:sp>
        <p:nvSpPr>
          <p:cNvPr id="3" name="Espace réservé de la date 2">
            <a:extLst>
              <a:ext uri="{FF2B5EF4-FFF2-40B4-BE49-F238E27FC236}">
                <a16:creationId xmlns:a16="http://schemas.microsoft.com/office/drawing/2014/main" id="{6BE91E8F-AB8A-B059-1059-677FDCA8CC36}"/>
              </a:ext>
            </a:extLst>
          </p:cNvPr>
          <p:cNvSpPr txBox="1">
            <a:spLocks noGrp="1"/>
          </p:cNvSpPr>
          <p:nvPr>
            <p:ph type="dt" sz="half" idx="7"/>
          </p:nvPr>
        </p:nvSpPr>
        <p:spPr/>
        <p:txBody>
          <a:bodyPr/>
          <a:lstStyle>
            <a:lvl1pPr>
              <a:defRPr/>
            </a:lvl1pPr>
          </a:lstStyle>
          <a:p>
            <a:pPr lvl="0"/>
            <a:r>
              <a:rPr lang="fr-FR"/>
              <a:t>20/11/2022</a:t>
            </a:r>
          </a:p>
        </p:txBody>
      </p:sp>
      <p:sp>
        <p:nvSpPr>
          <p:cNvPr id="4" name="Espace réservé du pied de page 3">
            <a:extLst>
              <a:ext uri="{FF2B5EF4-FFF2-40B4-BE49-F238E27FC236}">
                <a16:creationId xmlns:a16="http://schemas.microsoft.com/office/drawing/2014/main" id="{D37F2E63-A702-8FA6-C4F2-F25DCB7E0674}"/>
              </a:ext>
            </a:extLst>
          </p:cNvPr>
          <p:cNvSpPr txBox="1">
            <a:spLocks noGrp="1"/>
          </p:cNvSpPr>
          <p:nvPr>
            <p:ph type="ftr" sz="quarter" idx="9"/>
          </p:nvPr>
        </p:nvSpPr>
        <p:spPr/>
        <p:txBody>
          <a:bodyPr/>
          <a:lstStyle>
            <a:lvl1pPr>
              <a:defRPr/>
            </a:lvl1pPr>
          </a:lstStyle>
          <a:p>
            <a:pPr lvl="0"/>
            <a:endParaRPr lang="fr-FR"/>
          </a:p>
        </p:txBody>
      </p:sp>
      <p:sp>
        <p:nvSpPr>
          <p:cNvPr id="5" name="Espace réservé du numéro de diapositive 4">
            <a:extLst>
              <a:ext uri="{FF2B5EF4-FFF2-40B4-BE49-F238E27FC236}">
                <a16:creationId xmlns:a16="http://schemas.microsoft.com/office/drawing/2014/main" id="{C42DFD63-8F4E-502E-C1FB-C652FCDAA749}"/>
              </a:ext>
            </a:extLst>
          </p:cNvPr>
          <p:cNvSpPr txBox="1">
            <a:spLocks noGrp="1"/>
          </p:cNvSpPr>
          <p:nvPr>
            <p:ph type="sldNum" sz="quarter" idx="8"/>
          </p:nvPr>
        </p:nvSpPr>
        <p:spPr/>
        <p:txBody>
          <a:bodyPr/>
          <a:lstStyle>
            <a:lvl1pPr>
              <a:defRPr/>
            </a:lvl1pPr>
          </a:lstStyle>
          <a:p>
            <a:pPr lvl="0"/>
            <a:fld id="{72C0D0C2-29B5-4641-B9EA-A27A0CF7DBEA}" type="slidenum">
              <a:t>‹N°›</a:t>
            </a:fld>
            <a:endParaRPr lang="fr-FR"/>
          </a:p>
        </p:txBody>
      </p:sp>
    </p:spTree>
    <p:extLst>
      <p:ext uri="{BB962C8B-B14F-4D97-AF65-F5344CB8AC3E}">
        <p14:creationId xmlns:p14="http://schemas.microsoft.com/office/powerpoint/2010/main" val="2215968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D6EF29-4E79-5859-A577-47421E612048}"/>
              </a:ext>
            </a:extLst>
          </p:cNvPr>
          <p:cNvSpPr txBox="1">
            <a:spLocks noGrp="1"/>
          </p:cNvSpPr>
          <p:nvPr>
            <p:ph type="dt" sz="half" idx="7"/>
          </p:nvPr>
        </p:nvSpPr>
        <p:spPr/>
        <p:txBody>
          <a:bodyPr/>
          <a:lstStyle>
            <a:lvl1pPr>
              <a:defRPr/>
            </a:lvl1pPr>
          </a:lstStyle>
          <a:p>
            <a:pPr lvl="0"/>
            <a:r>
              <a:rPr lang="fr-FR"/>
              <a:t>20/11/2022</a:t>
            </a:r>
          </a:p>
        </p:txBody>
      </p:sp>
      <p:sp>
        <p:nvSpPr>
          <p:cNvPr id="3" name="Espace réservé du pied de page 2">
            <a:extLst>
              <a:ext uri="{FF2B5EF4-FFF2-40B4-BE49-F238E27FC236}">
                <a16:creationId xmlns:a16="http://schemas.microsoft.com/office/drawing/2014/main" id="{2F6F852B-129C-7870-23F7-563A1912982B}"/>
              </a:ext>
            </a:extLst>
          </p:cNvPr>
          <p:cNvSpPr txBox="1">
            <a:spLocks noGrp="1"/>
          </p:cNvSpPr>
          <p:nvPr>
            <p:ph type="ftr" sz="quarter" idx="9"/>
          </p:nvPr>
        </p:nvSpPr>
        <p:spPr/>
        <p:txBody>
          <a:bodyPr/>
          <a:lstStyle>
            <a:lvl1pPr>
              <a:defRPr/>
            </a:lvl1pPr>
          </a:lstStyle>
          <a:p>
            <a:pPr lvl="0"/>
            <a:endParaRPr lang="fr-FR"/>
          </a:p>
        </p:txBody>
      </p:sp>
      <p:sp>
        <p:nvSpPr>
          <p:cNvPr id="4" name="Espace réservé du numéro de diapositive 3">
            <a:extLst>
              <a:ext uri="{FF2B5EF4-FFF2-40B4-BE49-F238E27FC236}">
                <a16:creationId xmlns:a16="http://schemas.microsoft.com/office/drawing/2014/main" id="{96D9D755-6A4B-D4E4-D1F8-F168EB718680}"/>
              </a:ext>
            </a:extLst>
          </p:cNvPr>
          <p:cNvSpPr txBox="1">
            <a:spLocks noGrp="1"/>
          </p:cNvSpPr>
          <p:nvPr>
            <p:ph type="sldNum" sz="quarter" idx="8"/>
          </p:nvPr>
        </p:nvSpPr>
        <p:spPr/>
        <p:txBody>
          <a:bodyPr/>
          <a:lstStyle>
            <a:lvl1pPr>
              <a:defRPr/>
            </a:lvl1pPr>
          </a:lstStyle>
          <a:p>
            <a:pPr lvl="0"/>
            <a:fld id="{4D940585-F5ED-433A-8363-32CACBEBBC98}" type="slidenum">
              <a:t>‹N°›</a:t>
            </a:fld>
            <a:endParaRPr lang="fr-FR"/>
          </a:p>
        </p:txBody>
      </p:sp>
    </p:spTree>
    <p:extLst>
      <p:ext uri="{BB962C8B-B14F-4D97-AF65-F5344CB8AC3E}">
        <p14:creationId xmlns:p14="http://schemas.microsoft.com/office/powerpoint/2010/main" val="11558030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06ED41-61E5-5BFE-5002-E9EDA13CDA5C}"/>
              </a:ext>
            </a:extLst>
          </p:cNvPr>
          <p:cNvSpPr txBox="1">
            <a:spLocks noGrp="1"/>
          </p:cNvSpPr>
          <p:nvPr>
            <p:ph type="title"/>
          </p:nvPr>
        </p:nvSpPr>
        <p:spPr>
          <a:xfrm>
            <a:off x="457200" y="272884"/>
            <a:ext cx="3008156" cy="1162083"/>
          </a:xfrm>
        </p:spPr>
        <p:txBody>
          <a:bodyPr anchor="b" anchorCtr="0"/>
          <a:lstStyle>
            <a:lvl1pPr algn="l">
              <a:defRPr sz="2000" b="1"/>
            </a:lvl1pPr>
          </a:lstStyle>
          <a:p>
            <a:pPr lvl="0"/>
            <a:r>
              <a:rPr lang="fr-FR"/>
              <a:t>Modifiez le style du titre</a:t>
            </a:r>
          </a:p>
        </p:txBody>
      </p:sp>
      <p:sp>
        <p:nvSpPr>
          <p:cNvPr id="3" name="Espace réservé du contenu 2">
            <a:extLst>
              <a:ext uri="{FF2B5EF4-FFF2-40B4-BE49-F238E27FC236}">
                <a16:creationId xmlns:a16="http://schemas.microsoft.com/office/drawing/2014/main" id="{FF027146-4D4D-407F-C164-2567FB64E235}"/>
              </a:ext>
            </a:extLst>
          </p:cNvPr>
          <p:cNvSpPr txBox="1">
            <a:spLocks noGrp="1"/>
          </p:cNvSpPr>
          <p:nvPr>
            <p:ph type="title" idx="4294967295"/>
          </p:nvPr>
        </p:nvSpPr>
        <p:spPr>
          <a:xfrm>
            <a:off x="3575157" y="272884"/>
            <a:ext cx="5111642" cy="5853238"/>
          </a:xfrm>
        </p:spPr>
        <p:txBody>
          <a:bodyPr anchor="t" anchorCtr="0"/>
          <a:lstStyle>
            <a:lvl1pPr marL="343082" indent="-343082" algn="l">
              <a:spcBef>
                <a:spcPts val="800"/>
              </a:spcBef>
              <a:buSzPct val="100000"/>
              <a:buFont typeface="Arial" pitchFamily="34"/>
              <a:buChar char="•"/>
              <a:defRPr sz="3200"/>
            </a:lvl1pPr>
          </a:lstStyle>
          <a:p>
            <a:pPr lvl="0"/>
            <a:r>
              <a:rPr lang="fr-FR"/>
              <a:t>Modifiez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p>
        </p:txBody>
      </p:sp>
      <p:sp>
        <p:nvSpPr>
          <p:cNvPr id="4" name="Espace réservé du texte 3">
            <a:extLst>
              <a:ext uri="{FF2B5EF4-FFF2-40B4-BE49-F238E27FC236}">
                <a16:creationId xmlns:a16="http://schemas.microsoft.com/office/drawing/2014/main" id="{DE48EE37-8A90-1AE2-316A-71B7E504172E}"/>
              </a:ext>
            </a:extLst>
          </p:cNvPr>
          <p:cNvSpPr txBox="1">
            <a:spLocks noGrp="1"/>
          </p:cNvSpPr>
          <p:nvPr>
            <p:ph type="body" idx="2"/>
          </p:nvPr>
        </p:nvSpPr>
        <p:spPr>
          <a:xfrm>
            <a:off x="457200" y="1434958"/>
            <a:ext cx="3008156" cy="4691155"/>
          </a:xfrm>
        </p:spPr>
        <p:txBody>
          <a:bodyPr/>
          <a:lstStyle>
            <a:lvl1pPr marL="0" indent="0">
              <a:spcBef>
                <a:spcPts val="300"/>
              </a:spcBef>
              <a:buNone/>
              <a:defRPr sz="1400"/>
            </a:lvl1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729C4480-7725-0266-101E-9067A2A63228}"/>
              </a:ext>
            </a:extLst>
          </p:cNvPr>
          <p:cNvSpPr txBox="1">
            <a:spLocks noGrp="1"/>
          </p:cNvSpPr>
          <p:nvPr>
            <p:ph type="dt" sz="half" idx="7"/>
          </p:nvPr>
        </p:nvSpPr>
        <p:spPr/>
        <p:txBody>
          <a:bodyPr/>
          <a:lstStyle>
            <a:lvl1pPr>
              <a:defRPr/>
            </a:lvl1pPr>
          </a:lstStyle>
          <a:p>
            <a:pPr lvl="0"/>
            <a:r>
              <a:rPr lang="fr-FR"/>
              <a:t>20/11/2022</a:t>
            </a:r>
          </a:p>
        </p:txBody>
      </p:sp>
      <p:sp>
        <p:nvSpPr>
          <p:cNvPr id="6" name="Espace réservé du pied de page 5">
            <a:extLst>
              <a:ext uri="{FF2B5EF4-FFF2-40B4-BE49-F238E27FC236}">
                <a16:creationId xmlns:a16="http://schemas.microsoft.com/office/drawing/2014/main" id="{EF8EABA6-95BB-6FDA-C7F1-F2D0EC6AF43A}"/>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2ABE90DE-32D7-5940-AB1C-9488BA7BF66A}"/>
              </a:ext>
            </a:extLst>
          </p:cNvPr>
          <p:cNvSpPr txBox="1">
            <a:spLocks noGrp="1"/>
          </p:cNvSpPr>
          <p:nvPr>
            <p:ph type="sldNum" sz="quarter" idx="8"/>
          </p:nvPr>
        </p:nvSpPr>
        <p:spPr/>
        <p:txBody>
          <a:bodyPr/>
          <a:lstStyle>
            <a:lvl1pPr>
              <a:defRPr/>
            </a:lvl1pPr>
          </a:lstStyle>
          <a:p>
            <a:pPr lvl="0"/>
            <a:fld id="{8254E2B5-FCBB-478C-A75A-70DEEF056477}" type="slidenum">
              <a:t>‹N°›</a:t>
            </a:fld>
            <a:endParaRPr lang="fr-FR"/>
          </a:p>
        </p:txBody>
      </p:sp>
    </p:spTree>
    <p:extLst>
      <p:ext uri="{BB962C8B-B14F-4D97-AF65-F5344CB8AC3E}">
        <p14:creationId xmlns:p14="http://schemas.microsoft.com/office/powerpoint/2010/main" val="3180800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F0245-994B-E1C1-64E5-6FA566CDDC92}"/>
              </a:ext>
            </a:extLst>
          </p:cNvPr>
          <p:cNvSpPr txBox="1">
            <a:spLocks noGrp="1"/>
          </p:cNvSpPr>
          <p:nvPr>
            <p:ph type="title"/>
          </p:nvPr>
        </p:nvSpPr>
        <p:spPr>
          <a:xfrm>
            <a:off x="1792443" y="4800600"/>
            <a:ext cx="5486400" cy="566644"/>
          </a:xfrm>
        </p:spPr>
        <p:txBody>
          <a:bodyPr anchor="b" anchorCtr="0"/>
          <a:lstStyle>
            <a:lvl1pPr algn="l">
              <a:defRPr sz="2000" b="1"/>
            </a:lvl1pPr>
          </a:lstStyle>
          <a:p>
            <a:pPr lvl="0"/>
            <a:r>
              <a:rPr lang="fr-FR"/>
              <a:t>Modifiez le style du titre</a:t>
            </a:r>
          </a:p>
        </p:txBody>
      </p:sp>
      <p:sp>
        <p:nvSpPr>
          <p:cNvPr id="3" name="Espace réservé pour une image  2">
            <a:extLst>
              <a:ext uri="{FF2B5EF4-FFF2-40B4-BE49-F238E27FC236}">
                <a16:creationId xmlns:a16="http://schemas.microsoft.com/office/drawing/2014/main" id="{94E83C29-425A-78E7-DBBD-AAC9FA0DF880}"/>
              </a:ext>
            </a:extLst>
          </p:cNvPr>
          <p:cNvSpPr txBox="1">
            <a:spLocks noGrp="1"/>
          </p:cNvSpPr>
          <p:nvPr>
            <p:ph type="title" idx="4294967295"/>
          </p:nvPr>
        </p:nvSpPr>
        <p:spPr>
          <a:xfrm>
            <a:off x="1792443" y="612721"/>
            <a:ext cx="5486400" cy="4114800"/>
          </a:xfrm>
        </p:spPr>
        <p:txBody>
          <a:bodyPr anchor="t"/>
          <a:lstStyle>
            <a:lvl1pPr hangingPunct="0">
              <a:defRPr>
                <a:latin typeface="Arial" pitchFamily="18"/>
              </a:defRPr>
            </a:lvl1pPr>
          </a:lstStyle>
          <a:p>
            <a:pPr lvl="0"/>
            <a:endParaRPr lang="fr-FR"/>
          </a:p>
        </p:txBody>
      </p:sp>
      <p:sp>
        <p:nvSpPr>
          <p:cNvPr id="4" name="Espace réservé du texte 3">
            <a:extLst>
              <a:ext uri="{FF2B5EF4-FFF2-40B4-BE49-F238E27FC236}">
                <a16:creationId xmlns:a16="http://schemas.microsoft.com/office/drawing/2014/main" id="{A85810F7-28E9-EB82-B469-8FE50A2D62FB}"/>
              </a:ext>
            </a:extLst>
          </p:cNvPr>
          <p:cNvSpPr txBox="1">
            <a:spLocks noGrp="1"/>
          </p:cNvSpPr>
          <p:nvPr>
            <p:ph type="body" idx="2"/>
          </p:nvPr>
        </p:nvSpPr>
        <p:spPr>
          <a:xfrm>
            <a:off x="1792443" y="5367244"/>
            <a:ext cx="5486400" cy="804955"/>
          </a:xfrm>
        </p:spPr>
        <p:txBody>
          <a:bodyPr/>
          <a:lstStyle>
            <a:lvl1pPr marL="0" indent="0">
              <a:spcBef>
                <a:spcPts val="300"/>
              </a:spcBef>
              <a:buNone/>
              <a:defRPr sz="1400"/>
            </a:lvl1pPr>
          </a:lstStyle>
          <a:p>
            <a:pPr lvl="0"/>
            <a:r>
              <a:rPr lang="fr-FR"/>
              <a:t>Modifiez les styles du texte du masque</a:t>
            </a:r>
          </a:p>
        </p:txBody>
      </p:sp>
      <p:sp>
        <p:nvSpPr>
          <p:cNvPr id="5" name="Espace réservé de la date 4">
            <a:extLst>
              <a:ext uri="{FF2B5EF4-FFF2-40B4-BE49-F238E27FC236}">
                <a16:creationId xmlns:a16="http://schemas.microsoft.com/office/drawing/2014/main" id="{45DABFDD-9589-1CB5-5E88-91EC69CCA533}"/>
              </a:ext>
            </a:extLst>
          </p:cNvPr>
          <p:cNvSpPr txBox="1">
            <a:spLocks noGrp="1"/>
          </p:cNvSpPr>
          <p:nvPr>
            <p:ph type="dt" sz="half" idx="7"/>
          </p:nvPr>
        </p:nvSpPr>
        <p:spPr/>
        <p:txBody>
          <a:bodyPr/>
          <a:lstStyle>
            <a:lvl1pPr>
              <a:defRPr/>
            </a:lvl1pPr>
          </a:lstStyle>
          <a:p>
            <a:pPr lvl="0"/>
            <a:r>
              <a:rPr lang="fr-FR"/>
              <a:t>20/11/2022</a:t>
            </a:r>
          </a:p>
        </p:txBody>
      </p:sp>
      <p:sp>
        <p:nvSpPr>
          <p:cNvPr id="6" name="Espace réservé du pied de page 5">
            <a:extLst>
              <a:ext uri="{FF2B5EF4-FFF2-40B4-BE49-F238E27FC236}">
                <a16:creationId xmlns:a16="http://schemas.microsoft.com/office/drawing/2014/main" id="{7D53D9A2-51C6-19C2-C27E-F176A569B90B}"/>
              </a:ext>
            </a:extLst>
          </p:cNvPr>
          <p:cNvSpPr txBox="1">
            <a:spLocks noGrp="1"/>
          </p:cNvSpPr>
          <p:nvPr>
            <p:ph type="ftr" sz="quarter" idx="9"/>
          </p:nvPr>
        </p:nvSpPr>
        <p:spPr/>
        <p:txBody>
          <a:bodyPr/>
          <a:lstStyle>
            <a:lvl1pPr>
              <a:defRPr/>
            </a:lvl1pPr>
          </a:lstStyle>
          <a:p>
            <a:pPr lvl="0"/>
            <a:endParaRPr lang="fr-FR"/>
          </a:p>
        </p:txBody>
      </p:sp>
      <p:sp>
        <p:nvSpPr>
          <p:cNvPr id="7" name="Espace réservé du numéro de diapositive 6">
            <a:extLst>
              <a:ext uri="{FF2B5EF4-FFF2-40B4-BE49-F238E27FC236}">
                <a16:creationId xmlns:a16="http://schemas.microsoft.com/office/drawing/2014/main" id="{6A41DE2A-62B6-B1A2-BE9A-3CBECE0B844F}"/>
              </a:ext>
            </a:extLst>
          </p:cNvPr>
          <p:cNvSpPr txBox="1">
            <a:spLocks noGrp="1"/>
          </p:cNvSpPr>
          <p:nvPr>
            <p:ph type="sldNum" sz="quarter" idx="8"/>
          </p:nvPr>
        </p:nvSpPr>
        <p:spPr/>
        <p:txBody>
          <a:bodyPr/>
          <a:lstStyle>
            <a:lvl1pPr>
              <a:defRPr/>
            </a:lvl1pPr>
          </a:lstStyle>
          <a:p>
            <a:pPr lvl="0"/>
            <a:fld id="{F79044F1-A5F2-4DF6-93D4-F8FAB93E53B0}" type="slidenum">
              <a:t>‹N°›</a:t>
            </a:fld>
            <a:endParaRPr lang="fr-FR"/>
          </a:p>
        </p:txBody>
      </p:sp>
    </p:spTree>
    <p:extLst>
      <p:ext uri="{BB962C8B-B14F-4D97-AF65-F5344CB8AC3E}">
        <p14:creationId xmlns:p14="http://schemas.microsoft.com/office/powerpoint/2010/main" val="400018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C5E0B4"/>
            </a:gs>
            <a:gs pos="100000">
              <a:srgbClr val="ABC0E4"/>
            </a:gs>
          </a:gsLst>
          <a:lin ang="5400000"/>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33A1C2A-6664-B1AE-E0A7-1DCE213F5466}"/>
              </a:ext>
            </a:extLst>
          </p:cNvPr>
          <p:cNvSpPr txBox="1">
            <a:spLocks noGrp="1"/>
          </p:cNvSpPr>
          <p:nvPr>
            <p:ph type="title"/>
          </p:nvPr>
        </p:nvSpPr>
        <p:spPr>
          <a:xfrm>
            <a:off x="457200" y="274676"/>
            <a:ext cx="8229600" cy="1143000"/>
          </a:xfrm>
          <a:prstGeom prst="rect">
            <a:avLst/>
          </a:prstGeom>
          <a:noFill/>
          <a:ln>
            <a:noFill/>
          </a:ln>
        </p:spPr>
        <p:txBody>
          <a:bodyPr vert="horz" wrap="square" lIns="91440" tIns="45720" rIns="91440" bIns="45720" anchor="ctr" anchorCtr="1" compatLnSpc="1">
            <a:noAutofit/>
          </a:bodyPr>
          <a:lstStyle/>
          <a:p>
            <a:pPr lvl="0"/>
            <a:r>
              <a:rPr lang="fr-FR"/>
              <a:t>Modifiez le style du titre</a:t>
            </a:r>
          </a:p>
        </p:txBody>
      </p:sp>
      <p:sp>
        <p:nvSpPr>
          <p:cNvPr id="3" name="Espace réservé du texte 2">
            <a:extLst>
              <a:ext uri="{FF2B5EF4-FFF2-40B4-BE49-F238E27FC236}">
                <a16:creationId xmlns:a16="http://schemas.microsoft.com/office/drawing/2014/main" id="{AC178EC6-D541-BA32-3A7E-C036EA62E82C}"/>
              </a:ext>
            </a:extLst>
          </p:cNvPr>
          <p:cNvSpPr txBox="1">
            <a:spLocks noGrp="1"/>
          </p:cNvSpPr>
          <p:nvPr>
            <p:ph type="body" idx="1"/>
          </p:nvPr>
        </p:nvSpPr>
        <p:spPr>
          <a:xfrm>
            <a:off x="457200" y="1600200"/>
            <a:ext cx="8229600" cy="4525923"/>
          </a:xfrm>
          <a:prstGeom prst="rect">
            <a:avLst/>
          </a:prstGeom>
          <a:noFill/>
          <a:ln>
            <a:noFill/>
          </a:ln>
        </p:spPr>
        <p:txBody>
          <a:bodyPr vert="horz" wrap="square" lIns="91440" tIns="45720" rIns="91440" bIns="45720" anchor="t" anchorCtr="0" compatLnSpc="1">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38F416-FF50-12FB-EF78-F321DF79660C}"/>
              </a:ext>
            </a:extLst>
          </p:cNvPr>
          <p:cNvSpPr txBox="1">
            <a:spLocks noGrp="1"/>
          </p:cNvSpPr>
          <p:nvPr>
            <p:ph type="dt" sz="half" idx="2"/>
          </p:nvPr>
        </p:nvSpPr>
        <p:spPr>
          <a:xfrm>
            <a:off x="457200" y="6356515"/>
            <a:ext cx="2133715" cy="365037"/>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pitchFamily="18"/>
                <a:ea typeface="Lucida Sans Unicode" pitchFamily="2"/>
                <a:cs typeface="Tahoma" pitchFamily="2"/>
              </a:defRPr>
            </a:lvl1pPr>
          </a:lstStyle>
          <a:p>
            <a:pPr lvl="0"/>
            <a:r>
              <a:rPr lang="fr-FR"/>
              <a:t>20/11/2022</a:t>
            </a:r>
          </a:p>
        </p:txBody>
      </p:sp>
      <p:sp>
        <p:nvSpPr>
          <p:cNvPr id="5" name="Espace réservé du pied de page 4">
            <a:extLst>
              <a:ext uri="{FF2B5EF4-FFF2-40B4-BE49-F238E27FC236}">
                <a16:creationId xmlns:a16="http://schemas.microsoft.com/office/drawing/2014/main" id="{9AAE7859-E418-F875-0FF8-78B0BA6E9E61}"/>
              </a:ext>
            </a:extLst>
          </p:cNvPr>
          <p:cNvSpPr txBox="1">
            <a:spLocks noGrp="1"/>
          </p:cNvSpPr>
          <p:nvPr>
            <p:ph type="ftr" sz="quarter" idx="3"/>
          </p:nvPr>
        </p:nvSpPr>
        <p:spPr>
          <a:xfrm>
            <a:off x="3124075" y="6356515"/>
            <a:ext cx="2895475" cy="365037"/>
          </a:xfrm>
          <a:prstGeom prst="rect">
            <a:avLst/>
          </a:prstGeom>
          <a:noFill/>
          <a:ln>
            <a:noFill/>
          </a:ln>
        </p:spPr>
        <p:txBody>
          <a:bodyPr vert="horz" wrap="square" lIns="91440" tIns="45720" rIns="91440" bIns="45720" anchor="ctr" anchorCtr="1" compatLnSpc="1">
            <a:noAutofit/>
          </a:bodyPr>
          <a:lstStyle>
            <a:lvl1pPr marL="0" marR="0" lvl="0" indent="0" algn="l" defTabSz="914400" rtl="0" fontAlgn="auto" hangingPunct="0">
              <a:lnSpc>
                <a:spcPct val="100000"/>
              </a:lnSpc>
              <a:spcBef>
                <a:spcPts val="0"/>
              </a:spcBef>
              <a:spcAft>
                <a:spcPts val="0"/>
              </a:spcAft>
              <a:buNone/>
              <a:tabLst/>
              <a:defRPr lang="fr-FR"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20C21FA8-6904-B2DE-8E66-BA68620A1399}"/>
              </a:ext>
            </a:extLst>
          </p:cNvPr>
          <p:cNvSpPr txBox="1">
            <a:spLocks noGrp="1"/>
          </p:cNvSpPr>
          <p:nvPr>
            <p:ph type="sldNum" sz="quarter" idx="4"/>
          </p:nvPr>
        </p:nvSpPr>
        <p:spPr>
          <a:xfrm>
            <a:off x="6553084" y="6356515"/>
            <a:ext cx="2133715" cy="365037"/>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898989"/>
                </a:solidFill>
                <a:uFillTx/>
                <a:latin typeface="Calibri" pitchFamily="18"/>
                <a:ea typeface="Lucida Sans Unicode" pitchFamily="2"/>
                <a:cs typeface="Tahoma" pitchFamily="2"/>
              </a:defRPr>
            </a:lvl1pPr>
          </a:lstStyle>
          <a:p>
            <a:pPr lvl="0"/>
            <a:fld id="{8A5BB539-E865-473B-AA8F-88F221940496}"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fr-FR" sz="4400" b="0" i="0" u="none" strike="noStrike" kern="1200" cap="none" spc="0" baseline="0">
          <a:solidFill>
            <a:srgbClr val="000000"/>
          </a:solidFill>
          <a:uFillTx/>
          <a:latin typeface="Calibri" pitchFamily="18"/>
          <a:ea typeface="Microsoft YaHei" pitchFamily="2"/>
          <a:cs typeface="Lucida Sans"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fr-FR" sz="3200" b="0" i="0" u="none" strike="noStrike" kern="1200" cap="none" spc="0" baseline="0">
          <a:solidFill>
            <a:srgbClr val="000000"/>
          </a:solidFill>
          <a:uFillTx/>
          <a:latin typeface="Arial" pitchFamily="18"/>
          <a:ea typeface="Microsoft YaHei" pitchFamily="2"/>
          <a:cs typeface="Lucida Sans" pitchFamily="2"/>
        </a:defRPr>
      </a:lvl1pPr>
      <a:lvl2pPr marL="863998" marR="0" lvl="1" indent="-323999" algn="l" defTabSz="914400" rtl="0" fontAlgn="auto" hangingPunct="1">
        <a:lnSpc>
          <a:spcPct val="100000"/>
        </a:lnSpc>
        <a:spcBef>
          <a:spcPts val="0"/>
        </a:spcBef>
        <a:spcAft>
          <a:spcPts val="1135"/>
        </a:spcAft>
        <a:buSzPct val="75000"/>
        <a:buFont typeface="StarSymbol"/>
        <a:buChar char="–"/>
        <a:tabLst/>
        <a:defRPr lang="fr-FR" sz="2800" b="0" i="0" u="none" strike="noStrike" kern="1200" cap="none" spc="0" baseline="0">
          <a:solidFill>
            <a:srgbClr val="000000"/>
          </a:solidFill>
          <a:uFillTx/>
          <a:latin typeface="Arial" pitchFamily="18"/>
          <a:ea typeface="Microsoft YaHei" pitchFamily="2"/>
          <a:cs typeface="Lucida Sans" pitchFamily="2"/>
        </a:defRPr>
      </a:lvl2pPr>
      <a:lvl3pPr marL="1295997" marR="0" lvl="2" indent="-287999" algn="l" defTabSz="914400" rtl="0" fontAlgn="auto" hangingPunct="1">
        <a:lnSpc>
          <a:spcPct val="100000"/>
        </a:lnSpc>
        <a:spcBef>
          <a:spcPts val="0"/>
        </a:spcBef>
        <a:spcAft>
          <a:spcPts val="850"/>
        </a:spcAft>
        <a:buSzPct val="45000"/>
        <a:buFont typeface="StarSymbol"/>
        <a:buChar char="●"/>
        <a:tabLst/>
        <a:defRPr lang="fr-FR" sz="2400" b="0" i="0" u="none" strike="noStrike" kern="1200" cap="none" spc="0" baseline="0">
          <a:solidFill>
            <a:srgbClr val="000000"/>
          </a:solidFill>
          <a:uFillTx/>
          <a:latin typeface="Arial" pitchFamily="18"/>
          <a:ea typeface="Microsoft YaHei" pitchFamily="2"/>
          <a:cs typeface="Lucida Sans" pitchFamily="2"/>
        </a:defRPr>
      </a:lvl3pPr>
      <a:lvl4pPr marL="1727996" marR="0" lvl="3" indent="-215999" algn="l" defTabSz="914400" rtl="0" fontAlgn="auto" hangingPunct="1">
        <a:lnSpc>
          <a:spcPct val="100000"/>
        </a:lnSpc>
        <a:spcBef>
          <a:spcPts val="0"/>
        </a:spcBef>
        <a:spcAft>
          <a:spcPts val="565"/>
        </a:spcAft>
        <a:buSzPct val="75000"/>
        <a:buFont typeface="StarSymbol"/>
        <a:buChar char="–"/>
        <a:tabLst/>
        <a:defRPr lang="fr-FR" sz="2000" b="0" i="0" u="none" strike="noStrike" kern="1200" cap="none" spc="0" baseline="0">
          <a:solidFill>
            <a:srgbClr val="000000"/>
          </a:solidFill>
          <a:uFillTx/>
          <a:latin typeface="Arial" pitchFamily="18"/>
          <a:ea typeface="Microsoft YaHei" pitchFamily="2"/>
          <a:cs typeface="Lucida Sans" pitchFamily="2"/>
        </a:defRPr>
      </a:lvl4pPr>
      <a:lvl5pPr marL="2159995" marR="0" lvl="4" indent="-215999" algn="l" defTabSz="914400" rtl="0" fontAlgn="auto" hangingPunct="1">
        <a:lnSpc>
          <a:spcPct val="100000"/>
        </a:lnSpc>
        <a:spcBef>
          <a:spcPts val="0"/>
        </a:spcBef>
        <a:spcAft>
          <a:spcPts val="285"/>
        </a:spcAft>
        <a:buSzPct val="45000"/>
        <a:buFont typeface="StarSymbol"/>
        <a:buChar char="●"/>
        <a:tabLst/>
        <a:defRPr lang="fr-FR" sz="2000" b="0" i="0" u="none" strike="noStrike" kern="1200" cap="none" spc="0" baseline="0">
          <a:solidFill>
            <a:srgbClr val="000000"/>
          </a:solidFill>
          <a:uFillTx/>
          <a:latin typeface="Arial" pitchFamily="18"/>
          <a:ea typeface="Microsoft YaHei" pitchFamily="2"/>
          <a:cs typeface="Lucida Sans"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re 3">
            <a:extLst>
              <a:ext uri="{FF2B5EF4-FFF2-40B4-BE49-F238E27FC236}">
                <a16:creationId xmlns:a16="http://schemas.microsoft.com/office/drawing/2014/main" id="{89BA6C22-A8DE-2854-D75F-00274C3169B7}"/>
              </a:ext>
            </a:extLst>
          </p:cNvPr>
          <p:cNvSpPr txBox="1">
            <a:spLocks noGrp="1"/>
          </p:cNvSpPr>
          <p:nvPr>
            <p:ph type="ctrTitle"/>
          </p:nvPr>
        </p:nvSpPr>
        <p:spPr>
          <a:xfrm>
            <a:off x="539642" y="476640"/>
            <a:ext cx="7772400" cy="1151997"/>
          </a:xfrm>
        </p:spPr>
        <p:txBody>
          <a:bodyPr/>
          <a:lstStyle/>
          <a:p>
            <a:pPr lvl="0">
              <a:buNone/>
            </a:pPr>
            <a:r>
              <a:rPr lang="fr-FR" sz="4800" b="1" i="1">
                <a:solidFill>
                  <a:srgbClr val="0070C0"/>
                </a:solidFill>
              </a:rPr>
              <a:t>AGRIVOLTAÏSME</a:t>
            </a:r>
          </a:p>
        </p:txBody>
      </p:sp>
      <p:sp>
        <p:nvSpPr>
          <p:cNvPr id="3" name="Sous-titre 4">
            <a:extLst>
              <a:ext uri="{FF2B5EF4-FFF2-40B4-BE49-F238E27FC236}">
                <a16:creationId xmlns:a16="http://schemas.microsoft.com/office/drawing/2014/main" id="{0ECB9E39-87DB-4430-2299-EEC0C036FB85}"/>
              </a:ext>
            </a:extLst>
          </p:cNvPr>
          <p:cNvSpPr txBox="1">
            <a:spLocks noGrp="1"/>
          </p:cNvSpPr>
          <p:nvPr>
            <p:ph type="subTitle" idx="1"/>
          </p:nvPr>
        </p:nvSpPr>
        <p:spPr>
          <a:xfrm>
            <a:off x="611559" y="1628802"/>
            <a:ext cx="8208916" cy="4203551"/>
          </a:xfrm>
        </p:spPr>
        <p:txBody>
          <a:bodyPr/>
          <a:lstStyle/>
          <a:p>
            <a:pPr lvl="0">
              <a:spcBef>
                <a:spcPts val="800"/>
              </a:spcBef>
              <a:spcAft>
                <a:spcPts val="0"/>
              </a:spcAft>
            </a:pPr>
            <a:endParaRPr lang="fr-FR" sz="4000" b="1" i="1">
              <a:solidFill>
                <a:srgbClr val="0070C0"/>
              </a:solidFill>
            </a:endParaRPr>
          </a:p>
          <a:p>
            <a:pPr lvl="0">
              <a:spcBef>
                <a:spcPts val="800"/>
              </a:spcBef>
              <a:spcAft>
                <a:spcPts val="0"/>
              </a:spcAft>
            </a:pPr>
            <a:r>
              <a:rPr lang="fr-FR" sz="4800" b="1" i="1">
                <a:solidFill>
                  <a:srgbClr val="0070C0"/>
                </a:solidFill>
              </a:rPr>
              <a:t>JOURNEE DE FORMATION DES COMMISSAIRES ENQUETEUR</a:t>
            </a:r>
            <a:r>
              <a:rPr lang="fr-FR" sz="4800" b="1">
                <a:solidFill>
                  <a:srgbClr val="0070C0"/>
                </a:solidFill>
              </a:rPr>
              <a:t>S</a:t>
            </a:r>
          </a:p>
          <a:p>
            <a:pPr lvl="0">
              <a:spcBef>
                <a:spcPts val="800"/>
              </a:spcBef>
              <a:spcAft>
                <a:spcPts val="0"/>
              </a:spcAft>
            </a:pPr>
            <a:r>
              <a:rPr lang="fr-FR" sz="4000" b="1">
                <a:solidFill>
                  <a:srgbClr val="0070C0"/>
                </a:solidFill>
              </a:rPr>
              <a:t>*******</a:t>
            </a:r>
          </a:p>
          <a:p>
            <a:pPr lvl="0">
              <a:spcBef>
                <a:spcPts val="800"/>
              </a:spcBef>
              <a:spcAft>
                <a:spcPts val="0"/>
              </a:spcAft>
            </a:pPr>
            <a:r>
              <a:rPr lang="fr-FR" sz="4000" b="1" i="1">
                <a:solidFill>
                  <a:srgbClr val="0070C0"/>
                </a:solidFill>
              </a:rPr>
              <a:t>DIJON LE 22 SEPTEMBRE 2023</a:t>
            </a:r>
          </a:p>
          <a:p>
            <a:pPr lvl="0" algn="l">
              <a:spcBef>
                <a:spcPts val="800"/>
              </a:spcBef>
              <a:spcAft>
                <a:spcPts val="0"/>
              </a:spcAft>
            </a:pPr>
            <a:endParaRPr lang="fr-FR" sz="4000" b="1">
              <a:solidFill>
                <a:srgbClr val="0070C0"/>
              </a:solidFill>
            </a:endParaRPr>
          </a:p>
          <a:p>
            <a:pPr lvl="0">
              <a:spcBef>
                <a:spcPts val="800"/>
              </a:spcBef>
              <a:spcAft>
                <a:spcPts val="0"/>
              </a:spcAft>
            </a:pPr>
            <a:r>
              <a:rPr lang="fr-FR" sz="2800" b="1" i="1">
                <a:solidFill>
                  <a:srgbClr val="0070C0"/>
                </a:solidFill>
              </a:rPr>
              <a:t>1/30</a:t>
            </a:r>
          </a:p>
          <a:p>
            <a:pPr lvl="0" algn="l">
              <a:spcBef>
                <a:spcPts val="800"/>
              </a:spcBef>
              <a:spcAft>
                <a:spcPts val="0"/>
              </a:spcAft>
            </a:pPr>
            <a:endParaRPr lang="fr-FR" b="1">
              <a:solidFill>
                <a:srgbClr val="0070C0"/>
              </a:solidFill>
            </a:endParaRPr>
          </a:p>
          <a:p>
            <a:pPr lvl="0">
              <a:spcBef>
                <a:spcPts val="800"/>
              </a:spcBef>
              <a:spcAft>
                <a:spcPts val="0"/>
              </a:spcAft>
            </a:pPr>
            <a:endParaRPr lang="fr-FR" b="1">
              <a:solidFill>
                <a:srgbClr val="0070C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endParaRPr lang="fr-FR" b="1">
              <a:solidFill>
                <a:srgbClr val="000000"/>
              </a:solidFill>
            </a:endParaRPr>
          </a:p>
          <a:p>
            <a:pPr lvl="0">
              <a:spcBef>
                <a:spcPts val="800"/>
              </a:spcBef>
              <a:spcAft>
                <a:spcPts val="0"/>
              </a:spcAft>
            </a:pPr>
            <a:r>
              <a:rPr lang="fr-FR"/>
              <a:t>+</a:t>
            </a:r>
          </a:p>
          <a:p>
            <a:pPr lvl="0">
              <a:spcBef>
                <a:spcPts val="800"/>
              </a:spcBef>
              <a:spcAft>
                <a:spcPts val="0"/>
              </a:spcAft>
            </a:pPr>
            <a:endParaRPr lang="fr-FR"/>
          </a:p>
        </p:txBody>
      </p:sp>
      <p:pic>
        <p:nvPicPr>
          <p:cNvPr id="4" name="Image 3">
            <a:extLst>
              <a:ext uri="{FF2B5EF4-FFF2-40B4-BE49-F238E27FC236}">
                <a16:creationId xmlns:a16="http://schemas.microsoft.com/office/drawing/2014/main" id="{E4DADA6F-B1B0-ACF1-446A-6D581C930732}"/>
              </a:ext>
            </a:extLst>
          </p:cNvPr>
          <p:cNvPicPr>
            <a:picLocks noChangeAspect="1"/>
          </p:cNvPicPr>
          <p:nvPr/>
        </p:nvPicPr>
        <p:blipFill>
          <a:blip r:embed="rId3"/>
          <a:stretch>
            <a:fillRect/>
          </a:stretch>
        </p:blipFill>
        <p:spPr>
          <a:xfrm>
            <a:off x="0" y="84241"/>
            <a:ext cx="2436160" cy="7846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21671A-B63C-5C77-0277-CCFB599B4239}"/>
              </a:ext>
            </a:extLst>
          </p:cNvPr>
          <p:cNvSpPr txBox="1">
            <a:spLocks noGrp="1"/>
          </p:cNvSpPr>
          <p:nvPr>
            <p:ph type="title"/>
          </p:nvPr>
        </p:nvSpPr>
        <p:spPr>
          <a:xfrm>
            <a:off x="457007" y="260649"/>
            <a:ext cx="8229600" cy="1143000"/>
          </a:xfrm>
        </p:spPr>
        <p:txBody>
          <a:bodyPr/>
          <a:lstStyle/>
          <a:p>
            <a:pPr lvl="0">
              <a:buNone/>
            </a:pPr>
            <a:r>
              <a:rPr lang="fr-FR" b="1" i="1">
                <a:solidFill>
                  <a:srgbClr val="0070C0"/>
                </a:solidFill>
              </a:rPr>
              <a:t>REGIME DU PERMIS DE CONSTRUIRE</a:t>
            </a:r>
          </a:p>
        </p:txBody>
      </p:sp>
      <p:sp>
        <p:nvSpPr>
          <p:cNvPr id="3" name="Espace réservé du contenu 2">
            <a:extLst>
              <a:ext uri="{FF2B5EF4-FFF2-40B4-BE49-F238E27FC236}">
                <a16:creationId xmlns:a16="http://schemas.microsoft.com/office/drawing/2014/main" id="{0017E271-4B8C-AF4E-1843-204C9383ACB3}"/>
              </a:ext>
            </a:extLst>
          </p:cNvPr>
          <p:cNvSpPr txBox="1">
            <a:spLocks noGrp="1"/>
          </p:cNvSpPr>
          <p:nvPr>
            <p:ph idx="1"/>
          </p:nvPr>
        </p:nvSpPr>
        <p:spPr>
          <a:xfrm>
            <a:off x="457007" y="1484784"/>
            <a:ext cx="8229600" cy="3759564"/>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800" b="1">
                <a:latin typeface="Calibri"/>
              </a:rPr>
              <a:t>EVALUATION ENVIRONNEMENTALE </a:t>
            </a:r>
            <a:br>
              <a:rPr lang="fr-FR" sz="2800" b="1">
                <a:latin typeface="Calibri"/>
              </a:rPr>
            </a:br>
            <a:r>
              <a:rPr lang="fr-FR" sz="2000">
                <a:latin typeface="Calibri"/>
              </a:rPr>
              <a:t>systématique si puissance &gt; à 1 MWc  (</a:t>
            </a:r>
            <a:r>
              <a:rPr lang="fr-FR" sz="2000" i="1">
                <a:latin typeface="Calibri"/>
              </a:rPr>
              <a:t>exception pour les ombrières</a:t>
            </a:r>
            <a:r>
              <a:rPr lang="fr-FR" sz="2000">
                <a:latin typeface="Calibri"/>
              </a:rPr>
              <a:t>)</a:t>
            </a:r>
          </a:p>
          <a:p>
            <a:pPr marL="343082" lvl="0" indent="-343082" hangingPunct="1">
              <a:spcBef>
                <a:spcPts val="800"/>
              </a:spcBef>
              <a:spcAft>
                <a:spcPts val="0"/>
              </a:spcAft>
              <a:buSzPct val="100000"/>
              <a:buFont typeface="Arial" pitchFamily="34"/>
              <a:buChar char="•"/>
            </a:pPr>
            <a:r>
              <a:rPr lang="fr-FR" sz="2800" b="1">
                <a:latin typeface="Calibri"/>
              </a:rPr>
              <a:t>EXAMEN AU CAS PAR CAS </a:t>
            </a:r>
            <a:br>
              <a:rPr lang="fr-FR" sz="2800" b="1">
                <a:latin typeface="Calibri"/>
              </a:rPr>
            </a:br>
            <a:r>
              <a:rPr lang="fr-FR" sz="2000">
                <a:latin typeface="Calibri"/>
              </a:rPr>
              <a:t>pour les projets d’une puissance égale ou supérieure à 300 kWc (</a:t>
            </a:r>
            <a:r>
              <a:rPr lang="fr-FR" sz="2000" i="1">
                <a:latin typeface="Calibri"/>
              </a:rPr>
              <a:t>C. urb. , art. R. 431-16 et C. envir., art. R. 122-2)</a:t>
            </a:r>
          </a:p>
          <a:p>
            <a:pPr marL="343082" lvl="0" indent="-343082" hangingPunct="1">
              <a:spcBef>
                <a:spcPts val="800"/>
              </a:spcBef>
              <a:spcAft>
                <a:spcPts val="0"/>
              </a:spcAft>
              <a:buSzPct val="100000"/>
              <a:buFont typeface="Arial" pitchFamily="34"/>
              <a:buChar char="•"/>
            </a:pPr>
            <a:r>
              <a:rPr lang="fr-FR" sz="2800" b="1">
                <a:latin typeface="Calibri"/>
              </a:rPr>
              <a:t>ENQUETE PUBLIQUE </a:t>
            </a:r>
            <a:br>
              <a:rPr lang="fr-FR" sz="2800" b="1">
                <a:latin typeface="Calibri"/>
              </a:rPr>
            </a:br>
            <a:r>
              <a:rPr lang="fr-FR" sz="2000">
                <a:latin typeface="Calibri"/>
              </a:rPr>
              <a:t>si projet soumis à une étude d’impact (</a:t>
            </a:r>
            <a:r>
              <a:rPr lang="fr-FR" sz="2000" i="1">
                <a:latin typeface="Calibri"/>
              </a:rPr>
              <a:t>C. envir. Art. R. 123-1 et L. 123-2)</a:t>
            </a:r>
          </a:p>
          <a:p>
            <a:pPr marL="343082" lvl="0" indent="-343082" hangingPunct="1">
              <a:spcBef>
                <a:spcPts val="800"/>
              </a:spcBef>
              <a:spcAft>
                <a:spcPts val="0"/>
              </a:spcAft>
              <a:buSzPct val="100000"/>
              <a:buFont typeface="Arial" pitchFamily="34"/>
              <a:buChar char="•"/>
            </a:pPr>
            <a:r>
              <a:rPr lang="fr-FR" sz="2800" b="1">
                <a:latin typeface="Calibri"/>
              </a:rPr>
              <a:t>COMPETENCE DU MAIRE </a:t>
            </a:r>
            <a:br>
              <a:rPr lang="fr-FR" sz="2800" b="1">
                <a:latin typeface="Calibri"/>
              </a:rPr>
            </a:br>
            <a:r>
              <a:rPr lang="fr-FR" sz="2000">
                <a:latin typeface="Calibri"/>
              </a:rPr>
              <a:t>si régime d’auto-consommation ou installations accessoires à une construction  </a:t>
            </a:r>
            <a:r>
              <a:rPr lang="fr-FR" sz="2000" i="1">
                <a:latin typeface="Calibri"/>
              </a:rPr>
              <a:t>(serres agricoles</a:t>
            </a:r>
            <a:r>
              <a:rPr lang="fr-FR" sz="2000">
                <a:latin typeface="Calibri"/>
              </a:rPr>
              <a:t>)</a:t>
            </a:r>
          </a:p>
          <a:p>
            <a:pPr marL="0" lvl="0" indent="0" hangingPunct="1">
              <a:spcBef>
                <a:spcPts val="800"/>
              </a:spcBef>
              <a:spcAft>
                <a:spcPts val="0"/>
              </a:spcAft>
              <a:buNone/>
            </a:pPr>
            <a:r>
              <a:rPr lang="fr-FR" sz="1800" i="1">
                <a:solidFill>
                  <a:srgbClr val="0070C0"/>
                </a:solidFill>
                <a:latin typeface="Calibri"/>
              </a:rPr>
              <a:t>                                                                                      </a:t>
            </a:r>
          </a:p>
          <a:p>
            <a:pPr marL="0" lvl="0" indent="0" hangingPunct="1">
              <a:spcBef>
                <a:spcPts val="800"/>
              </a:spcBef>
              <a:spcAft>
                <a:spcPts val="0"/>
              </a:spcAft>
              <a:buNone/>
            </a:pPr>
            <a:endParaRPr lang="fr-FR" sz="1800" i="1">
              <a:solidFill>
                <a:srgbClr val="0070C0"/>
              </a:solidFill>
              <a:latin typeface="Calibri"/>
            </a:endParaRPr>
          </a:p>
          <a:p>
            <a:pPr marL="0" lvl="0" indent="0" algn="ctr" hangingPunct="1">
              <a:spcBef>
                <a:spcPts val="800"/>
              </a:spcBef>
              <a:spcAft>
                <a:spcPts val="0"/>
              </a:spcAft>
              <a:buNone/>
            </a:pPr>
            <a:r>
              <a:rPr lang="fr-FR" sz="1800" i="1">
                <a:solidFill>
                  <a:srgbClr val="0070C0"/>
                </a:solidFill>
                <a:latin typeface="Calibri"/>
              </a:rPr>
              <a:t> 10/30</a:t>
            </a:r>
          </a:p>
          <a:p>
            <a:pPr marL="0" lvl="0" indent="0" hangingPunct="1">
              <a:spcBef>
                <a:spcPts val="800"/>
              </a:spcBef>
              <a:spcAft>
                <a:spcPts val="0"/>
              </a:spcAft>
              <a:buNone/>
            </a:pPr>
            <a:endParaRPr lang="fr-FR">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4320B-4641-F994-B1A9-A200DD404996}"/>
              </a:ext>
            </a:extLst>
          </p:cNvPr>
          <p:cNvSpPr txBox="1">
            <a:spLocks noGrp="1"/>
          </p:cNvSpPr>
          <p:nvPr>
            <p:ph type="title"/>
          </p:nvPr>
        </p:nvSpPr>
        <p:spPr>
          <a:xfrm>
            <a:off x="457200" y="274676"/>
            <a:ext cx="8229600" cy="783156"/>
          </a:xfrm>
        </p:spPr>
        <p:txBody>
          <a:bodyPr/>
          <a:lstStyle/>
          <a:p>
            <a:pPr lvl="0">
              <a:buNone/>
            </a:pPr>
            <a:r>
              <a:rPr lang="fr-FR" sz="1600" b="1" i="1">
                <a:solidFill>
                  <a:srgbClr val="0070C0"/>
                </a:solidFill>
              </a:rPr>
              <a:t>REGIME DU PERMIS DE CONSTRUIRE</a:t>
            </a:r>
            <a:br>
              <a:rPr lang="fr-FR" sz="1600" b="1" i="1">
                <a:solidFill>
                  <a:srgbClr val="0070C0"/>
                </a:solidFill>
              </a:rPr>
            </a:br>
            <a:r>
              <a:rPr lang="fr-FR" sz="1600" b="1" i="1">
                <a:solidFill>
                  <a:srgbClr val="0070C0"/>
                </a:solidFill>
              </a:rPr>
              <a:t>(SUITE)</a:t>
            </a:r>
          </a:p>
        </p:txBody>
      </p:sp>
      <p:sp>
        <p:nvSpPr>
          <p:cNvPr id="3" name="Espace réservé du contenu 2">
            <a:extLst>
              <a:ext uri="{FF2B5EF4-FFF2-40B4-BE49-F238E27FC236}">
                <a16:creationId xmlns:a16="http://schemas.microsoft.com/office/drawing/2014/main" id="{16EE3B78-06CD-C94D-3236-860D1C34F3FE}"/>
              </a:ext>
            </a:extLst>
          </p:cNvPr>
          <p:cNvSpPr txBox="1">
            <a:spLocks noGrp="1"/>
          </p:cNvSpPr>
          <p:nvPr>
            <p:ph idx="1"/>
          </p:nvPr>
        </p:nvSpPr>
        <p:spPr>
          <a:xfrm>
            <a:off x="457200" y="1600200"/>
            <a:ext cx="8229600" cy="3276596"/>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b="1">
                <a:latin typeface="Calibri"/>
              </a:rPr>
              <a:t>COMPETENCE DU PREFET </a:t>
            </a:r>
            <a:br>
              <a:rPr lang="fr-FR" b="1">
                <a:latin typeface="Calibri"/>
              </a:rPr>
            </a:br>
            <a:r>
              <a:rPr lang="fr-FR" sz="2000">
                <a:latin typeface="Calibri"/>
              </a:rPr>
              <a:t>si utilisation de l’énergie par des tiers = cas général pour les centrales PV au sol (</a:t>
            </a:r>
            <a:r>
              <a:rPr lang="fr-FR" sz="2000" i="1">
                <a:latin typeface="Calibri"/>
              </a:rPr>
              <a:t>C. Urb., art. R. 422-2,b</a:t>
            </a:r>
            <a:r>
              <a:rPr lang="fr-FR" sz="2000">
                <a:latin typeface="Calibri"/>
              </a:rPr>
              <a:t>)</a:t>
            </a:r>
          </a:p>
          <a:p>
            <a:pPr marL="343082" lvl="0" indent="-343082" hangingPunct="1">
              <a:spcBef>
                <a:spcPts val="800"/>
              </a:spcBef>
              <a:spcAft>
                <a:spcPts val="0"/>
              </a:spcAft>
              <a:buSzPct val="100000"/>
              <a:buFont typeface="Arial" pitchFamily="34"/>
              <a:buChar char="•"/>
            </a:pPr>
            <a:r>
              <a:rPr lang="fr-FR" b="1">
                <a:latin typeface="Calibri"/>
              </a:rPr>
              <a:t>REGIME PARTICULIER </a:t>
            </a:r>
            <a:br>
              <a:rPr lang="fr-FR" b="1">
                <a:latin typeface="Calibri"/>
              </a:rPr>
            </a:br>
            <a:r>
              <a:rPr lang="fr-FR" sz="2000">
                <a:latin typeface="Calibri"/>
              </a:rPr>
              <a:t>si implantation dans un site classé, une réserve naturelle ou un futur parc national (</a:t>
            </a:r>
            <a:r>
              <a:rPr lang="fr-FR" sz="2000" i="1">
                <a:latin typeface="Calibri"/>
              </a:rPr>
              <a:t>C. urb. art. R. 421-11 et R. 421-1)</a:t>
            </a:r>
          </a:p>
          <a:p>
            <a:pPr marL="343082" lvl="0" indent="-343082" hangingPunct="1">
              <a:spcBef>
                <a:spcPts val="800"/>
              </a:spcBef>
              <a:spcAft>
                <a:spcPts val="0"/>
              </a:spcAft>
              <a:buSzPct val="100000"/>
              <a:buFont typeface="Arial" pitchFamily="34"/>
              <a:buChar char="•"/>
            </a:pPr>
            <a:r>
              <a:rPr lang="fr-FR" b="1">
                <a:latin typeface="Calibri"/>
              </a:rPr>
              <a:t>MONUMENTS HISTORIQUES </a:t>
            </a:r>
            <a:r>
              <a:rPr lang="fr-FR">
                <a:latin typeface="Calibri"/>
              </a:rPr>
              <a:t>: </a:t>
            </a:r>
            <a:br>
              <a:rPr lang="fr-FR">
                <a:latin typeface="Calibri"/>
              </a:rPr>
            </a:br>
            <a:r>
              <a:rPr lang="fr-FR" sz="2000">
                <a:latin typeface="Calibri"/>
              </a:rPr>
              <a:t>Consultation de l’ABF (</a:t>
            </a:r>
            <a:r>
              <a:rPr lang="fr-FR" sz="2000" i="1">
                <a:latin typeface="Calibri"/>
              </a:rPr>
              <a:t>C. patrimoine., art. L. 621-32</a:t>
            </a:r>
            <a:r>
              <a:rPr lang="fr-FR" sz="2000">
                <a:latin typeface="Calibri"/>
              </a:rPr>
              <a:t>)</a:t>
            </a:r>
          </a:p>
          <a:p>
            <a:pPr marL="0" lvl="0" indent="0" hangingPunct="1">
              <a:spcBef>
                <a:spcPts val="800"/>
              </a:spcBef>
              <a:spcAft>
                <a:spcPts val="0"/>
              </a:spcAft>
              <a:buNone/>
            </a:pPr>
            <a:r>
              <a:rPr lang="fr-FR" i="1">
                <a:latin typeface="Calibri"/>
              </a:rPr>
              <a:t>				</a:t>
            </a:r>
          </a:p>
          <a:p>
            <a:pPr marL="0" lvl="0" indent="0" algn="ctr" hangingPunct="1">
              <a:spcBef>
                <a:spcPts val="800"/>
              </a:spcBef>
              <a:spcAft>
                <a:spcPts val="0"/>
              </a:spcAft>
              <a:buNone/>
            </a:pPr>
            <a:endParaRPr lang="fr-FR" sz="2600" i="1">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p:txBody>
      </p:sp>
      <p:sp>
        <p:nvSpPr>
          <p:cNvPr id="4" name="Espace réservé du pied de page 3">
            <a:extLst>
              <a:ext uri="{FF2B5EF4-FFF2-40B4-BE49-F238E27FC236}">
                <a16:creationId xmlns:a16="http://schemas.microsoft.com/office/drawing/2014/main" id="{32E9CE5B-4423-4DF1-48D7-9F9396845FF4}"/>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11/30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D4002-6BDC-3793-20AD-080A2C226CFE}"/>
              </a:ext>
            </a:extLst>
          </p:cNvPr>
          <p:cNvSpPr txBox="1">
            <a:spLocks noGrp="1"/>
          </p:cNvSpPr>
          <p:nvPr>
            <p:ph type="title"/>
          </p:nvPr>
        </p:nvSpPr>
        <p:spPr/>
        <p:txBody>
          <a:bodyPr/>
          <a:lstStyle/>
          <a:p>
            <a:pPr lvl="0">
              <a:buNone/>
            </a:pPr>
            <a:r>
              <a:rPr lang="fr-FR" b="1" i="1">
                <a:solidFill>
                  <a:srgbClr val="0070C0"/>
                </a:solidFill>
              </a:rPr>
              <a:t>LES CONTRAINTES LIEES AU ZONAGE</a:t>
            </a:r>
          </a:p>
        </p:txBody>
      </p:sp>
      <p:sp>
        <p:nvSpPr>
          <p:cNvPr id="3" name="Espace réservé du contenu 2">
            <a:extLst>
              <a:ext uri="{FF2B5EF4-FFF2-40B4-BE49-F238E27FC236}">
                <a16:creationId xmlns:a16="http://schemas.microsoft.com/office/drawing/2014/main" id="{50988D17-8868-1782-2F80-A2DD8A753737}"/>
              </a:ext>
            </a:extLst>
          </p:cNvPr>
          <p:cNvSpPr txBox="1">
            <a:spLocks noGrp="1"/>
          </p:cNvSpPr>
          <p:nvPr>
            <p:ph idx="1"/>
          </p:nvPr>
        </p:nvSpPr>
        <p:spPr>
          <a:xfrm>
            <a:off x="457200" y="1600200"/>
            <a:ext cx="8229600" cy="3115232"/>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800" b="1" u="sng" dirty="0">
                <a:latin typeface="Calibri"/>
              </a:rPr>
              <a:t>OBJECTIF</a:t>
            </a:r>
            <a:r>
              <a:rPr lang="fr-FR" sz="2800" dirty="0">
                <a:latin typeface="Calibri"/>
              </a:rPr>
              <a:t> </a:t>
            </a:r>
            <a:r>
              <a:rPr lang="fr-FR" sz="2800" i="1" dirty="0">
                <a:latin typeface="Calibri"/>
              </a:rPr>
              <a:t>(PADD)</a:t>
            </a:r>
            <a:br>
              <a:rPr lang="fr-FR" sz="2800" dirty="0">
                <a:latin typeface="Calibri"/>
              </a:rPr>
            </a:br>
            <a:r>
              <a:rPr lang="fr-FR" sz="2000" dirty="0">
                <a:latin typeface="Calibri"/>
              </a:rPr>
              <a:t>Visant à favoriser une utilisation économe des espaces naturels, la préservation des terrains agricoles et forestiers ainsi que la protection des sites, des milieux et des paysages (</a:t>
            </a:r>
            <a:r>
              <a:rPr lang="fr-FR" sz="2000" i="1" dirty="0">
                <a:latin typeface="Calibri"/>
              </a:rPr>
              <a:t>c. </a:t>
            </a:r>
            <a:r>
              <a:rPr lang="fr-FR" sz="2000" i="1" dirty="0" err="1">
                <a:latin typeface="Calibri"/>
              </a:rPr>
              <a:t>Urb</a:t>
            </a:r>
            <a:r>
              <a:rPr lang="fr-FR" sz="2000" i="1" dirty="0">
                <a:latin typeface="Calibri"/>
              </a:rPr>
              <a:t>. Art. L. 101-2,c</a:t>
            </a:r>
            <a:r>
              <a:rPr lang="fr-FR" sz="2000" dirty="0">
                <a:latin typeface="Calibri"/>
              </a:rPr>
              <a:t>)</a:t>
            </a:r>
          </a:p>
          <a:p>
            <a:pPr marL="343082" lvl="0" indent="-343082" hangingPunct="1">
              <a:spcBef>
                <a:spcPts val="800"/>
              </a:spcBef>
              <a:spcAft>
                <a:spcPts val="0"/>
              </a:spcAft>
              <a:buSzPct val="100000"/>
              <a:buFont typeface="Arial" pitchFamily="34"/>
              <a:buChar char="•"/>
            </a:pPr>
            <a:r>
              <a:rPr lang="fr-FR" sz="2800" b="1" u="sng" dirty="0">
                <a:latin typeface="Calibri"/>
              </a:rPr>
              <a:t>MAIS</a:t>
            </a:r>
            <a:r>
              <a:rPr lang="fr-FR" sz="2800" dirty="0">
                <a:latin typeface="Calibri"/>
              </a:rPr>
              <a:t> </a:t>
            </a:r>
            <a:br>
              <a:rPr lang="fr-FR" sz="2800" dirty="0">
                <a:latin typeface="Calibri"/>
              </a:rPr>
            </a:br>
            <a:r>
              <a:rPr lang="fr-FR" sz="2000" dirty="0">
                <a:latin typeface="Calibri"/>
              </a:rPr>
              <a:t>Les documents de planification doivent aussi s’assurer du respect de l’objectif du développement durable et de la production d’énergies renouvelables </a:t>
            </a:r>
            <a:r>
              <a:rPr lang="fr-FR" sz="2000" i="1" dirty="0">
                <a:latin typeface="Calibri"/>
              </a:rPr>
              <a:t>(c. </a:t>
            </a:r>
            <a:r>
              <a:rPr lang="fr-FR" sz="2000" i="1" dirty="0" err="1">
                <a:latin typeface="Calibri"/>
              </a:rPr>
              <a:t>Urb</a:t>
            </a:r>
            <a:r>
              <a:rPr lang="fr-FR" sz="2000" i="1" dirty="0">
                <a:latin typeface="Calibri"/>
              </a:rPr>
              <a:t>. , Art. L. 101-2, 7°)</a:t>
            </a:r>
          </a:p>
          <a:p>
            <a:pPr marL="343082" lvl="0" indent="-343082" hangingPunct="1">
              <a:spcBef>
                <a:spcPts val="800"/>
              </a:spcBef>
              <a:spcAft>
                <a:spcPts val="0"/>
              </a:spcAft>
              <a:buSzPct val="100000"/>
              <a:buFont typeface="Arial" pitchFamily="34"/>
              <a:buChar char="•"/>
            </a:pPr>
            <a:endParaRPr lang="fr-FR" dirty="0">
              <a:latin typeface="Calibri"/>
            </a:endParaRPr>
          </a:p>
          <a:p>
            <a:pPr marL="0" lvl="0" indent="0" algn="ctr" hangingPunct="1">
              <a:spcBef>
                <a:spcPts val="800"/>
              </a:spcBef>
              <a:spcAft>
                <a:spcPts val="0"/>
              </a:spcAft>
              <a:buNone/>
            </a:pPr>
            <a:endParaRPr lang="fr-FR" sz="2600" dirty="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dirty="0">
              <a:latin typeface="Calibri"/>
            </a:endParaRPr>
          </a:p>
          <a:p>
            <a:pPr marL="343082" lvl="0" indent="-343082" hangingPunct="1">
              <a:spcBef>
                <a:spcPts val="800"/>
              </a:spcBef>
              <a:spcAft>
                <a:spcPts val="0"/>
              </a:spcAft>
              <a:buSzPct val="100000"/>
              <a:buFont typeface="Arial" pitchFamily="34"/>
              <a:buChar char="•"/>
            </a:pPr>
            <a:endParaRPr lang="fr-FR" dirty="0">
              <a:latin typeface="Calibri"/>
            </a:endParaRPr>
          </a:p>
        </p:txBody>
      </p:sp>
      <p:sp>
        <p:nvSpPr>
          <p:cNvPr id="4" name="Espace réservé du pied de page 3">
            <a:extLst>
              <a:ext uri="{FF2B5EF4-FFF2-40B4-BE49-F238E27FC236}">
                <a16:creationId xmlns:a16="http://schemas.microsoft.com/office/drawing/2014/main" id="{229D5463-1D4B-52CB-11E0-7FA5458E683A}"/>
              </a:ext>
            </a:extLst>
          </p:cNvPr>
          <p:cNvSpPr txBox="1"/>
          <p:nvPr/>
        </p:nvSpPr>
        <p:spPr>
          <a:xfrm>
            <a:off x="3124075" y="6365796"/>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12/30</a:t>
            </a:r>
          </a:p>
        </p:txBody>
      </p:sp>
      <p:sp>
        <p:nvSpPr>
          <p:cNvPr id="5" name="Espace réservé du numéro de diapositive 4">
            <a:extLst>
              <a:ext uri="{FF2B5EF4-FFF2-40B4-BE49-F238E27FC236}">
                <a16:creationId xmlns:a16="http://schemas.microsoft.com/office/drawing/2014/main" id="{0BE42E9A-372A-DEA7-1717-D26E6BEA8964}"/>
              </a:ext>
            </a:extLst>
          </p:cNvPr>
          <p:cNvSpPr txBox="1"/>
          <p:nvPr/>
        </p:nvSpPr>
        <p:spPr>
          <a:xfrm>
            <a:off x="6434276" y="6330958"/>
            <a:ext cx="2133715" cy="365037"/>
          </a:xfrm>
          <a:prstGeom prst="rect">
            <a:avLst/>
          </a:prstGeom>
          <a:noFill/>
          <a:ln cap="flat">
            <a:noFill/>
          </a:ln>
        </p:spPr>
        <p:txBody>
          <a:bodyPr vert="horz" wrap="square" lIns="91440" tIns="45720" rIns="91440" bIns="45720" anchor="ctr" anchorCtr="0" compatLnSpc="0">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pitchFamily="18"/>
              <a:ea typeface="Microsoft YaHei" pitchFamily="2"/>
              <a:cs typeface="Lucida Sans" pitchFamily="2"/>
            </a:endParaRP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898989"/>
              </a:solidFill>
              <a:uFillTx/>
              <a:latin typeface="Calibri"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62581E-C5EE-E764-F212-ADE04B6B659D}"/>
              </a:ext>
            </a:extLst>
          </p:cNvPr>
          <p:cNvSpPr txBox="1">
            <a:spLocks noGrp="1"/>
          </p:cNvSpPr>
          <p:nvPr>
            <p:ph type="title"/>
          </p:nvPr>
        </p:nvSpPr>
        <p:spPr/>
        <p:txBody>
          <a:bodyPr/>
          <a:lstStyle/>
          <a:p>
            <a:pPr lvl="0">
              <a:buNone/>
            </a:pPr>
            <a:r>
              <a:rPr lang="fr-FR" sz="3600" b="1">
                <a:solidFill>
                  <a:srgbClr val="0070C0"/>
                </a:solidFill>
              </a:rPr>
              <a:t>DIVERSITE DES DOCUMENT D’URBANISME</a:t>
            </a:r>
          </a:p>
        </p:txBody>
      </p:sp>
      <p:sp>
        <p:nvSpPr>
          <p:cNvPr id="3" name="Espace réservé du contenu 2">
            <a:extLst>
              <a:ext uri="{FF2B5EF4-FFF2-40B4-BE49-F238E27FC236}">
                <a16:creationId xmlns:a16="http://schemas.microsoft.com/office/drawing/2014/main" id="{E9FF4E91-BD1B-3062-39DB-57D91D274273}"/>
              </a:ext>
            </a:extLst>
          </p:cNvPr>
          <p:cNvSpPr txBox="1">
            <a:spLocks noGrp="1"/>
          </p:cNvSpPr>
          <p:nvPr>
            <p:ph idx="1"/>
          </p:nvPr>
        </p:nvSpPr>
        <p:spPr>
          <a:xfrm>
            <a:off x="457200" y="1965237"/>
            <a:ext cx="8229600" cy="3599325"/>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b="1">
                <a:latin typeface="Calibri"/>
              </a:rPr>
              <a:t>RNU</a:t>
            </a:r>
            <a:r>
              <a:rPr lang="fr-FR">
                <a:latin typeface="Calibri"/>
              </a:rPr>
              <a:t>: </a:t>
            </a:r>
            <a:br>
              <a:rPr lang="fr-FR">
                <a:latin typeface="Calibri"/>
              </a:rPr>
            </a:br>
            <a:r>
              <a:rPr lang="fr-FR" sz="2000">
                <a:latin typeface="Calibri"/>
              </a:rPr>
              <a:t>Principe général du respect des terres agricoles, pastorales et forestières (</a:t>
            </a:r>
            <a:r>
              <a:rPr lang="fr-FR" sz="2000" i="1">
                <a:latin typeface="Calibri"/>
              </a:rPr>
              <a:t>C. urb., art. L. 122-10 et L. 122-11)</a:t>
            </a:r>
          </a:p>
          <a:p>
            <a:pPr marL="343082" lvl="0" indent="-343082" hangingPunct="1">
              <a:spcBef>
                <a:spcPts val="800"/>
              </a:spcBef>
              <a:spcAft>
                <a:spcPts val="0"/>
              </a:spcAft>
              <a:buSzPct val="100000"/>
              <a:buFont typeface="Arial" pitchFamily="34"/>
              <a:buChar char="•"/>
            </a:pPr>
            <a:r>
              <a:rPr lang="fr-FR" b="1">
                <a:latin typeface="Calibri"/>
              </a:rPr>
              <a:t>SCoT</a:t>
            </a:r>
            <a:r>
              <a:rPr lang="fr-FR">
                <a:latin typeface="Calibri"/>
              </a:rPr>
              <a:t>: </a:t>
            </a:r>
            <a:br>
              <a:rPr lang="fr-FR">
                <a:latin typeface="Calibri"/>
              </a:rPr>
            </a:br>
            <a:r>
              <a:rPr lang="fr-FR" sz="2000">
                <a:latin typeface="Calibri"/>
              </a:rPr>
              <a:t>Prise en compte des prescriptions</a:t>
            </a:r>
            <a:endParaRPr lang="fr-FR" sz="2000" i="1">
              <a:latin typeface="Calibri"/>
            </a:endParaRPr>
          </a:p>
          <a:p>
            <a:pPr marL="343082" lvl="0" indent="-343082" hangingPunct="1">
              <a:spcBef>
                <a:spcPts val="800"/>
              </a:spcBef>
              <a:spcAft>
                <a:spcPts val="0"/>
              </a:spcAft>
              <a:buSzPct val="100000"/>
              <a:buFont typeface="Arial" pitchFamily="34"/>
              <a:buChar char="•"/>
            </a:pPr>
            <a:r>
              <a:rPr lang="fr-FR" b="1">
                <a:latin typeface="Calibri"/>
              </a:rPr>
              <a:t>PLU ou POS</a:t>
            </a:r>
            <a:br>
              <a:rPr lang="fr-FR" b="1">
                <a:latin typeface="Calibri"/>
              </a:rPr>
            </a:br>
            <a:r>
              <a:rPr lang="fr-FR" sz="2000">
                <a:latin typeface="Calibri"/>
              </a:rPr>
              <a:t>Projets ne pouvant être réalisés que dans les zones où les constructions PV sont autorisées </a:t>
            </a:r>
            <a:r>
              <a:rPr lang="fr-FR" sz="2000" i="1">
                <a:latin typeface="Calibri"/>
              </a:rPr>
              <a:t>(zone NPv)</a:t>
            </a:r>
          </a:p>
          <a:p>
            <a:pPr marL="343082" lvl="0" indent="-343082" hangingPunct="1">
              <a:spcBef>
                <a:spcPts val="800"/>
              </a:spcBef>
              <a:spcAft>
                <a:spcPts val="0"/>
              </a:spcAft>
              <a:buSzPct val="100000"/>
              <a:buFont typeface="Arial" pitchFamily="34"/>
              <a:buChar char="•"/>
            </a:pPr>
            <a:endParaRPr lang="fr-FR">
              <a:latin typeface="Calibri"/>
            </a:endParaRPr>
          </a:p>
          <a:p>
            <a:pPr marL="457200" lvl="0" indent="-457200" hangingPunct="1">
              <a:spcBef>
                <a:spcPts val="800"/>
              </a:spcBef>
              <a:spcAft>
                <a:spcPts val="0"/>
              </a:spcAft>
              <a:buSzPct val="100000"/>
              <a:buFont typeface="Wingdings" pitchFamily="2"/>
              <a:buChar char="ü"/>
            </a:pPr>
            <a:endParaRPr lang="fr-FR" i="1">
              <a:latin typeface="Calibri"/>
            </a:endParaRPr>
          </a:p>
          <a:p>
            <a:pPr marL="0" lvl="0" indent="0" algn="ctr" hangingPunct="1">
              <a:spcBef>
                <a:spcPts val="800"/>
              </a:spcBef>
              <a:spcAft>
                <a:spcPts val="0"/>
              </a:spcAft>
              <a:buNone/>
            </a:pPr>
            <a:r>
              <a:rPr lang="fr-FR" sz="1800" i="1">
                <a:solidFill>
                  <a:srgbClr val="0066CC"/>
                </a:solidFill>
                <a:latin typeface="Calibri"/>
              </a:rPr>
              <a:t>13/30</a:t>
            </a:r>
          </a:p>
          <a:p>
            <a:pPr marL="343082" lvl="0" indent="-343082" algn="ctr" hangingPunct="1">
              <a:spcBef>
                <a:spcPts val="800"/>
              </a:spcBef>
              <a:spcAft>
                <a:spcPts val="0"/>
              </a:spcAft>
              <a:buSzPct val="100000"/>
              <a:buFont typeface="Arial" pitchFamily="34"/>
              <a:buChar char="•"/>
            </a:pPr>
            <a:endParaRPr lang="fr-FR" sz="2600" i="1">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7FA19A63-5009-9672-B0E9-9D526A322896}"/>
              </a:ext>
            </a:extLst>
          </p:cNvPr>
          <p:cNvSpPr txBox="1"/>
          <p:nvPr/>
        </p:nvSpPr>
        <p:spPr>
          <a:xfrm>
            <a:off x="2771802" y="6062782"/>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858-1F17-5287-2F13-98A34FF8BAC0}"/>
              </a:ext>
            </a:extLst>
          </p:cNvPr>
          <p:cNvSpPr txBox="1">
            <a:spLocks noGrp="1"/>
          </p:cNvSpPr>
          <p:nvPr>
            <p:ph type="title"/>
          </p:nvPr>
        </p:nvSpPr>
        <p:spPr/>
        <p:txBody>
          <a:bodyPr/>
          <a:lstStyle/>
          <a:p>
            <a:pPr lvl="0">
              <a:buNone/>
            </a:pPr>
            <a:r>
              <a:rPr lang="fr-FR" b="1" i="1">
                <a:solidFill>
                  <a:srgbClr val="0070C0"/>
                </a:solidFill>
              </a:rPr>
              <a:t>DEUX CONDITIONS EXIGEEES</a:t>
            </a:r>
          </a:p>
        </p:txBody>
      </p:sp>
      <p:sp>
        <p:nvSpPr>
          <p:cNvPr id="3" name="Espace réservé du contenu 2">
            <a:extLst>
              <a:ext uri="{FF2B5EF4-FFF2-40B4-BE49-F238E27FC236}">
                <a16:creationId xmlns:a16="http://schemas.microsoft.com/office/drawing/2014/main" id="{DFB7D8FD-6337-FDD2-CD39-62427D84F08B}"/>
              </a:ext>
            </a:extLst>
          </p:cNvPr>
          <p:cNvSpPr txBox="1">
            <a:spLocks noGrp="1"/>
          </p:cNvSpPr>
          <p:nvPr>
            <p:ph idx="1"/>
          </p:nvPr>
        </p:nvSpPr>
        <p:spPr>
          <a:xfrm>
            <a:off x="457200" y="1600200"/>
            <a:ext cx="8229600" cy="4525923"/>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400">
                <a:latin typeface="Calibri"/>
              </a:rPr>
              <a:t>Ne pas être incompatible avec l’exercice d’une activité agricole, pastorale ou forestière du terrain</a:t>
            </a:r>
          </a:p>
          <a:p>
            <a:pPr marL="343082" lvl="0" indent="-343082" hangingPunct="1">
              <a:spcBef>
                <a:spcPts val="800"/>
              </a:spcBef>
              <a:spcAft>
                <a:spcPts val="0"/>
              </a:spcAft>
              <a:buSzPct val="100000"/>
              <a:buFont typeface="Arial" pitchFamily="34"/>
              <a:buChar char="•"/>
            </a:pPr>
            <a:r>
              <a:rPr lang="fr-FR" sz="2400">
                <a:latin typeface="Calibri"/>
              </a:rPr>
              <a:t>Ne pas porter atteinte à la sauvegarde des espaces naturels et des paysages</a:t>
            </a:r>
          </a:p>
          <a:p>
            <a:pPr marL="457200" lvl="0" indent="-457200" hangingPunct="1">
              <a:spcBef>
                <a:spcPts val="800"/>
              </a:spcBef>
              <a:spcAft>
                <a:spcPts val="0"/>
              </a:spcAft>
              <a:buSzPct val="100000"/>
              <a:buFont typeface="Wingdings" pitchFamily="2"/>
              <a:buChar char="ü"/>
            </a:pPr>
            <a:r>
              <a:rPr lang="fr-FR" sz="2400">
                <a:latin typeface="Calibri"/>
              </a:rPr>
              <a:t>C. Urb., Art. L. 111-4 (</a:t>
            </a:r>
            <a:r>
              <a:rPr lang="fr-FR" sz="2400" i="1">
                <a:latin typeface="Calibri"/>
              </a:rPr>
              <a:t>RNU)</a:t>
            </a:r>
          </a:p>
          <a:p>
            <a:pPr marL="457200" lvl="0" indent="-457200" hangingPunct="1">
              <a:spcBef>
                <a:spcPts val="800"/>
              </a:spcBef>
              <a:spcAft>
                <a:spcPts val="0"/>
              </a:spcAft>
              <a:buSzPct val="100000"/>
              <a:buFont typeface="Wingdings" pitchFamily="2"/>
              <a:buChar char="ü"/>
            </a:pPr>
            <a:r>
              <a:rPr lang="fr-FR" sz="2400">
                <a:latin typeface="Calibri"/>
              </a:rPr>
              <a:t>C. Urb., Art. L. 151-11 (</a:t>
            </a:r>
            <a:r>
              <a:rPr lang="fr-FR" sz="2400" i="1">
                <a:latin typeface="Calibri"/>
              </a:rPr>
              <a:t>PLU)</a:t>
            </a:r>
          </a:p>
          <a:p>
            <a:pPr marL="457200" lvl="0" indent="-457200" hangingPunct="1">
              <a:spcBef>
                <a:spcPts val="800"/>
              </a:spcBef>
              <a:spcAft>
                <a:spcPts val="0"/>
              </a:spcAft>
              <a:buSzPct val="100000"/>
              <a:buFont typeface="Wingdings" pitchFamily="2"/>
              <a:buChar char="ü"/>
            </a:pPr>
            <a:r>
              <a:rPr lang="fr-FR" sz="2400">
                <a:latin typeface="Calibri"/>
              </a:rPr>
              <a:t>C. Urb., Art. L. 161-4 (</a:t>
            </a:r>
            <a:r>
              <a:rPr lang="fr-FR" sz="2400" i="1">
                <a:latin typeface="Calibri"/>
              </a:rPr>
              <a:t>carte communale</a:t>
            </a:r>
            <a:r>
              <a:rPr lang="fr-FR" sz="2400">
                <a:latin typeface="Calibri"/>
              </a:rPr>
              <a:t>)</a:t>
            </a:r>
          </a:p>
          <a:p>
            <a:pPr marL="457200" lvl="0" indent="-457200" hangingPunct="1">
              <a:spcBef>
                <a:spcPts val="800"/>
              </a:spcBef>
              <a:spcAft>
                <a:spcPts val="0"/>
              </a:spcAft>
              <a:buSzPct val="100000"/>
              <a:buFont typeface="Wingdings" pitchFamily="2"/>
              <a:buChar char="ü"/>
            </a:pPr>
            <a:endParaRPr lang="fr-FR">
              <a:latin typeface="Calibri"/>
            </a:endParaRPr>
          </a:p>
          <a:p>
            <a:pPr marL="457200" lvl="0" indent="-457200" hangingPunct="1">
              <a:spcBef>
                <a:spcPts val="800"/>
              </a:spcBef>
              <a:spcAft>
                <a:spcPts val="0"/>
              </a:spcAft>
              <a:buSzPct val="100000"/>
              <a:buFont typeface="Wingdings" pitchFamily="2"/>
              <a:buChar char="ü"/>
            </a:pPr>
            <a:endParaRPr lang="fr-FR">
              <a:latin typeface="Calibri"/>
            </a:endParaRPr>
          </a:p>
          <a:p>
            <a:pPr marL="457200" lvl="0" indent="-457200" hangingPunct="1">
              <a:spcBef>
                <a:spcPts val="800"/>
              </a:spcBef>
              <a:spcAft>
                <a:spcPts val="0"/>
              </a:spcAft>
              <a:buSzPct val="100000"/>
              <a:buFont typeface="Wingdings" pitchFamily="2"/>
              <a:buChar char="ü"/>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0" lvl="0" indent="0" algn="ctr" hangingPunct="1">
              <a:spcBef>
                <a:spcPts val="800"/>
              </a:spcBef>
              <a:spcAft>
                <a:spcPts val="0"/>
              </a:spcAft>
              <a:buNone/>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8B768C58-5C02-5C61-1797-20322E672631}"/>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14/30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B58483-34E3-E48E-1AEC-F7A393C5D67E}"/>
              </a:ext>
            </a:extLst>
          </p:cNvPr>
          <p:cNvSpPr txBox="1">
            <a:spLocks noGrp="1"/>
          </p:cNvSpPr>
          <p:nvPr>
            <p:ph type="title"/>
          </p:nvPr>
        </p:nvSpPr>
        <p:spPr/>
        <p:txBody>
          <a:bodyPr/>
          <a:lstStyle/>
          <a:p>
            <a:pPr lvl="0">
              <a:buNone/>
            </a:pPr>
            <a:r>
              <a:rPr lang="fr-FR" sz="4000" b="1" i="1">
                <a:solidFill>
                  <a:srgbClr val="0070C0"/>
                </a:solidFill>
              </a:rPr>
              <a:t>CARACTERISTIQUES D’UNE ACTIVITE AGRICOLE SIGNIFICATIVE</a:t>
            </a:r>
            <a:endParaRPr lang="fr-FR" sz="4000">
              <a:solidFill>
                <a:srgbClr val="0070C0"/>
              </a:solidFill>
            </a:endParaRPr>
          </a:p>
        </p:txBody>
      </p:sp>
      <p:sp>
        <p:nvSpPr>
          <p:cNvPr id="3" name="Espace réservé du contenu 2">
            <a:extLst>
              <a:ext uri="{FF2B5EF4-FFF2-40B4-BE49-F238E27FC236}">
                <a16:creationId xmlns:a16="http://schemas.microsoft.com/office/drawing/2014/main" id="{B219F00A-FDAA-9F65-DD58-BF77838795B0}"/>
              </a:ext>
            </a:extLst>
          </p:cNvPr>
          <p:cNvSpPr txBox="1">
            <a:spLocks noGrp="1"/>
          </p:cNvSpPr>
          <p:nvPr>
            <p:ph idx="1"/>
          </p:nvPr>
        </p:nvSpPr>
        <p:spPr>
          <a:xfrm>
            <a:off x="457200" y="1600200"/>
            <a:ext cx="8229600" cy="4525923"/>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400">
                <a:latin typeface="Calibri"/>
              </a:rPr>
              <a:t>Superficie de la parcelle</a:t>
            </a:r>
          </a:p>
          <a:p>
            <a:pPr marL="343082" lvl="0" indent="-343082" hangingPunct="1">
              <a:spcBef>
                <a:spcPts val="800"/>
              </a:spcBef>
              <a:spcAft>
                <a:spcPts val="0"/>
              </a:spcAft>
              <a:buSzPct val="100000"/>
              <a:buFont typeface="Arial" pitchFamily="34"/>
              <a:buChar char="•"/>
            </a:pPr>
            <a:r>
              <a:rPr lang="fr-FR" sz="2400">
                <a:latin typeface="Calibri"/>
              </a:rPr>
              <a:t>Emprise du projet</a:t>
            </a:r>
          </a:p>
          <a:p>
            <a:pPr marL="343082" lvl="0" indent="-343082" hangingPunct="1">
              <a:spcBef>
                <a:spcPts val="800"/>
              </a:spcBef>
              <a:spcAft>
                <a:spcPts val="0"/>
              </a:spcAft>
              <a:buSzPct val="100000"/>
              <a:buFont typeface="Arial" pitchFamily="34"/>
              <a:buChar char="•"/>
            </a:pPr>
            <a:r>
              <a:rPr lang="fr-FR" sz="2400">
                <a:latin typeface="Calibri"/>
              </a:rPr>
              <a:t>Nature des sols</a:t>
            </a:r>
          </a:p>
          <a:p>
            <a:pPr marL="343082" lvl="0" indent="-343082" hangingPunct="1">
              <a:spcBef>
                <a:spcPts val="800"/>
              </a:spcBef>
              <a:spcAft>
                <a:spcPts val="0"/>
              </a:spcAft>
              <a:buSzPct val="100000"/>
              <a:buFont typeface="Arial" pitchFamily="34"/>
              <a:buChar char="•"/>
            </a:pPr>
            <a:r>
              <a:rPr lang="fr-FR" sz="2400">
                <a:latin typeface="Calibri"/>
              </a:rPr>
              <a:t>Usages locaux</a:t>
            </a:r>
          </a:p>
          <a:p>
            <a:pPr marL="343082" lvl="0" indent="-343082" hangingPunct="1">
              <a:spcBef>
                <a:spcPts val="800"/>
              </a:spcBef>
              <a:spcAft>
                <a:spcPts val="0"/>
              </a:spcAft>
              <a:buSzPct val="100000"/>
              <a:buFont typeface="Arial" pitchFamily="34"/>
              <a:buChar char="•"/>
            </a:pPr>
            <a:r>
              <a:rPr lang="fr-FR" sz="2400">
                <a:latin typeface="Calibri"/>
              </a:rPr>
              <a:t>Réel maintien d’une activité agricole </a:t>
            </a:r>
          </a:p>
          <a:p>
            <a:pPr marL="343082" lvl="0" indent="-343082" hangingPunct="1">
              <a:spcBef>
                <a:spcPts val="800"/>
              </a:spcBef>
              <a:spcAft>
                <a:spcPts val="0"/>
              </a:spcAft>
              <a:buSzPct val="100000"/>
              <a:buFont typeface="Arial" pitchFamily="34"/>
              <a:buChar char="•"/>
            </a:pPr>
            <a:r>
              <a:rPr lang="fr-FR" sz="2400">
                <a:latin typeface="Calibri"/>
              </a:rPr>
              <a:t>Exploitation effective ou non du terrain à la date de la délivrance du permis de construire</a:t>
            </a:r>
          </a:p>
          <a:p>
            <a:pPr marL="343082" lvl="0" indent="-343082" hangingPunct="1">
              <a:spcBef>
                <a:spcPts val="800"/>
              </a:spcBef>
              <a:spcAft>
                <a:spcPts val="0"/>
              </a:spcAft>
              <a:buSzPct val="100000"/>
              <a:buFont typeface="Arial" pitchFamily="34"/>
              <a:buChar char="•"/>
            </a:pPr>
            <a:r>
              <a:rPr lang="fr-FR" sz="2400">
                <a:latin typeface="Calibri"/>
              </a:rPr>
              <a:t>Bail emphytéotique avec un agriculteur local (art. l. 451-1 du CRPM) ex: entretien des terrains par broutage ovin</a:t>
            </a:r>
          </a:p>
          <a:p>
            <a:pPr marL="0" lvl="0" indent="0" hangingPunct="1">
              <a:spcBef>
                <a:spcPts val="800"/>
              </a:spcBef>
              <a:spcAft>
                <a:spcPts val="0"/>
              </a:spcAft>
              <a:buNone/>
            </a:pPr>
            <a:endParaRPr lang="fr-FR" sz="2800">
              <a:latin typeface="Calibri"/>
            </a:endParaRPr>
          </a:p>
          <a:p>
            <a:pPr marL="0" lvl="0" indent="0" hangingPunct="1">
              <a:spcBef>
                <a:spcPts val="800"/>
              </a:spcBef>
              <a:spcAft>
                <a:spcPts val="0"/>
              </a:spcAft>
              <a:buNone/>
            </a:pPr>
            <a:endParaRPr lang="fr-FR" sz="2800">
              <a:latin typeface="Calibri"/>
            </a:endParaRPr>
          </a:p>
          <a:p>
            <a:pPr marL="0" lvl="0" indent="0" hangingPunct="1">
              <a:spcBef>
                <a:spcPts val="800"/>
              </a:spcBef>
              <a:spcAft>
                <a:spcPts val="0"/>
              </a:spcAft>
              <a:buNone/>
            </a:pPr>
            <a:endParaRPr lang="fr-FR" sz="2800">
              <a:latin typeface="Calibri"/>
            </a:endParaRPr>
          </a:p>
          <a:p>
            <a:pPr marL="0" lvl="0" indent="0" hangingPunct="1">
              <a:spcBef>
                <a:spcPts val="800"/>
              </a:spcBef>
              <a:spcAft>
                <a:spcPts val="0"/>
              </a:spcAft>
              <a:buNone/>
            </a:pPr>
            <a:endParaRPr lang="fr-FR" sz="2800">
              <a:latin typeface="Calibri"/>
            </a:endParaRPr>
          </a:p>
          <a:p>
            <a:pPr marL="0" lvl="0" indent="0" hangingPunct="1">
              <a:spcBef>
                <a:spcPts val="800"/>
              </a:spcBef>
              <a:spcAft>
                <a:spcPts val="0"/>
              </a:spcAft>
              <a:buNone/>
            </a:pPr>
            <a:endParaRPr lang="fr-FR" sz="2800">
              <a:latin typeface="Calibri"/>
            </a:endParaRPr>
          </a:p>
          <a:p>
            <a:pPr marL="343082" lvl="0" indent="-343082" hangingPunct="1">
              <a:spcBef>
                <a:spcPts val="800"/>
              </a:spcBef>
              <a:spcAft>
                <a:spcPts val="0"/>
              </a:spcAft>
              <a:buSzPct val="100000"/>
              <a:buFont typeface="Arial" pitchFamily="34"/>
              <a:buChar char="•"/>
            </a:pPr>
            <a:endParaRPr lang="fr-FR" sz="2800">
              <a:latin typeface="Calibri"/>
            </a:endParaRPr>
          </a:p>
          <a:p>
            <a:pPr marL="343082" lvl="0" indent="-343082" hangingPunct="1">
              <a:spcBef>
                <a:spcPts val="800"/>
              </a:spcBef>
              <a:spcAft>
                <a:spcPts val="0"/>
              </a:spcAft>
              <a:buSzPct val="100000"/>
              <a:buFont typeface="Arial" pitchFamily="34"/>
              <a:buChar char="•"/>
            </a:pPr>
            <a:endParaRPr lang="fr-FR" sz="28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sz="28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sz="28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sz="2800">
              <a:solidFill>
                <a:srgbClr val="0066CC"/>
              </a:solidFill>
              <a:latin typeface="Calibri"/>
            </a:endParaRPr>
          </a:p>
          <a:p>
            <a:pPr marL="343082" lvl="0" indent="-343082" hangingPunct="1">
              <a:spcBef>
                <a:spcPts val="800"/>
              </a:spcBef>
              <a:spcAft>
                <a:spcPts val="0"/>
              </a:spcAft>
              <a:buSzPct val="100000"/>
              <a:buFont typeface="Arial" pitchFamily="34"/>
              <a:buChar char="•"/>
            </a:pPr>
            <a:r>
              <a:rPr lang="fr-FR" sz="2600">
                <a:solidFill>
                  <a:srgbClr val="0066CC"/>
                </a:solidFill>
                <a:latin typeface="Calibri"/>
              </a:rPr>
              <a:t>15/33</a:t>
            </a:r>
          </a:p>
          <a:p>
            <a:pPr marL="343082" lvl="0" indent="-343082" algn="ctr" hangingPunct="1">
              <a:spcBef>
                <a:spcPts val="800"/>
              </a:spcBef>
              <a:spcAft>
                <a:spcPts val="0"/>
              </a:spcAft>
              <a:buSzPct val="100000"/>
              <a:buFont typeface="Arial" pitchFamily="34"/>
              <a:buChar char="•"/>
            </a:pPr>
            <a:endParaRPr lang="fr-FR" sz="26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sz="2800">
              <a:latin typeface="Calibri"/>
            </a:endParaRPr>
          </a:p>
        </p:txBody>
      </p:sp>
      <p:sp>
        <p:nvSpPr>
          <p:cNvPr id="4" name="Espace réservé du pied de page 3">
            <a:extLst>
              <a:ext uri="{FF2B5EF4-FFF2-40B4-BE49-F238E27FC236}">
                <a16:creationId xmlns:a16="http://schemas.microsoft.com/office/drawing/2014/main" id="{7663C5CE-A76B-C734-2A88-E3890506D483}"/>
              </a:ext>
            </a:extLst>
          </p:cNvPr>
          <p:cNvSpPr txBox="1"/>
          <p:nvPr/>
        </p:nvSpPr>
        <p:spPr>
          <a:xfrm>
            <a:off x="3127449"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15/30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162B69-7259-9D85-5FBE-0D3533047E19}"/>
              </a:ext>
            </a:extLst>
          </p:cNvPr>
          <p:cNvSpPr txBox="1">
            <a:spLocks noGrp="1"/>
          </p:cNvSpPr>
          <p:nvPr>
            <p:ph type="title"/>
          </p:nvPr>
        </p:nvSpPr>
        <p:spPr>
          <a:xfrm>
            <a:off x="457200" y="274676"/>
            <a:ext cx="8229600" cy="702478"/>
          </a:xfrm>
        </p:spPr>
        <p:txBody>
          <a:bodyPr/>
          <a:lstStyle/>
          <a:p>
            <a:pPr lvl="0">
              <a:buNone/>
            </a:pPr>
            <a:r>
              <a:rPr lang="fr-FR" sz="1600" b="1" i="1">
                <a:solidFill>
                  <a:srgbClr val="0070C0"/>
                </a:solidFill>
              </a:rPr>
              <a:t>CARACTERISTIQUES D’UNE ACTIVITE AGRICOLE SIGNIFICATIVE</a:t>
            </a:r>
            <a:br>
              <a:rPr lang="fr-FR" sz="1600" b="1" i="1">
                <a:solidFill>
                  <a:srgbClr val="0070C0"/>
                </a:solidFill>
              </a:rPr>
            </a:br>
            <a:r>
              <a:rPr lang="fr-FR" sz="1600" b="1" i="1">
                <a:solidFill>
                  <a:srgbClr val="0070C0"/>
                </a:solidFill>
              </a:rPr>
              <a:t>(SUITE)</a:t>
            </a:r>
          </a:p>
        </p:txBody>
      </p:sp>
      <p:sp>
        <p:nvSpPr>
          <p:cNvPr id="3" name="Espace réservé du contenu 2">
            <a:extLst>
              <a:ext uri="{FF2B5EF4-FFF2-40B4-BE49-F238E27FC236}">
                <a16:creationId xmlns:a16="http://schemas.microsoft.com/office/drawing/2014/main" id="{11F78F31-C1A7-209C-AD7C-31B2B44C5A9E}"/>
              </a:ext>
            </a:extLst>
          </p:cNvPr>
          <p:cNvSpPr txBox="1">
            <a:spLocks noGrp="1"/>
          </p:cNvSpPr>
          <p:nvPr>
            <p:ph idx="1"/>
          </p:nvPr>
        </p:nvSpPr>
        <p:spPr>
          <a:xfrm>
            <a:off x="457200" y="1600200"/>
            <a:ext cx="8229600" cy="2442883"/>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400">
                <a:latin typeface="Calibri"/>
              </a:rPr>
              <a:t>Caractère réversible de l’installation </a:t>
            </a:r>
          </a:p>
          <a:p>
            <a:pPr marL="0" lvl="0" indent="0" algn="ctr" hangingPunct="1">
              <a:spcBef>
                <a:spcPts val="800"/>
              </a:spcBef>
              <a:spcAft>
                <a:spcPts val="0"/>
              </a:spcAft>
              <a:buNone/>
            </a:pPr>
            <a:r>
              <a:rPr lang="fr-FR" sz="2400" i="1">
                <a:latin typeface="Calibri"/>
              </a:rPr>
              <a:t>( implantation des modules photovoltaïques dans le sol au moyen de pieux et de vis)</a:t>
            </a:r>
          </a:p>
          <a:p>
            <a:pPr marL="343082" lvl="0" indent="-343082" hangingPunct="1">
              <a:spcBef>
                <a:spcPts val="800"/>
              </a:spcBef>
              <a:spcAft>
                <a:spcPts val="0"/>
              </a:spcAft>
              <a:buSzPct val="100000"/>
              <a:buFont typeface="Arial" pitchFamily="34"/>
              <a:buChar char="•"/>
            </a:pPr>
            <a:r>
              <a:rPr lang="fr-FR" sz="2400">
                <a:latin typeface="Calibri"/>
              </a:rPr>
              <a:t>Valeur agronomique des terres devant être très limitée voire moyenne</a:t>
            </a:r>
          </a:p>
          <a:p>
            <a:pPr marL="343082" lvl="0" indent="-343082" hangingPunct="1">
              <a:spcBef>
                <a:spcPts val="800"/>
              </a:spcBef>
              <a:spcAft>
                <a:spcPts val="0"/>
              </a:spcAft>
              <a:buSzPct val="100000"/>
              <a:buFont typeface="Arial" pitchFamily="34"/>
              <a:buChar char="•"/>
            </a:pPr>
            <a:endParaRPr lang="fr-FR">
              <a:latin typeface="Calibri"/>
            </a:endParaRPr>
          </a:p>
          <a:p>
            <a:pPr marL="1727996" lvl="4" indent="0" algn="ctr">
              <a:spcBef>
                <a:spcPts val="800"/>
              </a:spcBef>
              <a:spcAft>
                <a:spcPts val="0"/>
              </a:spcAft>
              <a:buNone/>
            </a:pPr>
            <a:endParaRPr lang="fr-FR">
              <a:latin typeface="Calibri"/>
            </a:endParaRPr>
          </a:p>
          <a:p>
            <a:pPr marL="1727996" lvl="4" indent="0" algn="ctr">
              <a:spcBef>
                <a:spcPts val="800"/>
              </a:spcBef>
              <a:spcAft>
                <a:spcPts val="0"/>
              </a:spcAft>
              <a:buNone/>
            </a:pPr>
            <a:endParaRPr lang="fr-FR" sz="1400">
              <a:solidFill>
                <a:srgbClr val="0066CC"/>
              </a:solidFill>
              <a:latin typeface="Calibri"/>
            </a:endParaRPr>
          </a:p>
          <a:p>
            <a:pPr marL="0" lvl="7" indent="0">
              <a:lnSpc>
                <a:spcPct val="100000"/>
              </a:lnSpc>
              <a:spcBef>
                <a:spcPts val="800"/>
              </a:spcBef>
              <a:buNone/>
            </a:pPr>
            <a:r>
              <a:rPr lang="fr-FR" i="1" kern="0">
                <a:solidFill>
                  <a:srgbClr val="0070C0"/>
                </a:solidFill>
                <a:latin typeface="Calibri"/>
              </a:rPr>
              <a:t>                                                                          </a:t>
            </a:r>
          </a:p>
          <a:p>
            <a:pPr marL="0" lvl="7" indent="0">
              <a:lnSpc>
                <a:spcPct val="100000"/>
              </a:lnSpc>
              <a:spcBef>
                <a:spcPts val="800"/>
              </a:spcBef>
              <a:buNone/>
            </a:pPr>
            <a:endParaRPr lang="fr-FR" i="1" kern="0">
              <a:solidFill>
                <a:srgbClr val="0070C0"/>
              </a:solidFill>
              <a:latin typeface="Calibri"/>
            </a:endParaRPr>
          </a:p>
          <a:p>
            <a:pPr marL="0" lvl="7" indent="0">
              <a:lnSpc>
                <a:spcPct val="100000"/>
              </a:lnSpc>
              <a:spcBef>
                <a:spcPts val="800"/>
              </a:spcBef>
              <a:buNone/>
            </a:pPr>
            <a:endParaRPr lang="fr-FR" i="1" kern="0">
              <a:solidFill>
                <a:srgbClr val="0070C0"/>
              </a:solidFill>
              <a:latin typeface="Calibri"/>
            </a:endParaRPr>
          </a:p>
          <a:p>
            <a:pPr marL="0" lvl="7" indent="0" algn="ctr">
              <a:lnSpc>
                <a:spcPct val="100000"/>
              </a:lnSpc>
              <a:spcBef>
                <a:spcPts val="800"/>
              </a:spcBef>
              <a:buNone/>
            </a:pPr>
            <a:r>
              <a:rPr lang="fr-FR" i="1" kern="0">
                <a:solidFill>
                  <a:srgbClr val="0070C0"/>
                </a:solidFill>
                <a:latin typeface="Calibri"/>
              </a:rPr>
              <a:t>16/30</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EB32B6-012D-F551-2D91-AB5443B70AD4}"/>
              </a:ext>
            </a:extLst>
          </p:cNvPr>
          <p:cNvSpPr txBox="1">
            <a:spLocks noGrp="1"/>
          </p:cNvSpPr>
          <p:nvPr>
            <p:ph type="title"/>
          </p:nvPr>
        </p:nvSpPr>
        <p:spPr>
          <a:xfrm>
            <a:off x="457200" y="274676"/>
            <a:ext cx="8229600" cy="729371"/>
          </a:xfrm>
        </p:spPr>
        <p:txBody>
          <a:bodyPr/>
          <a:lstStyle/>
          <a:p>
            <a:pPr lvl="0">
              <a:buNone/>
            </a:pPr>
            <a:r>
              <a:rPr lang="fr-FR" b="1" i="1">
                <a:solidFill>
                  <a:srgbClr val="0070C0"/>
                </a:solidFill>
              </a:rPr>
              <a:t>EXEMPLE DE COMPATIBILITE</a:t>
            </a:r>
          </a:p>
        </p:txBody>
      </p:sp>
      <p:sp>
        <p:nvSpPr>
          <p:cNvPr id="3" name="Espace réservé du contenu 2">
            <a:extLst>
              <a:ext uri="{FF2B5EF4-FFF2-40B4-BE49-F238E27FC236}">
                <a16:creationId xmlns:a16="http://schemas.microsoft.com/office/drawing/2014/main" id="{DCB8AE88-FEA0-D3EB-634D-6EB50A81B94A}"/>
              </a:ext>
            </a:extLst>
          </p:cNvPr>
          <p:cNvSpPr txBox="1">
            <a:spLocks noGrp="1"/>
          </p:cNvSpPr>
          <p:nvPr>
            <p:ph idx="1"/>
          </p:nvPr>
        </p:nvSpPr>
        <p:spPr>
          <a:xfrm>
            <a:off x="457200" y="1014481"/>
            <a:ext cx="8229600" cy="2335304"/>
          </a:xfrm>
        </p:spPr>
        <p:txBody>
          <a:bodyPr lIns="91440" tIns="45720" rIns="91440" bIns="45720"/>
          <a:lstStyle/>
          <a:p>
            <a:pPr marL="343082" lvl="0" indent="-343082" algn="just" hangingPunct="1">
              <a:spcBef>
                <a:spcPts val="800"/>
              </a:spcBef>
              <a:spcAft>
                <a:spcPts val="0"/>
              </a:spcAft>
              <a:buSzPct val="100000"/>
              <a:buFont typeface="Arial" pitchFamily="34"/>
              <a:buChar char="•"/>
            </a:pPr>
            <a:r>
              <a:rPr lang="fr-FR" sz="2400">
                <a:latin typeface="Calibri"/>
              </a:rPr>
              <a:t>Mise en pâture pour des ovins, de la totalité des terrains d’assiette du projet actuellement inexploités ou inexploitables (</a:t>
            </a:r>
            <a:r>
              <a:rPr lang="fr-FR" sz="2400" i="1">
                <a:latin typeface="Calibri"/>
              </a:rPr>
              <a:t>augmentation de 60 % de la surface en prairie) </a:t>
            </a:r>
            <a:r>
              <a:rPr lang="fr-FR" sz="2400">
                <a:latin typeface="Calibri"/>
              </a:rPr>
              <a:t>sur des terres d’une valeur agronomique très limitée à moyenne entrainant une augmentation du nombre de bêtes mais aussi l’arrêt d’une culture de céréales sur 2 ha30 </a:t>
            </a:r>
            <a:r>
              <a:rPr lang="fr-FR" sz="1800">
                <a:latin typeface="Calibri"/>
              </a:rPr>
              <a:t>(</a:t>
            </a:r>
            <a:r>
              <a:rPr lang="fr-FR" sz="1800" i="1">
                <a:latin typeface="Calibri"/>
              </a:rPr>
              <a:t>CAA bordeaux, 9 mai 2019, n° 17bx01715)</a:t>
            </a:r>
          </a:p>
          <a:p>
            <a:pPr marL="0" lvl="0" indent="0" algn="just" hangingPunct="1">
              <a:spcBef>
                <a:spcPts val="800"/>
              </a:spcBef>
              <a:spcAft>
                <a:spcPts val="0"/>
              </a:spcAft>
              <a:buNone/>
            </a:pPr>
            <a:r>
              <a:rPr lang="fr-FR" sz="2800" i="1">
                <a:latin typeface="Calibri"/>
              </a:rPr>
              <a:t>                                           </a:t>
            </a:r>
          </a:p>
          <a:p>
            <a:pPr marL="0" lvl="0" indent="0" algn="just" hangingPunct="1">
              <a:spcBef>
                <a:spcPts val="800"/>
              </a:spcBef>
              <a:spcAft>
                <a:spcPts val="0"/>
              </a:spcAft>
              <a:buNone/>
            </a:pPr>
            <a:endParaRPr lang="fr-FR" sz="2800" i="1">
              <a:solidFill>
                <a:srgbClr val="0070C0"/>
              </a:solidFill>
              <a:latin typeface="Calibri"/>
            </a:endParaRPr>
          </a:p>
          <a:p>
            <a:pPr marL="0" lvl="0" indent="0" algn="just" hangingPunct="1">
              <a:spcBef>
                <a:spcPts val="800"/>
              </a:spcBef>
              <a:spcAft>
                <a:spcPts val="0"/>
              </a:spcAft>
              <a:buNone/>
            </a:pPr>
            <a:endParaRPr lang="fr-FR" sz="2800" i="1">
              <a:solidFill>
                <a:srgbClr val="0070C0"/>
              </a:solidFill>
              <a:latin typeface="Calibri"/>
            </a:endParaRPr>
          </a:p>
          <a:p>
            <a:pPr marL="0" lvl="0" indent="0" algn="just" hangingPunct="1">
              <a:spcBef>
                <a:spcPts val="800"/>
              </a:spcBef>
              <a:spcAft>
                <a:spcPts val="0"/>
              </a:spcAft>
              <a:buNone/>
            </a:pPr>
            <a:endParaRPr lang="fr-FR" sz="2800" i="1">
              <a:solidFill>
                <a:srgbClr val="0070C0"/>
              </a:solidFill>
              <a:latin typeface="Calibri"/>
            </a:endParaRPr>
          </a:p>
          <a:p>
            <a:pPr marL="0" lvl="0" indent="0" algn="just" hangingPunct="1">
              <a:spcBef>
                <a:spcPts val="800"/>
              </a:spcBef>
              <a:spcAft>
                <a:spcPts val="0"/>
              </a:spcAft>
              <a:buNone/>
            </a:pPr>
            <a:endParaRPr lang="fr-FR" sz="2800" i="1">
              <a:solidFill>
                <a:srgbClr val="0070C0"/>
              </a:solidFill>
              <a:latin typeface="Calibri"/>
            </a:endParaRPr>
          </a:p>
          <a:p>
            <a:pPr marL="0" lvl="0" indent="0" algn="ctr" hangingPunct="1">
              <a:spcBef>
                <a:spcPts val="800"/>
              </a:spcBef>
              <a:spcAft>
                <a:spcPts val="0"/>
              </a:spcAft>
              <a:buNone/>
            </a:pPr>
            <a:r>
              <a:rPr lang="fr-FR" sz="1800" i="1">
                <a:solidFill>
                  <a:srgbClr val="0070C0"/>
                </a:solidFill>
                <a:latin typeface="Calibri"/>
              </a:rPr>
              <a:t>17/30</a:t>
            </a:r>
          </a:p>
          <a:p>
            <a:pPr marL="0" lvl="0" indent="0" hangingPunct="1">
              <a:spcBef>
                <a:spcPts val="800"/>
              </a:spcBef>
              <a:spcAft>
                <a:spcPts val="0"/>
              </a:spcAft>
              <a:buNone/>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pic>
        <p:nvPicPr>
          <p:cNvPr id="4" name="Image 4">
            <a:extLst>
              <a:ext uri="{FF2B5EF4-FFF2-40B4-BE49-F238E27FC236}">
                <a16:creationId xmlns:a16="http://schemas.microsoft.com/office/drawing/2014/main" id="{4A35685B-F2C3-CD86-7695-053B9D783E90}"/>
              </a:ext>
            </a:extLst>
          </p:cNvPr>
          <p:cNvPicPr>
            <a:picLocks noChangeAspect="1"/>
          </p:cNvPicPr>
          <p:nvPr/>
        </p:nvPicPr>
        <p:blipFill>
          <a:blip r:embed="rId3"/>
          <a:stretch>
            <a:fillRect/>
          </a:stretch>
        </p:blipFill>
        <p:spPr>
          <a:xfrm>
            <a:off x="4993346" y="3508214"/>
            <a:ext cx="3366080" cy="307510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BD295B-E783-95F5-13E1-7A2BAD0E760F}"/>
              </a:ext>
            </a:extLst>
          </p:cNvPr>
          <p:cNvSpPr txBox="1">
            <a:spLocks noGrp="1"/>
          </p:cNvSpPr>
          <p:nvPr>
            <p:ph type="title"/>
          </p:nvPr>
        </p:nvSpPr>
        <p:spPr/>
        <p:txBody>
          <a:bodyPr/>
          <a:lstStyle/>
          <a:p>
            <a:pPr lvl="0">
              <a:buNone/>
            </a:pPr>
            <a:r>
              <a:rPr lang="fr-FR" b="1" i="1">
                <a:solidFill>
                  <a:srgbClr val="0070C0"/>
                </a:solidFill>
              </a:rPr>
              <a:t>EXEMPLES D’INCOMPATIBILITE</a:t>
            </a:r>
          </a:p>
        </p:txBody>
      </p:sp>
      <p:sp>
        <p:nvSpPr>
          <p:cNvPr id="3" name="Espace réservé du contenu 2">
            <a:extLst>
              <a:ext uri="{FF2B5EF4-FFF2-40B4-BE49-F238E27FC236}">
                <a16:creationId xmlns:a16="http://schemas.microsoft.com/office/drawing/2014/main" id="{2D06D682-C7F4-795B-66B0-87193B4AC4CA}"/>
              </a:ext>
            </a:extLst>
          </p:cNvPr>
          <p:cNvSpPr txBox="1">
            <a:spLocks noGrp="1"/>
          </p:cNvSpPr>
          <p:nvPr>
            <p:ph idx="1"/>
          </p:nvPr>
        </p:nvSpPr>
        <p:spPr>
          <a:xfrm>
            <a:off x="457200" y="1340638"/>
            <a:ext cx="8229600" cy="4785475"/>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000">
                <a:latin typeface="Calibri"/>
              </a:rPr>
              <a:t>Réduction de la surface agricole (</a:t>
            </a:r>
            <a:r>
              <a:rPr lang="fr-FR" sz="2000" i="1">
                <a:latin typeface="Calibri"/>
              </a:rPr>
              <a:t>26,6 ha) </a:t>
            </a:r>
            <a:r>
              <a:rPr lang="fr-FR" sz="2000">
                <a:latin typeface="Calibri"/>
              </a:rPr>
              <a:t>d’une parcelle de 73 ha (</a:t>
            </a:r>
            <a:r>
              <a:rPr lang="fr-FR" sz="2000" i="1">
                <a:latin typeface="Calibri"/>
              </a:rPr>
              <a:t>culture céréalière)</a:t>
            </a:r>
            <a:r>
              <a:rPr lang="fr-FR" sz="2000">
                <a:latin typeface="Calibri"/>
              </a:rPr>
              <a:t> malgré la présence d’une activité de substitution (</a:t>
            </a:r>
            <a:r>
              <a:rPr lang="fr-FR" sz="2000" i="1">
                <a:latin typeface="Calibri"/>
              </a:rPr>
              <a:t>jachère mellifère) </a:t>
            </a:r>
            <a:r>
              <a:rPr lang="fr-FR" sz="2000">
                <a:latin typeface="Calibri"/>
              </a:rPr>
              <a:t>et la qualité médiocre des terres agricoles par rapport a d’autres terres de la commune (CE</a:t>
            </a:r>
            <a:r>
              <a:rPr lang="fr-FR" sz="2000" i="1">
                <a:latin typeface="Calibri"/>
              </a:rPr>
              <a:t>, 31 juill. 2019, n° 418739)</a:t>
            </a:r>
          </a:p>
          <a:p>
            <a:pPr marL="343082" lvl="0" indent="-343082" hangingPunct="1">
              <a:spcBef>
                <a:spcPts val="800"/>
              </a:spcBef>
              <a:spcAft>
                <a:spcPts val="0"/>
              </a:spcAft>
              <a:buSzPct val="100000"/>
              <a:buFont typeface="Arial" pitchFamily="34"/>
              <a:buChar char="•"/>
            </a:pPr>
            <a:r>
              <a:rPr lang="fr-FR" sz="2000">
                <a:latin typeface="Calibri"/>
              </a:rPr>
              <a:t>Refus d’autorisation pour une centrale solaire sur le Causse du Larzac en raison de l'altération des espaces naturels et du paysage </a:t>
            </a:r>
            <a:r>
              <a:rPr lang="fr-FR" sz="2000" i="1">
                <a:latin typeface="Calibri"/>
              </a:rPr>
              <a:t>(CAA bordeaux, 21</a:t>
            </a:r>
            <a:r>
              <a:rPr lang="fr-FR" sz="2000" i="1" baseline="30000">
                <a:latin typeface="Calibri"/>
              </a:rPr>
              <a:t>e</a:t>
            </a:r>
            <a:r>
              <a:rPr lang="fr-FR" sz="2000" i="1">
                <a:latin typeface="Calibri"/>
              </a:rPr>
              <a:t> ch. 29 juin 2017, n° 15bx02459)</a:t>
            </a:r>
            <a:endParaRPr lang="fr-FR" sz="2000">
              <a:latin typeface="Calibri"/>
            </a:endParaRPr>
          </a:p>
          <a:p>
            <a:pPr marL="0" lvl="0" indent="0" hangingPunct="1">
              <a:spcBef>
                <a:spcPts val="800"/>
              </a:spcBef>
              <a:spcAft>
                <a:spcPts val="0"/>
              </a:spcAft>
              <a:buNone/>
            </a:pPr>
            <a:endParaRPr lang="fr-FR" b="1">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just" hangingPunct="1">
              <a:spcBef>
                <a:spcPts val="800"/>
              </a:spcBef>
              <a:spcAft>
                <a:spcPts val="0"/>
              </a:spcAft>
              <a:buNone/>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1FAF7868-BC9E-B57B-85A8-6D7CB4280F0A}"/>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18/</a:t>
            </a:r>
            <a:r>
              <a:rPr lang="fr-FR" sz="1800" b="0" i="1" u="none" strike="noStrike" kern="0" cap="none" spc="0" baseline="0">
                <a:solidFill>
                  <a:srgbClr val="0070C0"/>
                </a:solidFill>
                <a:uFillTx/>
                <a:latin typeface="Arial" pitchFamily="18"/>
                <a:ea typeface="Microsoft YaHei" pitchFamily="2"/>
                <a:cs typeface="Lucida Sans" pitchFamily="2"/>
              </a:rPr>
              <a:t>30</a:t>
            </a:r>
            <a:endParaRPr lang="fr-FR" sz="1800" b="0" i="1" u="none" strike="noStrike" kern="1200" cap="none" spc="0" baseline="0">
              <a:solidFill>
                <a:srgbClr val="0070C0"/>
              </a:solidFill>
              <a:uFillTx/>
              <a:latin typeface="Arial" pitchFamily="18"/>
              <a:ea typeface="Microsoft YaHei" pitchFamily="2"/>
              <a:cs typeface="Lucida Sans" pitchFamily="2"/>
            </a:endParaRPr>
          </a:p>
        </p:txBody>
      </p:sp>
      <p:pic>
        <p:nvPicPr>
          <p:cNvPr id="5" name="Image 5">
            <a:extLst>
              <a:ext uri="{FF2B5EF4-FFF2-40B4-BE49-F238E27FC236}">
                <a16:creationId xmlns:a16="http://schemas.microsoft.com/office/drawing/2014/main" id="{17768106-E126-85E4-DF91-2A2303A42237}"/>
              </a:ext>
            </a:extLst>
          </p:cNvPr>
          <p:cNvPicPr>
            <a:picLocks noChangeAspect="1"/>
          </p:cNvPicPr>
          <p:nvPr/>
        </p:nvPicPr>
        <p:blipFill>
          <a:blip r:embed="rId3"/>
          <a:stretch>
            <a:fillRect/>
          </a:stretch>
        </p:blipFill>
        <p:spPr>
          <a:xfrm>
            <a:off x="3406588" y="3824084"/>
            <a:ext cx="3660370" cy="2417225"/>
          </a:xfrm>
          <a:prstGeom prst="rect">
            <a:avLst/>
          </a:prstGeom>
          <a:noFill/>
          <a:ln cap="flat">
            <a:noFill/>
          </a:ln>
        </p:spPr>
      </p:pic>
      <p:cxnSp>
        <p:nvCxnSpPr>
          <p:cNvPr id="6" name="Connecteur droit 10">
            <a:extLst>
              <a:ext uri="{FF2B5EF4-FFF2-40B4-BE49-F238E27FC236}">
                <a16:creationId xmlns:a16="http://schemas.microsoft.com/office/drawing/2014/main" id="{5B7DC96B-F722-359D-188A-A8BBBC125EF2}"/>
              </a:ext>
            </a:extLst>
          </p:cNvPr>
          <p:cNvCxnSpPr/>
          <p:nvPr/>
        </p:nvCxnSpPr>
        <p:spPr>
          <a:xfrm>
            <a:off x="3645539" y="4021677"/>
            <a:ext cx="3182468" cy="1736747"/>
          </a:xfrm>
          <a:prstGeom prst="straightConnector1">
            <a:avLst/>
          </a:prstGeom>
          <a:noFill/>
          <a:ln w="57150" cap="flat">
            <a:solidFill>
              <a:srgbClr val="FF0000"/>
            </a:solidFill>
            <a:prstDash val="solid"/>
            <a:miter/>
          </a:ln>
        </p:spPr>
      </p:cxnSp>
      <p:cxnSp>
        <p:nvCxnSpPr>
          <p:cNvPr id="7" name="Connecteur droit 10">
            <a:extLst>
              <a:ext uri="{FF2B5EF4-FFF2-40B4-BE49-F238E27FC236}">
                <a16:creationId xmlns:a16="http://schemas.microsoft.com/office/drawing/2014/main" id="{8629346A-785B-5A97-28E9-3A5A59D35209}"/>
              </a:ext>
            </a:extLst>
          </p:cNvPr>
          <p:cNvCxnSpPr/>
          <p:nvPr/>
        </p:nvCxnSpPr>
        <p:spPr>
          <a:xfrm flipV="1">
            <a:off x="3645539" y="4071521"/>
            <a:ext cx="3182468" cy="1802109"/>
          </a:xfrm>
          <a:prstGeom prst="straightConnector1">
            <a:avLst/>
          </a:prstGeom>
          <a:noFill/>
          <a:ln w="57150" cap="flat">
            <a:solidFill>
              <a:srgbClr val="FF000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BE736F-02EE-086D-83D6-A71F467FD43C}"/>
              </a:ext>
            </a:extLst>
          </p:cNvPr>
          <p:cNvSpPr txBox="1">
            <a:spLocks noGrp="1"/>
          </p:cNvSpPr>
          <p:nvPr>
            <p:ph type="title"/>
          </p:nvPr>
        </p:nvSpPr>
        <p:spPr/>
        <p:txBody>
          <a:bodyPr/>
          <a:lstStyle/>
          <a:p>
            <a:pPr lvl="0">
              <a:buNone/>
            </a:pPr>
            <a:r>
              <a:rPr lang="fr-FR" b="1" i="1">
                <a:solidFill>
                  <a:srgbClr val="0070C0"/>
                </a:solidFill>
              </a:rPr>
              <a:t>LES AVIS DE PORTEE AGRICOLE</a:t>
            </a:r>
          </a:p>
        </p:txBody>
      </p:sp>
      <p:sp>
        <p:nvSpPr>
          <p:cNvPr id="3" name="Espace réservé du contenu 2">
            <a:extLst>
              <a:ext uri="{FF2B5EF4-FFF2-40B4-BE49-F238E27FC236}">
                <a16:creationId xmlns:a16="http://schemas.microsoft.com/office/drawing/2014/main" id="{6F4A6B4B-2636-3E8F-7BAF-8AFB296A2F82}"/>
              </a:ext>
            </a:extLst>
          </p:cNvPr>
          <p:cNvSpPr txBox="1">
            <a:spLocks noGrp="1"/>
          </p:cNvSpPr>
          <p:nvPr>
            <p:ph idx="1"/>
          </p:nvPr>
        </p:nvSpPr>
        <p:spPr>
          <a:xfrm>
            <a:off x="457200" y="1196638"/>
            <a:ext cx="8229600" cy="3070564"/>
          </a:xfrm>
        </p:spPr>
        <p:txBody>
          <a:bodyPr lIns="91440" tIns="45720" rIns="91440" bIns="45720"/>
          <a:lstStyle/>
          <a:p>
            <a:pPr marL="0" lvl="0" indent="0" hangingPunct="1">
              <a:spcBef>
                <a:spcPts val="800"/>
              </a:spcBef>
              <a:spcAft>
                <a:spcPts val="0"/>
              </a:spcAft>
              <a:buNone/>
            </a:pPr>
            <a:r>
              <a:rPr lang="fr-FR" b="1">
                <a:latin typeface="Calibri"/>
              </a:rPr>
              <a:t>1 - </a:t>
            </a:r>
            <a:r>
              <a:rPr lang="fr-FR" sz="2000" b="1">
                <a:latin typeface="Calibri"/>
              </a:rPr>
              <a:t>ETUDE AGRICOLE PREALABLE  SEMBLABLE A L’ETUDE D’IMPACT ENVIRONNEMENTALE </a:t>
            </a:r>
            <a:r>
              <a:rPr lang="fr-FR" sz="2000" b="1" i="1">
                <a:latin typeface="Calibri"/>
              </a:rPr>
              <a:t>(effets positifs et négatifs, méthode ERC, mesures de compensation collective, etc …)</a:t>
            </a:r>
          </a:p>
          <a:p>
            <a:pPr marL="343082" lvl="0" indent="-343082" hangingPunct="1">
              <a:spcBef>
                <a:spcPts val="800"/>
              </a:spcBef>
              <a:spcAft>
                <a:spcPts val="0"/>
              </a:spcAft>
              <a:buSzPct val="100000"/>
              <a:buFont typeface="Arial" pitchFamily="34"/>
              <a:buChar char="•"/>
            </a:pPr>
            <a:r>
              <a:rPr lang="fr-FR" sz="2000">
                <a:latin typeface="Calibri"/>
              </a:rPr>
              <a:t>Si maintien d’une activité de culture sous les panneaux = présomption d’absence de prélèvement de surface agricole</a:t>
            </a:r>
          </a:p>
          <a:p>
            <a:pPr marL="343082" lvl="0" indent="-343082" hangingPunct="1">
              <a:spcBef>
                <a:spcPts val="800"/>
              </a:spcBef>
              <a:spcAft>
                <a:spcPts val="0"/>
              </a:spcAft>
              <a:buSzPct val="100000"/>
              <a:buFont typeface="Arial" pitchFamily="34"/>
              <a:buChar char="•"/>
            </a:pPr>
            <a:r>
              <a:rPr lang="fr-FR" sz="2000">
                <a:latin typeface="Calibri"/>
              </a:rPr>
              <a:t>Transmission par le préfet à la CDPENAF</a:t>
            </a:r>
          </a:p>
          <a:p>
            <a:pPr marL="0" lvl="7" indent="0">
              <a:lnSpc>
                <a:spcPct val="100000"/>
              </a:lnSpc>
              <a:spcBef>
                <a:spcPts val="800"/>
              </a:spcBef>
              <a:buNone/>
            </a:pPr>
            <a:r>
              <a:rPr lang="fr-FR" sz="2000" kern="0">
                <a:solidFill>
                  <a:srgbClr val="000000"/>
                </a:solidFill>
                <a:latin typeface="Calibri"/>
              </a:rPr>
              <a:t>                                                                      </a:t>
            </a:r>
          </a:p>
          <a:p>
            <a:pPr marL="0" lvl="0" indent="0" hangingPunct="1">
              <a:spcBef>
                <a:spcPts val="800"/>
              </a:spcBef>
              <a:spcAft>
                <a:spcPts val="0"/>
              </a:spcAft>
              <a:buNone/>
            </a:pPr>
            <a:r>
              <a:rPr lang="fr-FR">
                <a:latin typeface="Calibri"/>
              </a:rPr>
              <a:t>                                           </a:t>
            </a: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r>
              <a:rPr lang="fr-FR" sz="2600">
                <a:solidFill>
                  <a:srgbClr val="0066CC"/>
                </a:solidFill>
                <a:latin typeface="Calibri"/>
              </a:rPr>
              <a:t>19/30</a:t>
            </a: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a:p>
            <a:pPr marL="0" lvl="0" indent="0" hangingPunct="1">
              <a:spcBef>
                <a:spcPts val="800"/>
              </a:spcBef>
              <a:spcAft>
                <a:spcPts val="0"/>
              </a:spcAft>
              <a:buNone/>
            </a:pPr>
            <a:endParaRPr lang="fr-FR">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055A9-3BB7-2255-7879-334367D1C6D0}"/>
              </a:ext>
            </a:extLst>
          </p:cNvPr>
          <p:cNvSpPr txBox="1">
            <a:spLocks noGrp="1"/>
          </p:cNvSpPr>
          <p:nvPr>
            <p:ph type="title"/>
          </p:nvPr>
        </p:nvSpPr>
        <p:spPr/>
        <p:txBody>
          <a:bodyPr/>
          <a:lstStyle/>
          <a:p>
            <a:pPr lvl="0">
              <a:buNone/>
            </a:pPr>
            <a:r>
              <a:rPr lang="fr-FR"/>
              <a:t>Plan</a:t>
            </a:r>
          </a:p>
        </p:txBody>
      </p:sp>
      <p:sp>
        <p:nvSpPr>
          <p:cNvPr id="3" name="ZoneTexte 3">
            <a:extLst>
              <a:ext uri="{FF2B5EF4-FFF2-40B4-BE49-F238E27FC236}">
                <a16:creationId xmlns:a16="http://schemas.microsoft.com/office/drawing/2014/main" id="{87F8F565-C089-5CDE-B1F3-F413F1BE4C40}"/>
              </a:ext>
            </a:extLst>
          </p:cNvPr>
          <p:cNvSpPr txBox="1"/>
          <p:nvPr/>
        </p:nvSpPr>
        <p:spPr>
          <a:xfrm>
            <a:off x="1210235" y="1747226"/>
            <a:ext cx="6364937" cy="486287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Définition de l’agrivoltaïsme ou AGRI-PV</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Diversité de projets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Conditions à réunir</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Guide ministériel 2020</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Régime juridique applicable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Régime du permis de construire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Contraintes liées au zonage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Diversité des document d’urbanisme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Caractéristiques d’une activité agricole significative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Exemples de compatibilité et d’incompatibilité</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Les avis de portée agricole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Les délaissés autoroutiers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Les nouvelles procédures d’enquêtes publiques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600" b="0" i="1" u="none" strike="noStrike" kern="1200" cap="none" spc="0" baseline="0">
                <a:solidFill>
                  <a:srgbClr val="0070C0"/>
                </a:solidFill>
                <a:uFillTx/>
                <a:latin typeface="Calibri"/>
              </a:rPr>
              <a:t>Références bibliographiques</a:t>
            </a:r>
            <a:br>
              <a:rPr lang="fr-FR" sz="1600" b="0" i="1" u="none" strike="noStrike" kern="1200" cap="none" spc="0" baseline="0">
                <a:solidFill>
                  <a:srgbClr val="0070C0"/>
                </a:solidFill>
                <a:uFillTx/>
                <a:latin typeface="Calibri"/>
              </a:rPr>
            </a:br>
            <a:r>
              <a:rPr lang="fr-FR" sz="1600" b="0" i="1" u="none" strike="noStrike" kern="1200" cap="none" spc="0" baseline="0">
                <a:solidFill>
                  <a:srgbClr val="0070C0"/>
                </a:solidFill>
                <a:uFillTx/>
                <a:latin typeface="Calibri"/>
              </a:rPr>
              <a:t>(Ouvrages de Production d’Electricité à partir de l’Energie Solaire Installée au Sol (OPEESIS)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800" b="1" i="1" u="none" strike="noStrike" kern="1200" cap="none" spc="0" baseline="0">
              <a:solidFill>
                <a:srgbClr val="0070C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800" b="1" i="1" u="none" strike="noStrike" kern="1200" cap="none" spc="0" baseline="0">
              <a:solidFill>
                <a:srgbClr val="0070C0"/>
              </a:solidFill>
              <a:uFillTx/>
              <a:latin typeface="Calibri"/>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ZoneTexte 4">
            <a:extLst>
              <a:ext uri="{FF2B5EF4-FFF2-40B4-BE49-F238E27FC236}">
                <a16:creationId xmlns:a16="http://schemas.microsoft.com/office/drawing/2014/main" id="{E92F40CF-DB29-5DCB-9A88-54B317C2E6D7}"/>
              </a:ext>
            </a:extLst>
          </p:cNvPr>
          <p:cNvSpPr txBox="1"/>
          <p:nvPr/>
        </p:nvSpPr>
        <p:spPr>
          <a:xfrm>
            <a:off x="7575173" y="6141439"/>
            <a:ext cx="1007997" cy="356332"/>
          </a:xfrm>
          <a:prstGeom prst="rect">
            <a:avLst/>
          </a:prstGeom>
          <a:noFill/>
          <a:ln cap="flat">
            <a:noFill/>
          </a:ln>
        </p:spPr>
        <p:txBody>
          <a:bodyPr vert="horz" wrap="squar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66CC"/>
                </a:solidFill>
                <a:uFillTx/>
                <a:latin typeface="Arial" pitchFamily="18"/>
                <a:ea typeface="Microsoft YaHei" pitchFamily="2"/>
                <a:cs typeface="Lucida Sans" pitchFamily="2"/>
              </a:rPr>
              <a:t>2</a:t>
            </a:r>
            <a:r>
              <a:rPr lang="fr-FR" sz="1800" b="0" i="0" u="none" strike="noStrike" kern="1200" cap="none" spc="0" baseline="0">
                <a:solidFill>
                  <a:srgbClr val="0066CC"/>
                </a:solidFill>
                <a:uFillTx/>
                <a:latin typeface="Arial" pitchFamily="18"/>
                <a:ea typeface="Microsoft YaHei" pitchFamily="2"/>
                <a:cs typeface="Lucida Sans" pitchFamily="2"/>
              </a:rPr>
              <a:t>/30</a:t>
            </a:r>
          </a:p>
        </p:txBody>
      </p:sp>
      <p:pic>
        <p:nvPicPr>
          <p:cNvPr id="5" name="Image 4">
            <a:extLst>
              <a:ext uri="{FF2B5EF4-FFF2-40B4-BE49-F238E27FC236}">
                <a16:creationId xmlns:a16="http://schemas.microsoft.com/office/drawing/2014/main" id="{8BBC3F6E-37C3-BA8E-D273-9CE64AB7E3F0}"/>
              </a:ext>
            </a:extLst>
          </p:cNvPr>
          <p:cNvPicPr>
            <a:picLocks noChangeAspect="1"/>
          </p:cNvPicPr>
          <p:nvPr/>
        </p:nvPicPr>
        <p:blipFill>
          <a:blip r:embed="rId2"/>
          <a:stretch>
            <a:fillRect/>
          </a:stretch>
        </p:blipFill>
        <p:spPr>
          <a:xfrm>
            <a:off x="0" y="-35859"/>
            <a:ext cx="2588560" cy="833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6A7635-C7C7-73C8-108E-3836F8C63130}"/>
              </a:ext>
            </a:extLst>
          </p:cNvPr>
          <p:cNvSpPr txBox="1">
            <a:spLocks noGrp="1"/>
          </p:cNvSpPr>
          <p:nvPr>
            <p:ph type="title"/>
          </p:nvPr>
        </p:nvSpPr>
        <p:spPr>
          <a:xfrm>
            <a:off x="457200" y="274676"/>
            <a:ext cx="8229600" cy="684547"/>
          </a:xfrm>
        </p:spPr>
        <p:txBody>
          <a:bodyPr/>
          <a:lstStyle/>
          <a:p>
            <a:pPr lvl="0">
              <a:buNone/>
            </a:pPr>
            <a:r>
              <a:rPr lang="fr-FR" sz="1600" b="1" i="1">
                <a:solidFill>
                  <a:srgbClr val="0070C0"/>
                </a:solidFill>
              </a:rPr>
              <a:t>LES AVIS DE PORTEE AGRICOLE</a:t>
            </a:r>
            <a:br>
              <a:rPr lang="fr-FR" sz="1600" b="1" i="1">
                <a:solidFill>
                  <a:srgbClr val="0070C0"/>
                </a:solidFill>
              </a:rPr>
            </a:br>
            <a:r>
              <a:rPr lang="fr-FR" sz="1600" b="1" i="1">
                <a:solidFill>
                  <a:srgbClr val="0070C0"/>
                </a:solidFill>
              </a:rPr>
              <a:t>(SUITE)</a:t>
            </a:r>
          </a:p>
        </p:txBody>
      </p:sp>
      <p:sp>
        <p:nvSpPr>
          <p:cNvPr id="3" name="Espace réservé du contenu 2">
            <a:extLst>
              <a:ext uri="{FF2B5EF4-FFF2-40B4-BE49-F238E27FC236}">
                <a16:creationId xmlns:a16="http://schemas.microsoft.com/office/drawing/2014/main" id="{28DB1362-01CF-2C8E-BF71-96C2D9A94497}"/>
              </a:ext>
            </a:extLst>
          </p:cNvPr>
          <p:cNvSpPr txBox="1">
            <a:spLocks noGrp="1"/>
          </p:cNvSpPr>
          <p:nvPr>
            <p:ph idx="1"/>
          </p:nvPr>
        </p:nvSpPr>
        <p:spPr>
          <a:xfrm>
            <a:off x="457200" y="1340638"/>
            <a:ext cx="8229600" cy="4785475"/>
          </a:xfrm>
        </p:spPr>
        <p:txBody>
          <a:bodyPr lIns="91440" tIns="45720" rIns="91440" bIns="45720"/>
          <a:lstStyle/>
          <a:p>
            <a:pPr marL="0" lvl="0" indent="0" algn="just" hangingPunct="1">
              <a:spcBef>
                <a:spcPts val="800"/>
              </a:spcBef>
              <a:spcAft>
                <a:spcPts val="0"/>
              </a:spcAft>
              <a:buNone/>
            </a:pPr>
            <a:r>
              <a:rPr lang="fr-FR" b="1">
                <a:latin typeface="Calibri"/>
              </a:rPr>
              <a:t>2 - AVIS DE LA CDPENAF</a:t>
            </a:r>
          </a:p>
          <a:p>
            <a:pPr marL="457200" lvl="0" indent="-457200" algn="just" hangingPunct="1">
              <a:spcBef>
                <a:spcPts val="800"/>
              </a:spcBef>
              <a:spcAft>
                <a:spcPts val="0"/>
              </a:spcAft>
              <a:buFont typeface="Arial" pitchFamily="34"/>
              <a:buChar char="•"/>
            </a:pPr>
            <a:r>
              <a:rPr lang="fr-FR" sz="2400" u="sng">
                <a:latin typeface="Calibri"/>
              </a:rPr>
              <a:t>Avis simple</a:t>
            </a:r>
            <a:r>
              <a:rPr lang="fr-FR" sz="2400">
                <a:latin typeface="Calibri"/>
              </a:rPr>
              <a:t> si le projet localisé dans une commune non couverte par un document d’urbanisme a pour conséquence une réduction des surfaces situées dans les espaces autres qu’urbanisés </a:t>
            </a:r>
            <a:r>
              <a:rPr lang="fr-FR" sz="2400" i="1">
                <a:latin typeface="Calibri"/>
              </a:rPr>
              <a:t>(C. Urb. Art. L. 111-5)</a:t>
            </a:r>
          </a:p>
          <a:p>
            <a:pPr marL="457200" lvl="0" indent="-457200" algn="just" hangingPunct="1">
              <a:spcBef>
                <a:spcPts val="800"/>
              </a:spcBef>
              <a:spcAft>
                <a:spcPts val="0"/>
              </a:spcAft>
              <a:buFont typeface="Arial" pitchFamily="34"/>
              <a:buChar char="•"/>
            </a:pPr>
            <a:r>
              <a:rPr lang="fr-FR" sz="2400">
                <a:latin typeface="Calibri"/>
              </a:rPr>
              <a:t>Calculs réalisés au titre de la compensation collective agricole (</a:t>
            </a:r>
            <a:r>
              <a:rPr lang="fr-FR" sz="2400" i="1">
                <a:latin typeface="Calibri"/>
              </a:rPr>
              <a:t>impact indirect aval, perte de potentiel agricole et montant global de préjudice à l’économie agricole) </a:t>
            </a:r>
            <a:r>
              <a:rPr lang="fr-FR" sz="2400">
                <a:latin typeface="Calibri"/>
              </a:rPr>
              <a:t>destinés a des groupements fonciers agricoles</a:t>
            </a:r>
          </a:p>
          <a:p>
            <a:pPr marL="457200" lvl="0" indent="-457200" algn="just" hangingPunct="1">
              <a:spcBef>
                <a:spcPts val="800"/>
              </a:spcBef>
              <a:spcAft>
                <a:spcPts val="0"/>
              </a:spcAft>
              <a:buFont typeface="Arial" pitchFamily="34"/>
              <a:buChar char="•"/>
            </a:pPr>
            <a:r>
              <a:rPr lang="fr-FR" sz="2400">
                <a:latin typeface="Calibri"/>
              </a:rPr>
              <a:t>Nécessité de démontrer le caractère réversible de l’installation (pieux, vis, etc…)</a:t>
            </a:r>
          </a:p>
          <a:p>
            <a:pPr marL="457200" lvl="0" indent="-457200" algn="just" hangingPunct="1">
              <a:spcBef>
                <a:spcPts val="800"/>
              </a:spcBef>
              <a:spcAft>
                <a:spcPts val="0"/>
              </a:spcAft>
              <a:buFont typeface="Arial" pitchFamily="34"/>
              <a:buChar char="•"/>
            </a:pPr>
            <a:endParaRPr lang="fr-FR" sz="2800">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343082" lvl="0" indent="-343082" algn="just" hangingPunct="1">
              <a:spcBef>
                <a:spcPts val="800"/>
              </a:spcBef>
              <a:spcAft>
                <a:spcPts val="0"/>
              </a:spcAft>
              <a:buSzPct val="100000"/>
              <a:buFont typeface="Arial" pitchFamily="34"/>
              <a:buChar char="•"/>
            </a:pPr>
            <a:endParaRPr lang="fr-FR" sz="2800">
              <a:latin typeface="Calibri"/>
            </a:endParaRPr>
          </a:p>
          <a:p>
            <a:pPr marL="0" lvl="0" indent="0" algn="just" hangingPunct="1">
              <a:spcBef>
                <a:spcPts val="800"/>
              </a:spcBef>
              <a:spcAft>
                <a:spcPts val="0"/>
              </a:spcAft>
              <a:buNone/>
            </a:pPr>
            <a:endParaRPr lang="fr-FR" sz="2800" i="1">
              <a:latin typeface="Calibri"/>
            </a:endParaRPr>
          </a:p>
          <a:p>
            <a:pPr marL="343082" lvl="0" indent="-343082" algn="just" hangingPunct="1">
              <a:spcBef>
                <a:spcPts val="800"/>
              </a:spcBef>
              <a:spcAft>
                <a:spcPts val="0"/>
              </a:spcAft>
              <a:buSzPct val="100000"/>
              <a:buFont typeface="Arial" pitchFamily="34"/>
              <a:buChar char="•"/>
            </a:pPr>
            <a:endParaRPr lang="fr-FR" sz="2800" i="1">
              <a:latin typeface="Calibri"/>
            </a:endParaRPr>
          </a:p>
          <a:p>
            <a:pPr marL="343082" lvl="0" indent="-343082" algn="just" hangingPunct="1">
              <a:spcBef>
                <a:spcPts val="800"/>
              </a:spcBef>
              <a:spcAft>
                <a:spcPts val="0"/>
              </a:spcAft>
              <a:buSzPct val="100000"/>
              <a:buFont typeface="Arial" pitchFamily="34"/>
              <a:buChar char="•"/>
            </a:pPr>
            <a:endParaRPr lang="fr-FR" sz="2800" i="1">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F0B25D24-5CF5-D535-A74A-F531DF174C01}"/>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20</a:t>
            </a:r>
            <a:r>
              <a:rPr lang="fr-FR" sz="1800" b="0" i="1" u="none" strike="noStrike" kern="1200" cap="none" spc="0" baseline="0">
                <a:solidFill>
                  <a:srgbClr val="0070C0"/>
                </a:solidFill>
                <a:uFillTx/>
                <a:latin typeface="Arial" pitchFamily="18"/>
                <a:ea typeface="Microsoft YaHei" pitchFamily="2"/>
                <a:cs typeface="Lucida Sans" pitchFamily="2"/>
              </a:rPr>
              <a:t>/30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8B362-772A-0510-2EAA-E261A82BE9D2}"/>
              </a:ext>
            </a:extLst>
          </p:cNvPr>
          <p:cNvSpPr txBox="1">
            <a:spLocks noGrp="1"/>
          </p:cNvSpPr>
          <p:nvPr>
            <p:ph type="title"/>
          </p:nvPr>
        </p:nvSpPr>
        <p:spPr>
          <a:xfrm>
            <a:off x="457200" y="274676"/>
            <a:ext cx="8229600" cy="792126"/>
          </a:xfrm>
        </p:spPr>
        <p:txBody>
          <a:bodyPr/>
          <a:lstStyle/>
          <a:p>
            <a:pPr lvl="0">
              <a:buNone/>
            </a:pPr>
            <a:r>
              <a:rPr lang="fr-FR" sz="1800" b="1" i="1">
                <a:solidFill>
                  <a:srgbClr val="0070C0"/>
                </a:solidFill>
              </a:rPr>
              <a:t>LES AVIS DE PORTEE AGRICOLE</a:t>
            </a:r>
            <a:br>
              <a:rPr lang="fr-FR" sz="1800" b="1" i="1">
                <a:solidFill>
                  <a:srgbClr val="0070C0"/>
                </a:solidFill>
              </a:rPr>
            </a:br>
            <a:r>
              <a:rPr lang="fr-FR" sz="1800" b="1" i="1">
                <a:solidFill>
                  <a:srgbClr val="0070C0"/>
                </a:solidFill>
              </a:rPr>
              <a:t>(SUITE)</a:t>
            </a:r>
          </a:p>
        </p:txBody>
      </p:sp>
      <p:sp>
        <p:nvSpPr>
          <p:cNvPr id="3" name="Espace réservé du contenu 2">
            <a:extLst>
              <a:ext uri="{FF2B5EF4-FFF2-40B4-BE49-F238E27FC236}">
                <a16:creationId xmlns:a16="http://schemas.microsoft.com/office/drawing/2014/main" id="{2D8685A1-2D79-EB58-16C8-693AE641AA76}"/>
              </a:ext>
            </a:extLst>
          </p:cNvPr>
          <p:cNvSpPr txBox="1">
            <a:spLocks noGrp="1"/>
          </p:cNvSpPr>
          <p:nvPr>
            <p:ph idx="1"/>
          </p:nvPr>
        </p:nvSpPr>
        <p:spPr>
          <a:xfrm>
            <a:off x="457007" y="1628802"/>
            <a:ext cx="8229600" cy="4525923"/>
          </a:xfrm>
        </p:spPr>
        <p:txBody>
          <a:bodyPr lIns="91440" tIns="45720" rIns="91440" bIns="45720"/>
          <a:lstStyle/>
          <a:p>
            <a:pPr marL="0" lvl="0" indent="0" hangingPunct="1">
              <a:spcBef>
                <a:spcPts val="800"/>
              </a:spcBef>
              <a:spcAft>
                <a:spcPts val="0"/>
              </a:spcAft>
              <a:buNone/>
            </a:pPr>
            <a:r>
              <a:rPr lang="fr-FR" b="1">
                <a:latin typeface="Calibri"/>
              </a:rPr>
              <a:t>3 - INAO</a:t>
            </a:r>
          </a:p>
          <a:p>
            <a:pPr marL="343082" lvl="0" indent="-343082" algn="just" hangingPunct="1">
              <a:spcBef>
                <a:spcPts val="800"/>
              </a:spcBef>
              <a:spcAft>
                <a:spcPts val="0"/>
              </a:spcAft>
              <a:buSzPct val="100000"/>
              <a:buFont typeface="Arial" pitchFamily="34"/>
              <a:buChar char="•"/>
            </a:pPr>
            <a:r>
              <a:rPr lang="fr-FR" sz="2400">
                <a:latin typeface="Calibri"/>
              </a:rPr>
              <a:t>Avis simple si un organisme de défense et de gestion d’une AOP estime que le projet est de nature à porter atteinte à l’aire ou aux conditions de production,  à la qualité ou l’image du produit d’appellation (</a:t>
            </a:r>
            <a:r>
              <a:rPr lang="fr-FR" sz="2400" i="1">
                <a:latin typeface="Calibri"/>
              </a:rPr>
              <a:t>C. Rur. , Art. L. 643-4)</a:t>
            </a:r>
          </a:p>
          <a:p>
            <a:pPr marL="0" lvl="0" indent="0" algn="ctr" hangingPunct="1">
              <a:spcBef>
                <a:spcPts val="800"/>
              </a:spcBef>
              <a:spcAft>
                <a:spcPts val="0"/>
              </a:spcAft>
              <a:buNone/>
            </a:pPr>
            <a:endParaRPr lang="fr-FR" sz="2600" i="1">
              <a:solidFill>
                <a:srgbClr val="0066CC"/>
              </a:solidFill>
              <a:latin typeface="Calibri"/>
            </a:endParaRPr>
          </a:p>
        </p:txBody>
      </p:sp>
      <p:sp>
        <p:nvSpPr>
          <p:cNvPr id="4" name="Espace réservé du pied de page 3">
            <a:extLst>
              <a:ext uri="{FF2B5EF4-FFF2-40B4-BE49-F238E27FC236}">
                <a16:creationId xmlns:a16="http://schemas.microsoft.com/office/drawing/2014/main" id="{46833E06-D7B7-2141-A3E2-D01BB52E99E6}"/>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21/30</a:t>
            </a:r>
            <a:endParaRPr lang="fr-FR" sz="1800" b="0" i="1" u="none" strike="noStrike" kern="1200" cap="none" spc="0" baseline="0">
              <a:solidFill>
                <a:srgbClr val="0070C0"/>
              </a:solidFill>
              <a:uFillTx/>
              <a:latin typeface="Arial" pitchFamily="18"/>
              <a:ea typeface="Microsoft YaHei" pitchFamily="2"/>
              <a:cs typeface="Lucida Sans" pitchFamily="2"/>
            </a:endParaRPr>
          </a:p>
        </p:txBody>
      </p:sp>
      <p:pic>
        <p:nvPicPr>
          <p:cNvPr id="5" name="Image 5">
            <a:extLst>
              <a:ext uri="{FF2B5EF4-FFF2-40B4-BE49-F238E27FC236}">
                <a16:creationId xmlns:a16="http://schemas.microsoft.com/office/drawing/2014/main" id="{A8D742F5-0779-D5B9-4144-6042891F7233}"/>
              </a:ext>
            </a:extLst>
          </p:cNvPr>
          <p:cNvPicPr>
            <a:picLocks noChangeAspect="1"/>
          </p:cNvPicPr>
          <p:nvPr/>
        </p:nvPicPr>
        <p:blipFill>
          <a:blip r:embed="rId3"/>
          <a:stretch>
            <a:fillRect/>
          </a:stretch>
        </p:blipFill>
        <p:spPr>
          <a:xfrm>
            <a:off x="1499515" y="4058207"/>
            <a:ext cx="6658368" cy="1616448"/>
          </a:xfrm>
          <a:prstGeom prst="rect">
            <a:avLst/>
          </a:prstGeom>
          <a:noFill/>
          <a:ln w="12701" cap="flat">
            <a:solidFill>
              <a:srgbClr val="000000"/>
            </a:solidFill>
            <a:prstDash val="solid"/>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1515C-3188-8048-4282-AB6E0C24E637}"/>
              </a:ext>
            </a:extLst>
          </p:cNvPr>
          <p:cNvSpPr txBox="1">
            <a:spLocks noGrp="1"/>
          </p:cNvSpPr>
          <p:nvPr>
            <p:ph type="title"/>
          </p:nvPr>
        </p:nvSpPr>
        <p:spPr>
          <a:xfrm>
            <a:off x="467642" y="32762"/>
            <a:ext cx="8229600" cy="935998"/>
          </a:xfrm>
        </p:spPr>
        <p:txBody>
          <a:bodyPr/>
          <a:lstStyle/>
          <a:p>
            <a:pPr lvl="0">
              <a:buNone/>
            </a:pPr>
            <a:r>
              <a:rPr lang="fr-FR" sz="2400" b="1" i="1">
                <a:solidFill>
                  <a:srgbClr val="0070C0"/>
                </a:solidFill>
              </a:rPr>
              <a:t>LES AVIS DE PORTEE AGRICOLE</a:t>
            </a:r>
            <a:br>
              <a:rPr lang="fr-FR" sz="2400" b="1" i="1">
                <a:solidFill>
                  <a:srgbClr val="0070C0"/>
                </a:solidFill>
              </a:rPr>
            </a:br>
            <a:r>
              <a:rPr lang="fr-FR" sz="2400" b="1" i="1">
                <a:solidFill>
                  <a:srgbClr val="0070C0"/>
                </a:solidFill>
              </a:rPr>
              <a:t>(SUITE)</a:t>
            </a:r>
          </a:p>
        </p:txBody>
      </p:sp>
      <p:sp>
        <p:nvSpPr>
          <p:cNvPr id="3" name="Espace réservé du contenu 2">
            <a:extLst>
              <a:ext uri="{FF2B5EF4-FFF2-40B4-BE49-F238E27FC236}">
                <a16:creationId xmlns:a16="http://schemas.microsoft.com/office/drawing/2014/main" id="{EA1EF759-5BB6-5D06-23F8-7FE6E3ACC1A5}"/>
              </a:ext>
            </a:extLst>
          </p:cNvPr>
          <p:cNvSpPr txBox="1">
            <a:spLocks noGrp="1"/>
          </p:cNvSpPr>
          <p:nvPr>
            <p:ph idx="1"/>
          </p:nvPr>
        </p:nvSpPr>
        <p:spPr>
          <a:xfrm>
            <a:off x="485281" y="1262877"/>
            <a:ext cx="8229600" cy="4782961"/>
          </a:xfrm>
        </p:spPr>
        <p:txBody>
          <a:bodyPr lIns="91440" tIns="45720" rIns="91440" bIns="45720"/>
          <a:lstStyle/>
          <a:p>
            <a:pPr marL="0" lvl="0" indent="0" algn="just" hangingPunct="1">
              <a:spcBef>
                <a:spcPts val="800"/>
              </a:spcBef>
              <a:spcAft>
                <a:spcPts val="0"/>
              </a:spcAft>
              <a:buNone/>
            </a:pPr>
            <a:r>
              <a:rPr lang="fr-FR" b="1">
                <a:latin typeface="Calibri"/>
              </a:rPr>
              <a:t>4 - Avis propre du préfet </a:t>
            </a:r>
            <a:r>
              <a:rPr lang="fr-FR">
                <a:latin typeface="Calibri"/>
              </a:rPr>
              <a:t>pour le PC transmis dans le dossier d’enquête publique (</a:t>
            </a:r>
            <a:r>
              <a:rPr lang="fr-FR" i="1">
                <a:latin typeface="Calibri"/>
              </a:rPr>
              <a:t>C. Urb., Art. R. 422-2</a:t>
            </a:r>
            <a:r>
              <a:rPr lang="fr-FR">
                <a:latin typeface="Calibri"/>
              </a:rPr>
              <a:t>)</a:t>
            </a:r>
          </a:p>
          <a:p>
            <a:pPr marL="0" lvl="0" indent="0" hangingPunct="1">
              <a:spcBef>
                <a:spcPts val="800"/>
              </a:spcBef>
              <a:spcAft>
                <a:spcPts val="0"/>
              </a:spcAft>
              <a:buNone/>
            </a:pPr>
            <a:r>
              <a:rPr lang="fr-FR" b="1">
                <a:latin typeface="Calibri"/>
              </a:rPr>
              <a:t>5 - Avis de la CRE (</a:t>
            </a:r>
            <a:r>
              <a:rPr lang="fr-FR" b="1" i="1">
                <a:latin typeface="Calibri"/>
              </a:rPr>
              <a:t>APPELS D’OFFRES)</a:t>
            </a:r>
            <a:endParaRPr lang="fr-FR" i="1">
              <a:latin typeface="Calibri"/>
            </a:endParaRPr>
          </a:p>
          <a:p>
            <a:pPr marL="343082" lvl="0" indent="-343082" hangingPunct="1">
              <a:spcBef>
                <a:spcPts val="800"/>
              </a:spcBef>
              <a:spcAft>
                <a:spcPts val="0"/>
              </a:spcAft>
              <a:buSzPct val="100000"/>
              <a:buFont typeface="Arial" pitchFamily="34"/>
              <a:buChar char="•"/>
            </a:pPr>
            <a:r>
              <a:rPr lang="fr-FR">
                <a:latin typeface="Calibri"/>
              </a:rPr>
              <a:t>Eligibilité des projets réservée aux installations innovantes équipées d’outils et de service de pilotage </a:t>
            </a:r>
            <a:r>
              <a:rPr lang="fr-FR" i="1">
                <a:latin typeface="Calibri"/>
              </a:rPr>
              <a:t>(cahier des charges, 26 mars 2020, art. 1.2.2)</a:t>
            </a:r>
          </a:p>
          <a:p>
            <a:pPr marL="0" lvl="0" indent="0" hangingPunct="1">
              <a:spcBef>
                <a:spcPts val="800"/>
              </a:spcBef>
              <a:spcAft>
                <a:spcPts val="0"/>
              </a:spcAft>
              <a:buNone/>
            </a:pPr>
            <a:endParaRPr lang="fr-FR" i="1">
              <a:latin typeface="Calibri"/>
            </a:endParaRPr>
          </a:p>
          <a:p>
            <a:pPr marL="0" lvl="0" indent="0" hangingPunct="1">
              <a:spcBef>
                <a:spcPts val="800"/>
              </a:spcBef>
              <a:spcAft>
                <a:spcPts val="0"/>
              </a:spcAft>
              <a:buNone/>
            </a:pPr>
            <a:r>
              <a:rPr lang="fr-FR">
                <a:latin typeface="Calibri"/>
              </a:rPr>
              <a:t>                                           </a:t>
            </a:r>
            <a:r>
              <a:rPr lang="fr-FR" sz="1800" i="1">
                <a:solidFill>
                  <a:srgbClr val="0070C0"/>
                </a:solidFill>
                <a:latin typeface="Calibri"/>
              </a:rPr>
              <a:t>22/30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D22D54-8DC9-5B28-A18C-F5161E5D0575}"/>
              </a:ext>
            </a:extLst>
          </p:cNvPr>
          <p:cNvSpPr txBox="1">
            <a:spLocks noGrp="1"/>
          </p:cNvSpPr>
          <p:nvPr>
            <p:ph type="title"/>
          </p:nvPr>
        </p:nvSpPr>
        <p:spPr/>
        <p:txBody>
          <a:bodyPr/>
          <a:lstStyle/>
          <a:p>
            <a:pPr lvl="0">
              <a:buNone/>
            </a:pPr>
            <a:r>
              <a:rPr lang="fr-FR" b="1" i="1">
                <a:solidFill>
                  <a:srgbClr val="0070C0"/>
                </a:solidFill>
              </a:rPr>
              <a:t>CAS PARTICULIER DES DELAISSES D’AUTOROUTE</a:t>
            </a:r>
          </a:p>
        </p:txBody>
      </p:sp>
      <p:sp>
        <p:nvSpPr>
          <p:cNvPr id="3" name="Espace réservé du contenu 2">
            <a:extLst>
              <a:ext uri="{FF2B5EF4-FFF2-40B4-BE49-F238E27FC236}">
                <a16:creationId xmlns:a16="http://schemas.microsoft.com/office/drawing/2014/main" id="{538B8717-03A5-347B-6D90-D77080F2A0FF}"/>
              </a:ext>
            </a:extLst>
          </p:cNvPr>
          <p:cNvSpPr txBox="1">
            <a:spLocks noGrp="1"/>
          </p:cNvSpPr>
          <p:nvPr>
            <p:ph idx="1"/>
          </p:nvPr>
        </p:nvSpPr>
        <p:spPr>
          <a:xfrm>
            <a:off x="467541" y="1556793"/>
            <a:ext cx="8219258" cy="4569320"/>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000">
                <a:latin typeface="Calibri"/>
              </a:rPr>
              <a:t>Modification des articles l. 111-6 et l. 111-7 du code de l’urbanisme pour des terrains situés à proximité des autoroutes, des routes express et des déviations (</a:t>
            </a:r>
            <a:r>
              <a:rPr lang="fr-FR" sz="2000" i="1">
                <a:latin typeface="Calibri"/>
              </a:rPr>
              <a:t>loi Barnier</a:t>
            </a:r>
            <a:r>
              <a:rPr lang="fr-FR" sz="2000">
                <a:latin typeface="Calibri"/>
              </a:rPr>
              <a:t>)</a:t>
            </a:r>
          </a:p>
          <a:p>
            <a:pPr marL="343082" lvl="0" indent="-343082" hangingPunct="1">
              <a:spcBef>
                <a:spcPts val="800"/>
              </a:spcBef>
              <a:spcAft>
                <a:spcPts val="0"/>
              </a:spcAft>
              <a:buSzPct val="100000"/>
              <a:buFont typeface="Arial" pitchFamily="34"/>
              <a:buChar char="•"/>
            </a:pPr>
            <a:r>
              <a:rPr lang="fr-FR" sz="2400">
                <a:latin typeface="Calibri"/>
              </a:rPr>
              <a:t>Art. 34 de la loi n° 2023-175 du 10 mars 2023 relative à l’accélération de la production d’énergies renouvelables (</a:t>
            </a:r>
            <a:r>
              <a:rPr lang="fr-FR" sz="2400" i="1">
                <a:latin typeface="Calibri"/>
              </a:rPr>
              <a:t>AER)</a:t>
            </a:r>
          </a:p>
          <a:p>
            <a:pPr marL="343082" lvl="0" indent="-343082" algn="ctr" hangingPunct="1">
              <a:spcBef>
                <a:spcPts val="800"/>
              </a:spcBef>
              <a:spcAft>
                <a:spcPts val="0"/>
              </a:spcAft>
              <a:buSzPct val="100000"/>
              <a:buFont typeface="Arial" pitchFamily="34"/>
              <a:buChar char="•"/>
            </a:pPr>
            <a:r>
              <a:rPr lang="fr-FR" sz="3600">
                <a:latin typeface="Calibri"/>
              </a:rPr>
              <a:t>12000 km d’autoroute en France représentant un gisement de 1 800 à </a:t>
            </a:r>
            <a:br>
              <a:rPr lang="fr-FR" sz="3600">
                <a:latin typeface="Calibri"/>
              </a:rPr>
            </a:br>
            <a:r>
              <a:rPr lang="fr-FR" sz="3600">
                <a:latin typeface="Calibri"/>
              </a:rPr>
              <a:t>2 400 MW</a:t>
            </a:r>
          </a:p>
          <a:p>
            <a:pPr marL="343082" lvl="0" indent="-343082" hangingPunct="1">
              <a:spcBef>
                <a:spcPts val="800"/>
              </a:spcBef>
              <a:spcAft>
                <a:spcPts val="0"/>
              </a:spcAft>
              <a:buSzPct val="100000"/>
              <a:buFont typeface="Arial" pitchFamily="34"/>
              <a:buChar char="•"/>
            </a:pPr>
            <a:endParaRPr lang="fr-FR" sz="2800" i="1">
              <a:latin typeface="Calibri"/>
            </a:endParaRPr>
          </a:p>
          <a:p>
            <a:pPr marL="0" lvl="0" indent="0" algn="ctr" hangingPunct="1">
              <a:spcBef>
                <a:spcPts val="800"/>
              </a:spcBef>
              <a:spcAft>
                <a:spcPts val="0"/>
              </a:spcAft>
              <a:buNone/>
            </a:pPr>
            <a:r>
              <a:rPr lang="fr-FR" sz="1800">
                <a:solidFill>
                  <a:srgbClr val="0066CC"/>
                </a:solidFill>
                <a:latin typeface="Calibri"/>
              </a:rPr>
              <a:t>23/30</a:t>
            </a:r>
          </a:p>
          <a:p>
            <a:pPr marL="343082" lvl="0" indent="-343082" hangingPunct="1">
              <a:spcBef>
                <a:spcPts val="800"/>
              </a:spcBef>
              <a:spcAft>
                <a:spcPts val="0"/>
              </a:spcAft>
              <a:buSzPct val="100000"/>
              <a:buFont typeface="Arial" pitchFamily="34"/>
              <a:buChar char="•"/>
            </a:pPr>
            <a:endParaRPr lang="fr-FR">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10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40278-11DE-DDE4-F6F4-C0F6C93DECBA}"/>
              </a:ext>
            </a:extLst>
          </p:cNvPr>
          <p:cNvSpPr txBox="1">
            <a:spLocks noGrp="1"/>
          </p:cNvSpPr>
          <p:nvPr>
            <p:ph type="title"/>
          </p:nvPr>
        </p:nvSpPr>
        <p:spPr/>
        <p:txBody>
          <a:bodyPr/>
          <a:lstStyle/>
          <a:p>
            <a:pPr lvl="0">
              <a:buNone/>
            </a:pPr>
            <a:r>
              <a:rPr lang="fr-FR" b="1">
                <a:solidFill>
                  <a:srgbClr val="0070C0"/>
                </a:solidFill>
              </a:rPr>
              <a:t>NOUVELLES PROCEDURES D’ENQUETE PUBLIQUE</a:t>
            </a:r>
          </a:p>
        </p:txBody>
      </p:sp>
      <p:sp>
        <p:nvSpPr>
          <p:cNvPr id="3" name="Espace réservé du contenu 2">
            <a:extLst>
              <a:ext uri="{FF2B5EF4-FFF2-40B4-BE49-F238E27FC236}">
                <a16:creationId xmlns:a16="http://schemas.microsoft.com/office/drawing/2014/main" id="{3557EB0D-BC01-B28F-A7F4-FACBFD6A422E}"/>
              </a:ext>
            </a:extLst>
          </p:cNvPr>
          <p:cNvSpPr txBox="1">
            <a:spLocks noGrp="1"/>
          </p:cNvSpPr>
          <p:nvPr>
            <p:ph idx="1"/>
          </p:nvPr>
        </p:nvSpPr>
        <p:spPr>
          <a:xfrm>
            <a:off x="457200" y="1600200"/>
            <a:ext cx="8229600" cy="4056525"/>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800">
                <a:latin typeface="Calibri"/>
              </a:rPr>
              <a:t>Information du maitre d’ouvrage par la préfecture, de la saisine du tribunal administratif pour la désignation d’un commissaire enquêteur ou d’une commission d’enquête (</a:t>
            </a:r>
            <a:r>
              <a:rPr lang="fr-FR" sz="2800" i="1">
                <a:latin typeface="Calibri"/>
              </a:rPr>
              <a:t>art. L. 123-3 complété suite à l’article 11 de la loi AER) </a:t>
            </a:r>
          </a:p>
          <a:p>
            <a:pPr marL="343082" lvl="0" indent="-343082" hangingPunct="1">
              <a:spcBef>
                <a:spcPts val="800"/>
              </a:spcBef>
              <a:spcAft>
                <a:spcPts val="0"/>
              </a:spcAft>
              <a:buSzPct val="100000"/>
              <a:buFont typeface="Arial" pitchFamily="34"/>
              <a:buChar char="•"/>
            </a:pPr>
            <a:r>
              <a:rPr lang="fr-FR" sz="2800">
                <a:latin typeface="Calibri"/>
              </a:rPr>
              <a:t>Nomination d’un ou de plusieurs suppléants par le tribunal (</a:t>
            </a:r>
            <a:r>
              <a:rPr lang="fr-FR" sz="2800" i="1">
                <a:latin typeface="Calibri"/>
              </a:rPr>
              <a:t>art. 123-4 modifié suite à l’article 11 de la loi AER) </a:t>
            </a:r>
          </a:p>
          <a:p>
            <a:pPr marL="343082" lvl="0" indent="-343082" hangingPunct="1">
              <a:spcBef>
                <a:spcPts val="800"/>
              </a:spcBef>
              <a:spcAft>
                <a:spcPts val="0"/>
              </a:spcAft>
              <a:buSzPct val="100000"/>
              <a:buFont typeface="Arial" pitchFamily="34"/>
              <a:buChar char="•"/>
            </a:pPr>
            <a:endParaRPr lang="fr-FR" sz="2800" i="1">
              <a:latin typeface="Calibri"/>
            </a:endParaRPr>
          </a:p>
          <a:p>
            <a:pPr marL="0" lvl="0" indent="0" algn="ctr" hangingPunct="1">
              <a:spcBef>
                <a:spcPts val="800"/>
              </a:spcBef>
              <a:spcAft>
                <a:spcPts val="0"/>
              </a:spcAft>
              <a:buNone/>
            </a:pPr>
            <a:endParaRPr lang="fr-FR" sz="1800">
              <a:solidFill>
                <a:srgbClr val="0066CC"/>
              </a:solidFill>
              <a:latin typeface="Calibri"/>
            </a:endParaRPr>
          </a:p>
          <a:p>
            <a:pPr marL="0" lvl="0" indent="0" algn="ctr" hangingPunct="1">
              <a:spcBef>
                <a:spcPts val="800"/>
              </a:spcBef>
              <a:spcAft>
                <a:spcPts val="0"/>
              </a:spcAft>
              <a:buNone/>
            </a:pPr>
            <a:r>
              <a:rPr lang="fr-FR" sz="1800">
                <a:solidFill>
                  <a:srgbClr val="0066CC"/>
                </a:solidFill>
                <a:latin typeface="Calibri"/>
              </a:rPr>
              <a:t>24/30</a:t>
            </a:r>
          </a:p>
          <a:p>
            <a:pPr marL="343082" lvl="0" indent="-343082" hangingPunct="1">
              <a:spcBef>
                <a:spcPts val="800"/>
              </a:spcBef>
              <a:spcAft>
                <a:spcPts val="0"/>
              </a:spcAft>
              <a:buSzPct val="100000"/>
              <a:buFont typeface="Arial" pitchFamily="34"/>
              <a:buChar char="•"/>
            </a:pPr>
            <a:endParaRPr lang="fr-FR">
              <a:solidFill>
                <a:srgbClr val="FF0000"/>
              </a:solidFill>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E5C438-5CAA-EB6A-3CDC-3B931C614F76}"/>
              </a:ext>
            </a:extLst>
          </p:cNvPr>
          <p:cNvSpPr txBox="1">
            <a:spLocks noGrp="1"/>
          </p:cNvSpPr>
          <p:nvPr>
            <p:ph type="title"/>
          </p:nvPr>
        </p:nvSpPr>
        <p:spPr>
          <a:xfrm>
            <a:off x="457200" y="274676"/>
            <a:ext cx="8229600" cy="845911"/>
          </a:xfrm>
        </p:spPr>
        <p:txBody>
          <a:bodyPr/>
          <a:lstStyle/>
          <a:p>
            <a:pPr lvl="0">
              <a:buNone/>
            </a:pPr>
            <a:r>
              <a:rPr lang="fr-FR" sz="2400" b="1">
                <a:solidFill>
                  <a:srgbClr val="0070C0"/>
                </a:solidFill>
              </a:rPr>
              <a:t>NOUVELLES PROCEDURES D’ENQUETE PUBLIQUE</a:t>
            </a:r>
            <a:br>
              <a:rPr lang="fr-FR" sz="2400" b="1">
                <a:solidFill>
                  <a:srgbClr val="0070C0"/>
                </a:solidFill>
              </a:rPr>
            </a:br>
            <a:r>
              <a:rPr lang="fr-FR" sz="2400" b="1" i="1">
                <a:solidFill>
                  <a:srgbClr val="0070C0"/>
                </a:solidFill>
              </a:rPr>
              <a:t>(SUITE)</a:t>
            </a:r>
          </a:p>
        </p:txBody>
      </p:sp>
      <p:sp>
        <p:nvSpPr>
          <p:cNvPr id="3" name="Espace réservé du contenu 2">
            <a:extLst>
              <a:ext uri="{FF2B5EF4-FFF2-40B4-BE49-F238E27FC236}">
                <a16:creationId xmlns:a16="http://schemas.microsoft.com/office/drawing/2014/main" id="{51F7327A-8326-DBAC-20A9-DAE99C660339}"/>
              </a:ext>
            </a:extLst>
          </p:cNvPr>
          <p:cNvSpPr txBox="1">
            <a:spLocks noGrp="1"/>
          </p:cNvSpPr>
          <p:nvPr>
            <p:ph idx="1"/>
          </p:nvPr>
        </p:nvSpPr>
        <p:spPr>
          <a:xfrm>
            <a:off x="457200" y="1600200"/>
            <a:ext cx="8229600" cy="4525923"/>
          </a:xfrm>
        </p:spPr>
        <p:txBody>
          <a:bodyPr lIns="91440" tIns="45720" rIns="91440" bIns="45720"/>
          <a:lstStyle/>
          <a:p>
            <a:pPr marL="457200" lvl="0" indent="-457200" algn="just" hangingPunct="1">
              <a:spcBef>
                <a:spcPts val="800"/>
              </a:spcBef>
              <a:spcAft>
                <a:spcPts val="0"/>
              </a:spcAft>
              <a:buSzPct val="100000"/>
              <a:buFont typeface="Arial" pitchFamily="34"/>
              <a:buChar char="•"/>
            </a:pPr>
            <a:r>
              <a:rPr lang="fr-FR" sz="2400">
                <a:latin typeface="Calibri"/>
              </a:rPr>
              <a:t>Pour les </a:t>
            </a:r>
            <a:r>
              <a:rPr lang="fr-FR" sz="2400">
                <a:highlight>
                  <a:srgbClr val="FFFF00"/>
                </a:highlight>
                <a:latin typeface="Calibri"/>
              </a:rPr>
              <a:t>projets d’installations de production d’énergies </a:t>
            </a:r>
            <a:r>
              <a:rPr lang="fr-FR" sz="2400">
                <a:latin typeface="Calibri"/>
              </a:rPr>
              <a:t>renouvelables au sens de l’article l. 211-2 du code de l'Energie, le commissaire enquêteur ou la commission d’enquête rend son </a:t>
            </a:r>
            <a:r>
              <a:rPr lang="fr-FR" sz="2400">
                <a:highlight>
                  <a:srgbClr val="FFFF00"/>
                </a:highlight>
                <a:latin typeface="Calibri"/>
              </a:rPr>
              <a:t>rapport et </a:t>
            </a:r>
            <a:r>
              <a:rPr lang="fr-FR" sz="2400">
                <a:latin typeface="Calibri"/>
              </a:rPr>
              <a:t>ses </a:t>
            </a:r>
            <a:r>
              <a:rPr lang="fr-FR" sz="2400">
                <a:highlight>
                  <a:srgbClr val="FFFF00"/>
                </a:highlight>
                <a:latin typeface="Calibri"/>
              </a:rPr>
              <a:t>conclusions  motivées dans un délai de 15 jour</a:t>
            </a:r>
            <a:r>
              <a:rPr lang="fr-FR" sz="2400">
                <a:latin typeface="Calibri"/>
              </a:rPr>
              <a:t>s a compter de la fin de l’enquête (</a:t>
            </a:r>
            <a:r>
              <a:rPr lang="fr-FR" sz="2400" i="1">
                <a:latin typeface="Calibri"/>
              </a:rPr>
              <a:t>art. L. 123-15 du code de l’environnement modifié par l’article 7 de la loi AER)</a:t>
            </a:r>
          </a:p>
          <a:p>
            <a:pPr marL="0" lvl="0" indent="0" algn="ctr" hangingPunct="1">
              <a:spcBef>
                <a:spcPts val="800"/>
              </a:spcBef>
              <a:spcAft>
                <a:spcPts val="0"/>
              </a:spcAft>
              <a:buNone/>
            </a:pPr>
            <a:endParaRPr lang="fr-FR">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64DF8D32-1438-8171-2711-71E18EAE7566}"/>
              </a:ext>
            </a:extLst>
          </p:cNvPr>
          <p:cNvSpPr txBox="1"/>
          <p:nvPr/>
        </p:nvSpPr>
        <p:spPr>
          <a:xfrm>
            <a:off x="3097255" y="6377519"/>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25/30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A7769E-94F3-ABC5-A210-ACB9F1C6CF87}"/>
              </a:ext>
            </a:extLst>
          </p:cNvPr>
          <p:cNvSpPr txBox="1">
            <a:spLocks noGrp="1"/>
          </p:cNvSpPr>
          <p:nvPr>
            <p:ph type="title"/>
          </p:nvPr>
        </p:nvSpPr>
        <p:spPr>
          <a:xfrm>
            <a:off x="457200" y="274676"/>
            <a:ext cx="8229600" cy="783156"/>
          </a:xfrm>
        </p:spPr>
        <p:txBody>
          <a:bodyPr/>
          <a:lstStyle/>
          <a:p>
            <a:pPr lvl="0">
              <a:buNone/>
            </a:pPr>
            <a:r>
              <a:rPr lang="fr-FR" sz="2400" b="1">
                <a:solidFill>
                  <a:srgbClr val="0070C0"/>
                </a:solidFill>
              </a:rPr>
              <a:t>NOUVELLES PROCEDURES D’ENQUETE PUBLIQUE</a:t>
            </a:r>
            <a:br>
              <a:rPr lang="fr-FR" sz="2400" b="1">
                <a:solidFill>
                  <a:srgbClr val="0070C0"/>
                </a:solidFill>
              </a:rPr>
            </a:br>
            <a:r>
              <a:rPr lang="fr-FR" sz="2400" b="1">
                <a:solidFill>
                  <a:srgbClr val="0070C0"/>
                </a:solidFill>
              </a:rPr>
              <a:t> </a:t>
            </a:r>
            <a:r>
              <a:rPr lang="fr-FR" sz="2400" b="1" i="1">
                <a:solidFill>
                  <a:srgbClr val="0070C0"/>
                </a:solidFill>
              </a:rPr>
              <a:t>(SUITE)</a:t>
            </a:r>
          </a:p>
        </p:txBody>
      </p:sp>
      <p:sp>
        <p:nvSpPr>
          <p:cNvPr id="3" name="Espace réservé du pied de page 3">
            <a:extLst>
              <a:ext uri="{FF2B5EF4-FFF2-40B4-BE49-F238E27FC236}">
                <a16:creationId xmlns:a16="http://schemas.microsoft.com/office/drawing/2014/main" id="{3138CC45-DB8F-44B0-CE87-2FF5A82BC7B5}"/>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26/30</a:t>
            </a:r>
          </a:p>
        </p:txBody>
      </p:sp>
      <p:sp>
        <p:nvSpPr>
          <p:cNvPr id="4" name="Espace réservé du numéro de diapositive 4">
            <a:extLst>
              <a:ext uri="{FF2B5EF4-FFF2-40B4-BE49-F238E27FC236}">
                <a16:creationId xmlns:a16="http://schemas.microsoft.com/office/drawing/2014/main" id="{52E4E756-63CD-3EB6-1B58-9F195E74D67B}"/>
              </a:ext>
            </a:extLst>
          </p:cNvPr>
          <p:cNvSpPr txBox="1"/>
          <p:nvPr/>
        </p:nvSpPr>
        <p:spPr>
          <a:xfrm>
            <a:off x="3960001" y="5898958"/>
            <a:ext cx="2133715" cy="365037"/>
          </a:xfrm>
          <a:prstGeom prst="rect">
            <a:avLst/>
          </a:prstGeom>
          <a:noFill/>
          <a:ln cap="flat">
            <a:noFill/>
          </a:ln>
        </p:spPr>
        <p:txBody>
          <a:bodyPr vert="horz" wrap="square" lIns="91440" tIns="45720" rIns="91440" bIns="45720" anchor="ctr" anchorCtr="0" compatLnSpc="0">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600" b="0" i="0" u="none" strike="noStrike" kern="1200" cap="none" spc="0" baseline="0">
              <a:solidFill>
                <a:srgbClr val="0066CC"/>
              </a:solidFill>
              <a:uFillTx/>
              <a:latin typeface="Calibri" pitchFamily="18"/>
              <a:ea typeface="Microsoft YaHei" pitchFamily="2"/>
              <a:cs typeface="Lucida Sans" pitchFamily="2"/>
            </a:endParaRPr>
          </a:p>
        </p:txBody>
      </p:sp>
      <p:sp>
        <p:nvSpPr>
          <p:cNvPr id="5" name="Espace réservé du contenu 5">
            <a:extLst>
              <a:ext uri="{FF2B5EF4-FFF2-40B4-BE49-F238E27FC236}">
                <a16:creationId xmlns:a16="http://schemas.microsoft.com/office/drawing/2014/main" id="{EB66DCD0-DF99-9950-030E-D4F04BAEC9BD}"/>
              </a:ext>
            </a:extLst>
          </p:cNvPr>
          <p:cNvSpPr txBox="1">
            <a:spLocks noGrp="1"/>
          </p:cNvSpPr>
          <p:nvPr>
            <p:ph idx="1"/>
          </p:nvPr>
        </p:nvSpPr>
        <p:spPr>
          <a:xfrm>
            <a:off x="899403" y="1821375"/>
            <a:ext cx="7344817" cy="2920950"/>
          </a:xfrm>
        </p:spPr>
        <p:txBody>
          <a:bodyPr/>
          <a:lstStyle/>
          <a:p>
            <a:pPr lvl="0"/>
            <a:r>
              <a:rPr lang="fr-FR" sz="2400">
                <a:latin typeface="Calibri"/>
              </a:rPr>
              <a:t>Cas réservé dans une </a:t>
            </a:r>
            <a:r>
              <a:rPr lang="fr-FR" sz="2400" i="1" u="sng">
                <a:latin typeface="Calibri"/>
              </a:rPr>
              <a:t>stricte limite</a:t>
            </a:r>
            <a:r>
              <a:rPr lang="fr-FR" sz="2400" i="1">
                <a:latin typeface="Calibri"/>
              </a:rPr>
              <a:t>, </a:t>
            </a:r>
            <a:r>
              <a:rPr lang="fr-FR" sz="2400">
                <a:latin typeface="Calibri"/>
              </a:rPr>
              <a:t>aux zones d’accélération pour l’implantation d’installations terrestres de production d’énergies renouvelables </a:t>
            </a:r>
            <a:r>
              <a:rPr lang="fr-FR" sz="2400" i="1">
                <a:latin typeface="Calibri"/>
              </a:rPr>
              <a:t>(art. L. 141-5-3 du code de l’énergie créé par l’article 15 (v) de la loi AER)</a:t>
            </a:r>
          </a:p>
          <a:p>
            <a:pPr lvl="0" algn="just"/>
            <a:r>
              <a:rPr lang="fr-FR" sz="2400">
                <a:latin typeface="Calibri"/>
              </a:rPr>
              <a:t>Possibilité de bénéficier d’un délai de 15 jours maximum en cas de difficultés</a:t>
            </a:r>
          </a:p>
          <a:p>
            <a:pPr marL="0" lvl="5" indent="0" algn="just">
              <a:lnSpc>
                <a:spcPct val="100000"/>
              </a:lnSpc>
              <a:spcBef>
                <a:spcPts val="0"/>
              </a:spcBef>
              <a:buNone/>
            </a:pPr>
            <a:r>
              <a:rPr lang="fr-FR" i="1" kern="0">
                <a:solidFill>
                  <a:srgbClr val="000000"/>
                </a:solidFill>
                <a:latin typeface="Calibri"/>
              </a:rPr>
              <a:t>		</a:t>
            </a:r>
          </a:p>
          <a:p>
            <a:pPr lvl="0"/>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E406CE-A8FE-0794-625D-9359FF4B40F1}"/>
              </a:ext>
            </a:extLst>
          </p:cNvPr>
          <p:cNvSpPr txBox="1">
            <a:spLocks noGrp="1"/>
          </p:cNvSpPr>
          <p:nvPr>
            <p:ph type="title"/>
          </p:nvPr>
        </p:nvSpPr>
        <p:spPr/>
        <p:txBody>
          <a:bodyPr/>
          <a:lstStyle/>
          <a:p>
            <a:pPr lvl="0">
              <a:buNone/>
            </a:pPr>
            <a:r>
              <a:rPr lang="fr-FR" sz="2400" b="1">
                <a:solidFill>
                  <a:srgbClr val="0070C0"/>
                </a:solidFill>
              </a:rPr>
              <a:t>NOUVELLES PROCEDURES D’ENQUETE PUBLIQUE</a:t>
            </a:r>
            <a:br>
              <a:rPr lang="fr-FR" sz="2400" b="1">
                <a:solidFill>
                  <a:srgbClr val="0070C0"/>
                </a:solidFill>
              </a:rPr>
            </a:br>
            <a:r>
              <a:rPr lang="fr-FR" sz="2400" b="1">
                <a:solidFill>
                  <a:srgbClr val="0070C0"/>
                </a:solidFill>
              </a:rPr>
              <a:t>(</a:t>
            </a:r>
            <a:r>
              <a:rPr lang="fr-FR" sz="2400" b="1" i="1">
                <a:solidFill>
                  <a:srgbClr val="0070C0"/>
                </a:solidFill>
              </a:rPr>
              <a:t>SUITE)</a:t>
            </a:r>
          </a:p>
        </p:txBody>
      </p:sp>
      <p:sp>
        <p:nvSpPr>
          <p:cNvPr id="3" name="Espace réservé du contenu 2">
            <a:extLst>
              <a:ext uri="{FF2B5EF4-FFF2-40B4-BE49-F238E27FC236}">
                <a16:creationId xmlns:a16="http://schemas.microsoft.com/office/drawing/2014/main" id="{6572B08B-3AAF-E0B5-4699-1CD2C35B4154}"/>
              </a:ext>
            </a:extLst>
          </p:cNvPr>
          <p:cNvSpPr txBox="1">
            <a:spLocks noGrp="1"/>
          </p:cNvSpPr>
          <p:nvPr>
            <p:ph idx="1"/>
          </p:nvPr>
        </p:nvSpPr>
        <p:spPr>
          <a:xfrm>
            <a:off x="467642" y="1340638"/>
            <a:ext cx="8229600" cy="2935525"/>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i="1">
                <a:latin typeface="Calibri"/>
              </a:rPr>
              <a:t> </a:t>
            </a:r>
            <a:r>
              <a:rPr lang="fr-FR" sz="2400">
                <a:latin typeface="Calibri"/>
              </a:rPr>
              <a:t>Nécessité d’échanger tout au long de l’enquête publique avec le maitre d’ouvrage pour pouvoir remettre un PV des observations écrites dans les délais impartis</a:t>
            </a:r>
          </a:p>
          <a:p>
            <a:pPr marL="343082" lvl="0" indent="-343082" hangingPunct="1">
              <a:spcBef>
                <a:spcPts val="800"/>
              </a:spcBef>
              <a:spcAft>
                <a:spcPts val="0"/>
              </a:spcAft>
              <a:buSzPct val="100000"/>
              <a:buFont typeface="Arial" pitchFamily="34"/>
              <a:buChar char="•"/>
            </a:pPr>
            <a:r>
              <a:rPr lang="fr-FR">
                <a:latin typeface="Calibri"/>
              </a:rPr>
              <a:t> MAIS </a:t>
            </a:r>
            <a:r>
              <a:rPr lang="fr-FR" i="1">
                <a:latin typeface="Calibri"/>
              </a:rPr>
              <a:t>décrets d’application en attente</a:t>
            </a:r>
            <a:endParaRPr lang="fr-FR" i="1">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endParaRPr lang="fr-FR" sz="2600">
              <a:solidFill>
                <a:srgbClr val="0066CC"/>
              </a:solidFill>
              <a:latin typeface="Calibri"/>
            </a:endParaRPr>
          </a:p>
          <a:p>
            <a:pPr marL="0" lvl="0" indent="0" algn="ctr" hangingPunct="1">
              <a:spcBef>
                <a:spcPts val="800"/>
              </a:spcBef>
              <a:spcAft>
                <a:spcPts val="0"/>
              </a:spcAft>
              <a:buNone/>
            </a:pPr>
            <a:r>
              <a:rPr lang="fr-FR" sz="1800">
                <a:solidFill>
                  <a:srgbClr val="0066CC"/>
                </a:solidFill>
                <a:latin typeface="Calibri"/>
              </a:rPr>
              <a:t>27/30</a:t>
            </a: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E5C26CA7-4408-944E-8109-3A71CD46A5FD}"/>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CC3843-32E0-A791-EC72-64D492D8BEDF}"/>
              </a:ext>
            </a:extLst>
          </p:cNvPr>
          <p:cNvSpPr txBox="1">
            <a:spLocks noGrp="1"/>
          </p:cNvSpPr>
          <p:nvPr>
            <p:ph type="title"/>
          </p:nvPr>
        </p:nvSpPr>
        <p:spPr/>
        <p:txBody>
          <a:bodyPr/>
          <a:lstStyle/>
          <a:p>
            <a:pPr lvl="0">
              <a:buNone/>
            </a:pPr>
            <a:r>
              <a:rPr lang="fr-FR" sz="4000">
                <a:solidFill>
                  <a:srgbClr val="0070C0"/>
                </a:solidFill>
              </a:rPr>
              <a:t>REFERENCES BIBLIOGRAPHIQUES</a:t>
            </a:r>
            <a:br>
              <a:rPr lang="fr-FR">
                <a:solidFill>
                  <a:srgbClr val="0070C0"/>
                </a:solidFill>
              </a:rPr>
            </a:br>
            <a:r>
              <a:rPr lang="fr-FR" sz="2400" i="1">
                <a:solidFill>
                  <a:srgbClr val="0070C0"/>
                </a:solidFill>
              </a:rPr>
              <a:t>(Ouvrages de Production d’Electricité à partir de l’Energie Solaire Installée au Sol  dits OPEESIS)</a:t>
            </a:r>
          </a:p>
        </p:txBody>
      </p:sp>
      <p:sp>
        <p:nvSpPr>
          <p:cNvPr id="3" name="Espace réservé du contenu 2">
            <a:extLst>
              <a:ext uri="{FF2B5EF4-FFF2-40B4-BE49-F238E27FC236}">
                <a16:creationId xmlns:a16="http://schemas.microsoft.com/office/drawing/2014/main" id="{E27BB6AF-3B30-3B68-345B-1ECFCB7DED7A}"/>
              </a:ext>
            </a:extLst>
          </p:cNvPr>
          <p:cNvSpPr txBox="1">
            <a:spLocks noGrp="1"/>
          </p:cNvSpPr>
          <p:nvPr>
            <p:ph idx="1"/>
          </p:nvPr>
        </p:nvSpPr>
        <p:spPr>
          <a:xfrm>
            <a:off x="457200" y="1600200"/>
            <a:ext cx="8229600" cy="4137211"/>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sz="2400">
                <a:latin typeface="Calibri"/>
              </a:rPr>
              <a:t>Loi n° 2023-175 du 10 mars 2023 relative à l’accélération de la production d’énergies renouvelables (</a:t>
            </a:r>
            <a:r>
              <a:rPr lang="fr-FR" sz="2400" i="1">
                <a:latin typeface="Calibri"/>
              </a:rPr>
              <a:t>AER)</a:t>
            </a:r>
          </a:p>
          <a:p>
            <a:pPr marL="343082" lvl="0" indent="-343082" hangingPunct="1">
              <a:spcBef>
                <a:spcPts val="800"/>
              </a:spcBef>
              <a:spcAft>
                <a:spcPts val="0"/>
              </a:spcAft>
              <a:buSzPct val="100000"/>
              <a:buFont typeface="Arial" pitchFamily="34"/>
              <a:buChar char="•"/>
            </a:pPr>
            <a:r>
              <a:rPr lang="fr-FR" sz="2400">
                <a:latin typeface="Calibri"/>
              </a:rPr>
              <a:t>Circulaire du 18 décembre 2009, nor:devu0927927c (</a:t>
            </a:r>
            <a:r>
              <a:rPr lang="fr-FR" sz="2400" i="1">
                <a:latin typeface="Calibri"/>
              </a:rPr>
              <a:t>BO Min. écologie et développement durable n° 2010/2, 18 févr. 2010</a:t>
            </a:r>
            <a:r>
              <a:rPr lang="fr-FR" sz="2400">
                <a:latin typeface="Calibri"/>
              </a:rPr>
              <a:t>)</a:t>
            </a:r>
          </a:p>
          <a:p>
            <a:pPr marL="343082" lvl="0" indent="-343082" hangingPunct="1">
              <a:spcBef>
                <a:spcPts val="800"/>
              </a:spcBef>
              <a:spcAft>
                <a:spcPts val="0"/>
              </a:spcAft>
              <a:buSzPct val="100000"/>
              <a:buFont typeface="Arial" pitchFamily="34"/>
              <a:buChar char="•"/>
            </a:pPr>
            <a:r>
              <a:rPr lang="fr-FR" sz="2400">
                <a:latin typeface="Calibri"/>
              </a:rPr>
              <a:t>Guide: installations photovoltaïques au sol - guide de l’étude d’impact - MEDTL </a:t>
            </a:r>
            <a:r>
              <a:rPr lang="fr-FR" sz="2400" i="1">
                <a:latin typeface="Calibri"/>
              </a:rPr>
              <a:t>(avril 2011)</a:t>
            </a:r>
          </a:p>
          <a:p>
            <a:pPr marL="343082" lvl="0" indent="-343082" hangingPunct="1">
              <a:spcBef>
                <a:spcPts val="800"/>
              </a:spcBef>
              <a:spcAft>
                <a:spcPts val="0"/>
              </a:spcAft>
              <a:buSzPct val="100000"/>
              <a:buFont typeface="Arial" pitchFamily="34"/>
              <a:buChar char="•"/>
            </a:pPr>
            <a:r>
              <a:rPr lang="fr-FR" sz="2400">
                <a:latin typeface="Calibri"/>
              </a:rPr>
              <a:t>Guide: Instruction des demandes d’autorisation d’urbanisme pour les centrales solaires au sol - MTES  (</a:t>
            </a:r>
            <a:r>
              <a:rPr lang="fr-FR" sz="2400" i="1">
                <a:latin typeface="Calibri"/>
              </a:rPr>
              <a:t>Janv. 2020)</a:t>
            </a:r>
          </a:p>
          <a:p>
            <a:pPr marL="343082" lvl="0" indent="-343082" hangingPunct="1">
              <a:spcBef>
                <a:spcPts val="800"/>
              </a:spcBef>
              <a:spcAft>
                <a:spcPts val="0"/>
              </a:spcAft>
              <a:buSzPct val="100000"/>
              <a:buFont typeface="Arial" pitchFamily="34"/>
              <a:buChar char="•"/>
            </a:pPr>
            <a:r>
              <a:rPr lang="fr-FR" sz="2400">
                <a:latin typeface="Calibri"/>
              </a:rPr>
              <a:t>Etude ADEME: Caractériser les projets photovoltaïques sur les terrains agricoles et l’agrivoltaïsme </a:t>
            </a:r>
            <a:r>
              <a:rPr lang="fr-FR" sz="2400" i="1">
                <a:latin typeface="Calibri"/>
              </a:rPr>
              <a:t>(Juillet 2021)</a:t>
            </a:r>
          </a:p>
          <a:p>
            <a:pPr marL="343082" lvl="0" indent="-343082" hangingPunct="1">
              <a:spcBef>
                <a:spcPts val="800"/>
              </a:spcBef>
              <a:spcAft>
                <a:spcPts val="0"/>
              </a:spcAft>
              <a:buSzPct val="100000"/>
              <a:buFont typeface="Arial" pitchFamily="34"/>
              <a:buChar char="•"/>
            </a:pPr>
            <a:endParaRPr lang="fr-FR" sz="2400" i="1">
              <a:latin typeface="Calibri"/>
            </a:endParaRPr>
          </a:p>
          <a:p>
            <a:pPr marL="343082" lvl="0" indent="-343082" hangingPunct="1">
              <a:spcBef>
                <a:spcPts val="800"/>
              </a:spcBef>
              <a:spcAft>
                <a:spcPts val="0"/>
              </a:spcAft>
              <a:buSzPct val="100000"/>
              <a:buFont typeface="Arial" pitchFamily="34"/>
              <a:buChar char="•"/>
            </a:pPr>
            <a:endParaRPr lang="fr-FR" sz="2400" i="1">
              <a:latin typeface="Calibri"/>
            </a:endParaRPr>
          </a:p>
          <a:p>
            <a:pPr marL="343082" lvl="0" indent="-343082" hangingPunct="1">
              <a:spcBef>
                <a:spcPts val="800"/>
              </a:spcBef>
              <a:spcAft>
                <a:spcPts val="0"/>
              </a:spcAft>
              <a:buSzPct val="100000"/>
              <a:buFont typeface="Arial" pitchFamily="34"/>
              <a:buChar char="•"/>
            </a:pPr>
            <a:endParaRPr lang="fr-FR" sz="2400" i="1">
              <a:latin typeface="Calibri"/>
            </a:endParaRPr>
          </a:p>
          <a:p>
            <a:pPr marL="343082" lvl="0" indent="-343082" hangingPunct="1">
              <a:spcBef>
                <a:spcPts val="800"/>
              </a:spcBef>
              <a:spcAft>
                <a:spcPts val="0"/>
              </a:spcAft>
              <a:buSzPct val="100000"/>
              <a:buFont typeface="Arial" pitchFamily="34"/>
              <a:buChar char="•"/>
            </a:pPr>
            <a:endParaRPr lang="fr-FR" sz="2400" i="1">
              <a:latin typeface="Calibri"/>
            </a:endParaRPr>
          </a:p>
          <a:p>
            <a:pPr marL="0" lvl="5" indent="0">
              <a:lnSpc>
                <a:spcPct val="100000"/>
              </a:lnSpc>
              <a:spcBef>
                <a:spcPts val="800"/>
              </a:spcBef>
              <a:buNone/>
            </a:pPr>
            <a:r>
              <a:rPr lang="fr-FR" kern="0">
                <a:solidFill>
                  <a:srgbClr val="000000"/>
                </a:solidFill>
                <a:latin typeface="Calibri"/>
              </a:rPr>
              <a:t>	</a:t>
            </a:r>
            <a:r>
              <a:rPr lang="fr-FR" i="1" kern="0">
                <a:solidFill>
                  <a:srgbClr val="0070C0"/>
                </a:solidFill>
                <a:latin typeface="Calibri"/>
              </a:rPr>
              <a:t>                                                     </a:t>
            </a:r>
          </a:p>
          <a:p>
            <a:pPr marL="0" lvl="5" indent="0">
              <a:lnSpc>
                <a:spcPct val="100000"/>
              </a:lnSpc>
              <a:spcBef>
                <a:spcPts val="800"/>
              </a:spcBef>
              <a:buNone/>
            </a:pPr>
            <a:endParaRPr lang="fr-FR" i="1" kern="0">
              <a:solidFill>
                <a:srgbClr val="0070C0"/>
              </a:solidFill>
              <a:latin typeface="Calibri"/>
            </a:endParaRPr>
          </a:p>
          <a:p>
            <a:pPr marL="0" lvl="5" indent="0">
              <a:lnSpc>
                <a:spcPct val="100000"/>
              </a:lnSpc>
              <a:spcBef>
                <a:spcPts val="800"/>
              </a:spcBef>
              <a:buNone/>
            </a:pPr>
            <a:endParaRPr lang="fr-FR" i="1" kern="0">
              <a:solidFill>
                <a:srgbClr val="0070C0"/>
              </a:solidFill>
              <a:latin typeface="Calibri"/>
            </a:endParaRPr>
          </a:p>
          <a:p>
            <a:pPr marL="0" lvl="5" indent="0" algn="ctr">
              <a:lnSpc>
                <a:spcPct val="100000"/>
              </a:lnSpc>
              <a:spcBef>
                <a:spcPts val="800"/>
              </a:spcBef>
              <a:buNone/>
            </a:pPr>
            <a:endParaRPr lang="fr-FR" i="1" kern="0">
              <a:solidFill>
                <a:srgbClr val="0070C0"/>
              </a:solidFill>
              <a:latin typeface="Calibri"/>
            </a:endParaRPr>
          </a:p>
          <a:p>
            <a:pPr marL="0" lvl="5" indent="0" algn="ctr">
              <a:lnSpc>
                <a:spcPct val="100000"/>
              </a:lnSpc>
              <a:spcBef>
                <a:spcPts val="800"/>
              </a:spcBef>
              <a:buNone/>
            </a:pPr>
            <a:endParaRPr lang="fr-FR" i="1" kern="0">
              <a:solidFill>
                <a:srgbClr val="0070C0"/>
              </a:solidFill>
              <a:latin typeface="Calibri"/>
            </a:endParaRPr>
          </a:p>
          <a:p>
            <a:pPr marL="0" lvl="5" indent="0" algn="ctr">
              <a:lnSpc>
                <a:spcPct val="100000"/>
              </a:lnSpc>
              <a:spcBef>
                <a:spcPts val="800"/>
              </a:spcBef>
              <a:buNone/>
            </a:pPr>
            <a:r>
              <a:rPr lang="fr-FR" i="1" kern="0">
                <a:solidFill>
                  <a:srgbClr val="0070C0"/>
                </a:solidFill>
                <a:latin typeface="Calibri"/>
              </a:rPr>
              <a:t>27/29</a:t>
            </a:r>
          </a:p>
          <a:p>
            <a:pPr marL="0" lvl="0" indent="0" algn="ctr" hangingPunct="1">
              <a:spcBef>
                <a:spcPts val="800"/>
              </a:spcBef>
              <a:spcAft>
                <a:spcPts val="0"/>
              </a:spcAft>
              <a:buNone/>
            </a:pPr>
            <a:endParaRPr lang="fr-FR" sz="1800" i="1">
              <a:solidFill>
                <a:srgbClr val="0066CC"/>
              </a:solidFill>
              <a:latin typeface="Calibri"/>
            </a:endParaRPr>
          </a:p>
        </p:txBody>
      </p:sp>
      <p:sp>
        <p:nvSpPr>
          <p:cNvPr id="4" name="Espace réservé du pied de page 3">
            <a:extLst>
              <a:ext uri="{FF2B5EF4-FFF2-40B4-BE49-F238E27FC236}">
                <a16:creationId xmlns:a16="http://schemas.microsoft.com/office/drawing/2014/main" id="{3FB9596B-135F-34E4-CCDD-58FB1BB46607}"/>
              </a:ext>
            </a:extLst>
          </p:cNvPr>
          <p:cNvSpPr txBox="1"/>
          <p:nvPr/>
        </p:nvSpPr>
        <p:spPr>
          <a:xfrm>
            <a:off x="3104003" y="6237003"/>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28/30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42702-760A-12EA-48AE-B6CB45C46662}"/>
              </a:ext>
            </a:extLst>
          </p:cNvPr>
          <p:cNvSpPr txBox="1">
            <a:spLocks noGrp="1"/>
          </p:cNvSpPr>
          <p:nvPr>
            <p:ph type="title"/>
          </p:nvPr>
        </p:nvSpPr>
        <p:spPr>
          <a:xfrm>
            <a:off x="457200" y="274676"/>
            <a:ext cx="8229600" cy="711439"/>
          </a:xfrm>
        </p:spPr>
        <p:txBody>
          <a:bodyPr/>
          <a:lstStyle/>
          <a:p>
            <a:pPr lvl="0">
              <a:buNone/>
            </a:pPr>
            <a:r>
              <a:rPr lang="fr-FR" sz="2400">
                <a:solidFill>
                  <a:srgbClr val="0070C0"/>
                </a:solidFill>
              </a:rPr>
              <a:t>REFERENCES BIBLIOGRAPHIQUES</a:t>
            </a:r>
            <a:br>
              <a:rPr lang="fr-FR" sz="2400">
                <a:solidFill>
                  <a:srgbClr val="0070C0"/>
                </a:solidFill>
              </a:rPr>
            </a:br>
            <a:r>
              <a:rPr lang="fr-FR" sz="2400" i="1">
                <a:solidFill>
                  <a:srgbClr val="0070C0"/>
                </a:solidFill>
              </a:rPr>
              <a:t>(SUITE)</a:t>
            </a:r>
          </a:p>
        </p:txBody>
      </p:sp>
      <p:sp>
        <p:nvSpPr>
          <p:cNvPr id="3" name="Espace réservé du contenu 2">
            <a:extLst>
              <a:ext uri="{FF2B5EF4-FFF2-40B4-BE49-F238E27FC236}">
                <a16:creationId xmlns:a16="http://schemas.microsoft.com/office/drawing/2014/main" id="{1F2A8796-7FFF-96C6-DF41-097178C2F26A}"/>
              </a:ext>
            </a:extLst>
          </p:cNvPr>
          <p:cNvSpPr txBox="1">
            <a:spLocks noGrp="1"/>
          </p:cNvSpPr>
          <p:nvPr>
            <p:ph idx="1"/>
          </p:nvPr>
        </p:nvSpPr>
        <p:spPr>
          <a:xfrm>
            <a:off x="457200" y="1600200"/>
            <a:ext cx="8229600" cy="4525923"/>
          </a:xfrm>
        </p:spPr>
        <p:txBody>
          <a:bodyPr lIns="91440" tIns="45720" rIns="91440" bIns="45720"/>
          <a:lstStyle/>
          <a:p>
            <a:pPr marL="343082" lvl="0" indent="-343082" algn="just" hangingPunct="1">
              <a:spcBef>
                <a:spcPts val="800"/>
              </a:spcBef>
              <a:spcAft>
                <a:spcPts val="0"/>
              </a:spcAft>
              <a:buSzPct val="100000"/>
              <a:buFont typeface="Arial" pitchFamily="34"/>
              <a:buChar char="•"/>
            </a:pPr>
            <a:r>
              <a:rPr lang="fr-FR" sz="2000">
                <a:latin typeface="Calibri"/>
              </a:rPr>
              <a:t>INSTRUCTION TECHNIQUE DGPE/SDPAC/2020-438 DU 9 JUILLET 2020</a:t>
            </a:r>
          </a:p>
          <a:p>
            <a:pPr marL="343082" lvl="0" indent="-343082" algn="just" hangingPunct="1">
              <a:spcBef>
                <a:spcPts val="800"/>
              </a:spcBef>
              <a:spcAft>
                <a:spcPts val="0"/>
              </a:spcAft>
              <a:buSzPct val="100000"/>
              <a:buFont typeface="Arial" pitchFamily="34"/>
              <a:buChar char="•"/>
            </a:pPr>
            <a:r>
              <a:rPr lang="fr-FR" sz="2000">
                <a:latin typeface="Calibri"/>
              </a:rPr>
              <a:t>BDEI n° 92 mars 2021: A la recherche d’un cadre juridique pour l’agrivoltaïsme</a:t>
            </a:r>
          </a:p>
          <a:p>
            <a:pPr marL="343082" lvl="0" indent="-343082" algn="just" hangingPunct="1">
              <a:spcBef>
                <a:spcPts val="800"/>
              </a:spcBef>
              <a:spcAft>
                <a:spcPts val="0"/>
              </a:spcAft>
              <a:buSzPct val="100000"/>
              <a:buFont typeface="Arial" pitchFamily="34"/>
              <a:buChar char="•"/>
            </a:pPr>
            <a:r>
              <a:rPr lang="fr-FR" sz="2000">
                <a:latin typeface="Calibri"/>
              </a:rPr>
              <a:t>LEXISNEXIS SA - ENERGIE-ENVIRONNEMENT- INFRASTRUCTURES n° 5 - MAI 2023: Les principales mesures de la loi relative à l’accélération de la production d’énergies renouvelables </a:t>
            </a:r>
          </a:p>
          <a:p>
            <a:pPr marL="343082" lvl="0" indent="-343082" algn="just" hangingPunct="1">
              <a:spcBef>
                <a:spcPts val="800"/>
              </a:spcBef>
              <a:spcAft>
                <a:spcPts val="0"/>
              </a:spcAft>
              <a:buSzPct val="100000"/>
              <a:buFont typeface="Arial" pitchFamily="34"/>
              <a:buChar char="•"/>
            </a:pPr>
            <a:endParaRPr lang="fr-FR" sz="2000">
              <a:latin typeface="Calibri"/>
            </a:endParaRPr>
          </a:p>
          <a:p>
            <a:pPr marL="343082" lvl="0" indent="-343082" algn="just" hangingPunct="1">
              <a:spcBef>
                <a:spcPts val="800"/>
              </a:spcBef>
              <a:spcAft>
                <a:spcPts val="0"/>
              </a:spcAft>
              <a:buSzPct val="100000"/>
              <a:buFont typeface="Arial" pitchFamily="34"/>
              <a:buChar char="•"/>
            </a:pPr>
            <a:endParaRPr lang="fr-FR" sz="2000">
              <a:latin typeface="Calibri"/>
            </a:endParaRPr>
          </a:p>
          <a:p>
            <a:pPr marL="343082" lvl="0" indent="-343082" algn="just" hangingPunct="1">
              <a:spcBef>
                <a:spcPts val="800"/>
              </a:spcBef>
              <a:spcAft>
                <a:spcPts val="0"/>
              </a:spcAft>
              <a:buSzPct val="100000"/>
              <a:buFont typeface="Arial" pitchFamily="34"/>
              <a:buChar char="•"/>
            </a:pPr>
            <a:endParaRPr lang="fr-FR" sz="2000">
              <a:latin typeface="Calibri"/>
            </a:endParaRPr>
          </a:p>
          <a:p>
            <a:pPr marL="343082" lvl="0" indent="-343082" algn="just" hangingPunct="1">
              <a:spcBef>
                <a:spcPts val="800"/>
              </a:spcBef>
              <a:spcAft>
                <a:spcPts val="0"/>
              </a:spcAft>
              <a:buSzPct val="100000"/>
              <a:buFont typeface="Arial" pitchFamily="34"/>
              <a:buChar char="•"/>
            </a:pPr>
            <a:endParaRPr lang="fr-FR" sz="2000">
              <a:latin typeface="Calibri"/>
            </a:endParaRPr>
          </a:p>
          <a:p>
            <a:pPr marL="343082" lvl="0" indent="-343082" algn="just" hangingPunct="1">
              <a:spcBef>
                <a:spcPts val="800"/>
              </a:spcBef>
              <a:spcAft>
                <a:spcPts val="0"/>
              </a:spcAft>
              <a:buSzPct val="100000"/>
              <a:buFont typeface="Arial" pitchFamily="34"/>
              <a:buChar char="•"/>
            </a:pPr>
            <a:endParaRPr lang="fr-FR" sz="2000">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343082" lvl="0" indent="-343082" algn="just" hangingPunct="1">
              <a:spcBef>
                <a:spcPts val="800"/>
              </a:spcBef>
              <a:spcAft>
                <a:spcPts val="0"/>
              </a:spcAft>
              <a:buSzPct val="100000"/>
              <a:buFont typeface="Arial" pitchFamily="34"/>
              <a:buChar char="•"/>
            </a:pPr>
            <a:endParaRPr lang="fr-FR">
              <a:latin typeface="Calibri"/>
            </a:endParaRPr>
          </a:p>
          <a:p>
            <a:pPr marL="0" lvl="0" indent="0" algn="ctr" hangingPunct="1">
              <a:spcBef>
                <a:spcPts val="800"/>
              </a:spcBef>
              <a:spcAft>
                <a:spcPts val="0"/>
              </a:spcAft>
              <a:buNone/>
            </a:pPr>
            <a:endParaRPr lang="fr-FR" sz="2400" i="1">
              <a:latin typeface="Calibri"/>
            </a:endParaRPr>
          </a:p>
          <a:p>
            <a:pPr marL="0" lvl="0" indent="0" algn="ctr" hangingPunct="1">
              <a:spcBef>
                <a:spcPts val="800"/>
              </a:spcBef>
              <a:spcAft>
                <a:spcPts val="0"/>
              </a:spcAft>
              <a:buNone/>
            </a:pPr>
            <a:endParaRPr lang="fr-FR" sz="2400" i="1">
              <a:latin typeface="Calibri"/>
            </a:endParaRPr>
          </a:p>
          <a:p>
            <a:pPr marL="0" lvl="0" indent="0" algn="ctr" hangingPunct="1">
              <a:spcBef>
                <a:spcPts val="800"/>
              </a:spcBef>
              <a:spcAft>
                <a:spcPts val="0"/>
              </a:spcAft>
              <a:buNone/>
            </a:pPr>
            <a:endParaRPr lang="fr-FR" sz="2400" i="1">
              <a:latin typeface="Calibri"/>
            </a:endParaRPr>
          </a:p>
          <a:p>
            <a:pPr marL="0" lvl="0" indent="0" algn="ctr" hangingPunct="1">
              <a:spcBef>
                <a:spcPts val="800"/>
              </a:spcBef>
              <a:spcAft>
                <a:spcPts val="0"/>
              </a:spcAft>
              <a:buNone/>
            </a:pPr>
            <a:endParaRPr lang="fr-FR" sz="2400" i="1">
              <a:latin typeface="Calibri"/>
            </a:endParaRPr>
          </a:p>
          <a:p>
            <a:pPr marL="0" lvl="0" indent="0" algn="ctr" hangingPunct="1">
              <a:spcBef>
                <a:spcPts val="800"/>
              </a:spcBef>
              <a:spcAft>
                <a:spcPts val="0"/>
              </a:spcAft>
              <a:buNone/>
            </a:pPr>
            <a:endParaRPr lang="fr-FR" sz="2400"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endParaRPr lang="fr-FR" i="1">
              <a:latin typeface="Calibri"/>
            </a:endParaRPr>
          </a:p>
          <a:p>
            <a:pPr marL="343082" lvl="0" indent="-343082" hangingPunct="1">
              <a:spcBef>
                <a:spcPts val="800"/>
              </a:spcBef>
              <a:spcAft>
                <a:spcPts val="0"/>
              </a:spcAft>
              <a:buSzPct val="100000"/>
              <a:buFont typeface="Arial" pitchFamily="34"/>
              <a:buChar char="•"/>
            </a:pPr>
            <a:r>
              <a:rPr lang="fr-FR">
                <a:latin typeface="Calibri"/>
              </a:rPr>
              <a:t>CIRCULAIRE DU 18 DECEMBRE 2009, NOR:DEVU0927927C (</a:t>
            </a:r>
            <a:r>
              <a:rPr lang="fr-FR" i="1">
                <a:latin typeface="Calibri"/>
              </a:rPr>
              <a:t>BO min. Ecologie et développement durable n° 2010/2, 18 févr. 2010</a:t>
            </a:r>
            <a:r>
              <a:rPr lang="fr-FR">
                <a:latin typeface="Calibri"/>
              </a:rPr>
              <a:t>)</a:t>
            </a:r>
          </a:p>
          <a:p>
            <a:pPr marL="343082" lvl="0" indent="-343082" hangingPunct="1">
              <a:spcBef>
                <a:spcPts val="800"/>
              </a:spcBef>
              <a:spcAft>
                <a:spcPts val="0"/>
              </a:spcAft>
              <a:buSzPct val="100000"/>
              <a:buFont typeface="Arial" pitchFamily="34"/>
              <a:buChar char="•"/>
            </a:pPr>
            <a:r>
              <a:rPr lang="fr-FR">
                <a:latin typeface="Calibri"/>
              </a:rPr>
              <a:t>GUIDE MINISTERIEL PUBLIE EN 2020</a:t>
            </a:r>
          </a:p>
          <a:p>
            <a:pPr marL="0" lvl="0" indent="0" algn="ctr" hangingPunct="1">
              <a:spcBef>
                <a:spcPts val="800"/>
              </a:spcBef>
              <a:spcAft>
                <a:spcPts val="0"/>
              </a:spcAft>
              <a:buNone/>
            </a:pPr>
            <a:r>
              <a:rPr lang="fr-FR" sz="2400" i="1">
                <a:solidFill>
                  <a:srgbClr val="0066CC"/>
                </a:solidFill>
                <a:latin typeface="Calibri"/>
              </a:rPr>
              <a:t>28/33</a:t>
            </a:r>
          </a:p>
          <a:p>
            <a:pPr marL="0" lvl="0" indent="0" algn="ctr" hangingPunct="1">
              <a:spcBef>
                <a:spcPts val="800"/>
              </a:spcBef>
              <a:spcAft>
                <a:spcPts val="0"/>
              </a:spcAft>
              <a:buNone/>
            </a:pPr>
            <a:endParaRPr lang="fr-FR" sz="2400" i="1">
              <a:solidFill>
                <a:srgbClr val="0066CC"/>
              </a:solidFill>
              <a:latin typeface="Calibri"/>
            </a:endParaRPr>
          </a:p>
          <a:p>
            <a:pPr marL="0" lvl="0" indent="0" algn="ctr" hangingPunct="1">
              <a:spcBef>
                <a:spcPts val="800"/>
              </a:spcBef>
              <a:spcAft>
                <a:spcPts val="0"/>
              </a:spcAft>
              <a:buNone/>
            </a:pPr>
            <a:endParaRPr lang="fr-FR" sz="2400" i="1">
              <a:solidFill>
                <a:srgbClr val="0066CC"/>
              </a:solidFill>
              <a:latin typeface="Calibri"/>
            </a:endParaRPr>
          </a:p>
          <a:p>
            <a:pPr marL="0" lvl="0" indent="0" algn="ctr" hangingPunct="1">
              <a:spcBef>
                <a:spcPts val="800"/>
              </a:spcBef>
              <a:spcAft>
                <a:spcPts val="0"/>
              </a:spcAft>
              <a:buNone/>
            </a:pPr>
            <a:endParaRPr lang="fr-FR" sz="2400" i="1">
              <a:solidFill>
                <a:srgbClr val="0066CC"/>
              </a:solidFill>
              <a:latin typeface="Calibri"/>
            </a:endParaRPr>
          </a:p>
          <a:p>
            <a:pPr marL="0" lvl="0" indent="0" algn="ctr" hangingPunct="1">
              <a:spcBef>
                <a:spcPts val="800"/>
              </a:spcBef>
              <a:spcAft>
                <a:spcPts val="0"/>
              </a:spcAft>
              <a:buNone/>
            </a:pPr>
            <a:endParaRPr lang="fr-FR" sz="2400" i="1">
              <a:solidFill>
                <a:srgbClr val="0066CC"/>
              </a:solidFill>
              <a:latin typeface="Calibri"/>
            </a:endParaRPr>
          </a:p>
          <a:p>
            <a:pPr marL="0" lvl="0" indent="0" algn="ctr" hangingPunct="1">
              <a:spcBef>
                <a:spcPts val="800"/>
              </a:spcBef>
              <a:spcAft>
                <a:spcPts val="0"/>
              </a:spcAft>
              <a:buNone/>
            </a:pPr>
            <a:endParaRPr lang="fr-FR" sz="2400" i="1">
              <a:solidFill>
                <a:srgbClr val="0066CC"/>
              </a:solidFill>
              <a:latin typeface="Calibri"/>
            </a:endParaRPr>
          </a:p>
          <a:p>
            <a:pPr marL="0" lvl="0" indent="0" algn="ctr" hangingPunct="1">
              <a:spcBef>
                <a:spcPts val="800"/>
              </a:spcBef>
              <a:spcAft>
                <a:spcPts val="0"/>
              </a:spcAft>
              <a:buNone/>
            </a:pPr>
            <a:endParaRPr lang="fr-FR" sz="2400" i="1">
              <a:solidFill>
                <a:srgbClr val="0066CC"/>
              </a:solidFill>
              <a:latin typeface="Calibri"/>
            </a:endParaRPr>
          </a:p>
        </p:txBody>
      </p:sp>
      <p:sp>
        <p:nvSpPr>
          <p:cNvPr id="4" name="Espace réservé du pied de page 3">
            <a:extLst>
              <a:ext uri="{FF2B5EF4-FFF2-40B4-BE49-F238E27FC236}">
                <a16:creationId xmlns:a16="http://schemas.microsoft.com/office/drawing/2014/main" id="{83DE7D56-7716-08B5-FF95-9AB6EA4E128F}"/>
              </a:ext>
            </a:extLst>
          </p:cNvPr>
          <p:cNvSpPr txBox="1"/>
          <p:nvPr/>
        </p:nvSpPr>
        <p:spPr>
          <a:xfrm>
            <a:off x="3104003" y="6237003"/>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1200" cap="none" spc="0" baseline="0">
                <a:solidFill>
                  <a:srgbClr val="0070C0"/>
                </a:solidFill>
                <a:uFillTx/>
                <a:latin typeface="Arial" pitchFamily="18"/>
                <a:ea typeface="Microsoft YaHei" pitchFamily="2"/>
                <a:cs typeface="Lucida Sans" pitchFamily="2"/>
              </a:rPr>
              <a:t>29/30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F4A42-8D9A-1B89-BF74-C1661EC328FB}"/>
              </a:ext>
            </a:extLst>
          </p:cNvPr>
          <p:cNvSpPr txBox="1">
            <a:spLocks noGrp="1"/>
          </p:cNvSpPr>
          <p:nvPr>
            <p:ph type="title"/>
          </p:nvPr>
        </p:nvSpPr>
        <p:spPr/>
        <p:txBody>
          <a:bodyPr/>
          <a:lstStyle/>
          <a:p>
            <a:pPr lvl="0">
              <a:buNone/>
            </a:pPr>
            <a:r>
              <a:rPr lang="fr-FR" sz="4000" b="1" i="1">
                <a:solidFill>
                  <a:srgbClr val="0070C0"/>
                </a:solidFill>
              </a:rPr>
              <a:t>DEFINITION DE L’AGRIVOLTAISME OU AGRI-PV</a:t>
            </a:r>
          </a:p>
        </p:txBody>
      </p:sp>
      <p:sp>
        <p:nvSpPr>
          <p:cNvPr id="3" name="Espace réservé du contenu 2">
            <a:extLst>
              <a:ext uri="{FF2B5EF4-FFF2-40B4-BE49-F238E27FC236}">
                <a16:creationId xmlns:a16="http://schemas.microsoft.com/office/drawing/2014/main" id="{7DDF100A-12F8-89C6-A7EA-3E13B0E52FBC}"/>
              </a:ext>
            </a:extLst>
          </p:cNvPr>
          <p:cNvSpPr txBox="1">
            <a:spLocks noGrp="1"/>
          </p:cNvSpPr>
          <p:nvPr>
            <p:ph idx="1"/>
          </p:nvPr>
        </p:nvSpPr>
        <p:spPr>
          <a:xfrm>
            <a:off x="457200" y="1600200"/>
            <a:ext cx="8229600" cy="4525923"/>
          </a:xfrm>
        </p:spPr>
        <p:txBody>
          <a:bodyPr lIns="91440" tIns="45720" rIns="91440" bIns="45720"/>
          <a:lstStyle/>
          <a:p>
            <a:pPr marL="343082" lvl="0" indent="-343082" algn="just" hangingPunct="1">
              <a:spcBef>
                <a:spcPts val="800"/>
              </a:spcBef>
              <a:spcAft>
                <a:spcPts val="0"/>
              </a:spcAft>
              <a:buSzPct val="100000"/>
              <a:buFont typeface="Arial" pitchFamily="34"/>
              <a:buChar char="•"/>
            </a:pPr>
            <a:r>
              <a:rPr lang="fr-FR" sz="2000">
                <a:latin typeface="Calibri"/>
              </a:rPr>
              <a:t>Base légale: </a:t>
            </a:r>
            <a:r>
              <a:rPr lang="fr-FR" sz="2000" i="1">
                <a:latin typeface="Calibri"/>
              </a:rPr>
              <a:t>art. 54 Loi AER (Accélération des énergies renouvelables)</a:t>
            </a:r>
            <a:br>
              <a:rPr lang="fr-FR" sz="2000" i="1">
                <a:latin typeface="Calibri"/>
              </a:rPr>
            </a:br>
            <a:r>
              <a:rPr lang="fr-FR" sz="2000" i="1">
                <a:latin typeface="Calibri"/>
              </a:rPr>
              <a:t> n° 2023-175 du 10 mars 2023 modifiant l’article L. 314-36 du code de l’énergie</a:t>
            </a:r>
          </a:p>
          <a:p>
            <a:pPr marL="343082" lvl="0" indent="-343082" algn="just" hangingPunct="1">
              <a:spcBef>
                <a:spcPts val="800"/>
              </a:spcBef>
              <a:spcAft>
                <a:spcPts val="0"/>
              </a:spcAft>
              <a:buSzPct val="100000"/>
              <a:buFont typeface="Arial" pitchFamily="34"/>
              <a:buChar char="•"/>
            </a:pPr>
            <a:r>
              <a:rPr lang="fr-FR" sz="2000">
                <a:latin typeface="Calibri"/>
              </a:rPr>
              <a:t>Installation de </a:t>
            </a:r>
            <a:r>
              <a:rPr lang="fr-FR" sz="2000">
                <a:highlight>
                  <a:srgbClr val="FFFF00"/>
                </a:highlight>
                <a:latin typeface="Calibri"/>
              </a:rPr>
              <a:t>production d’électricité utilisant l’énergie </a:t>
            </a:r>
            <a:r>
              <a:rPr lang="fr-FR" sz="2000">
                <a:latin typeface="Calibri"/>
              </a:rPr>
              <a:t>radiative </a:t>
            </a:r>
            <a:r>
              <a:rPr lang="fr-FR" sz="2000">
                <a:highlight>
                  <a:srgbClr val="FFFF00"/>
                </a:highlight>
                <a:latin typeface="Calibri"/>
              </a:rPr>
              <a:t>du soleil </a:t>
            </a:r>
            <a:r>
              <a:rPr lang="fr-FR" sz="2000">
                <a:latin typeface="Calibri"/>
              </a:rPr>
              <a:t>et </a:t>
            </a:r>
            <a:r>
              <a:rPr lang="fr-FR" sz="2000">
                <a:highlight>
                  <a:srgbClr val="FFFF00"/>
                </a:highlight>
                <a:latin typeface="Calibri"/>
              </a:rPr>
              <a:t>dont les modules </a:t>
            </a:r>
            <a:r>
              <a:rPr lang="fr-FR" sz="2000">
                <a:latin typeface="Calibri"/>
              </a:rPr>
              <a:t>sont </a:t>
            </a:r>
            <a:r>
              <a:rPr lang="fr-FR" sz="2000">
                <a:highlight>
                  <a:srgbClr val="FFFF00"/>
                </a:highlight>
                <a:latin typeface="Calibri"/>
              </a:rPr>
              <a:t>situés sur une parcelle agricole </a:t>
            </a:r>
            <a:r>
              <a:rPr lang="fr-FR" sz="2000">
                <a:latin typeface="Calibri"/>
              </a:rPr>
              <a:t>où ils </a:t>
            </a:r>
            <a:r>
              <a:rPr lang="fr-FR" sz="2000">
                <a:highlight>
                  <a:srgbClr val="FFFF00"/>
                </a:highlight>
                <a:latin typeface="Calibri"/>
              </a:rPr>
              <a:t>contribuent</a:t>
            </a:r>
            <a:r>
              <a:rPr lang="fr-FR" sz="2000">
                <a:latin typeface="Calibri"/>
              </a:rPr>
              <a:t> durablement </a:t>
            </a:r>
            <a:r>
              <a:rPr lang="fr-FR" sz="2000">
                <a:highlight>
                  <a:srgbClr val="FFFF00"/>
                </a:highlight>
                <a:latin typeface="Calibri"/>
              </a:rPr>
              <a:t>à</a:t>
            </a:r>
            <a:r>
              <a:rPr lang="fr-FR" sz="2000">
                <a:latin typeface="Calibri"/>
              </a:rPr>
              <a:t> l’installation, au maintien ou au développement d’une production agricole devant apporter à la parcelle agricole un ou plusieurs services et permettre de garantir </a:t>
            </a:r>
            <a:r>
              <a:rPr lang="fr-FR" sz="2000">
                <a:highlight>
                  <a:srgbClr val="FFFF00"/>
                </a:highlight>
                <a:latin typeface="Calibri"/>
              </a:rPr>
              <a:t>une production agricole significative et un revenu durable</a:t>
            </a:r>
            <a:endParaRPr lang="fr-FR" sz="2800">
              <a:highlight>
                <a:srgbClr val="FFFF00"/>
              </a:highlight>
              <a:latin typeface="Calibri"/>
            </a:endParaRPr>
          </a:p>
          <a:p>
            <a:pPr marL="0" lvl="0" indent="0" hangingPunct="1">
              <a:spcBef>
                <a:spcPts val="800"/>
              </a:spcBef>
              <a:spcAft>
                <a:spcPts val="0"/>
              </a:spcAft>
              <a:buNone/>
            </a:pPr>
            <a:endParaRPr lang="fr-FR" sz="4000">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hangingPunct="1">
              <a:spcBef>
                <a:spcPts val="800"/>
              </a:spcBef>
              <a:spcAft>
                <a:spcPts val="0"/>
              </a:spcAft>
              <a:buSzPct val="100000"/>
              <a:buFont typeface="Arial" pitchFamily="34"/>
              <a:buChar char="•"/>
            </a:pPr>
            <a:endParaRPr lang="fr-FR">
              <a:latin typeface="Calibri"/>
            </a:endParaRPr>
          </a:p>
          <a:p>
            <a:pPr marL="343082" lvl="0" indent="-343082" algn="ctr" hangingPunct="1">
              <a:spcBef>
                <a:spcPts val="800"/>
              </a:spcBef>
              <a:spcAft>
                <a:spcPts val="0"/>
              </a:spcAft>
              <a:buSzPct val="100000"/>
              <a:buFont typeface="Arial" pitchFamily="34"/>
              <a:buChar char="•"/>
            </a:pPr>
            <a:r>
              <a:rPr lang="fr-FR" sz="2600">
                <a:solidFill>
                  <a:srgbClr val="0066CC"/>
                </a:solidFill>
                <a:latin typeface="Calibri"/>
              </a:rPr>
              <a:t>2/33</a:t>
            </a: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5668F08F-DA3F-3FE7-1153-5F95FB546724}"/>
              </a:ext>
            </a:extLst>
          </p:cNvPr>
          <p:cNvSpPr txBox="1"/>
          <p:nvPr/>
        </p:nvSpPr>
        <p:spPr>
          <a:xfrm>
            <a:off x="3496363" y="6308646"/>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3/30</a:t>
            </a:r>
            <a:endParaRPr lang="fr-FR" sz="1800" b="0" i="1" u="none" strike="noStrike" kern="1200" cap="none" spc="0" baseline="0">
              <a:solidFill>
                <a:srgbClr val="0070C0"/>
              </a:solidFill>
              <a:uFillTx/>
              <a:latin typeface="Arial"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ZoneTexte 2">
            <a:extLst>
              <a:ext uri="{FF2B5EF4-FFF2-40B4-BE49-F238E27FC236}">
                <a16:creationId xmlns:a16="http://schemas.microsoft.com/office/drawing/2014/main" id="{AC692E56-0428-F4B2-EDB2-02F1C6EEF7EF}"/>
              </a:ext>
            </a:extLst>
          </p:cNvPr>
          <p:cNvSpPr txBox="1"/>
          <p:nvPr/>
        </p:nvSpPr>
        <p:spPr>
          <a:xfrm>
            <a:off x="968185" y="1554068"/>
            <a:ext cx="3603814" cy="10772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000000"/>
                </a:solidFill>
                <a:uFillTx/>
                <a:latin typeface="Algerian" pitchFamily="82"/>
              </a:rPr>
              <a:t>Merci de votre attention</a:t>
            </a:r>
            <a:r>
              <a:rPr lang="fr-FR" sz="1800" b="0" i="0" u="none" strike="noStrike" kern="1200" cap="none" spc="0" baseline="0">
                <a:solidFill>
                  <a:srgbClr val="000000"/>
                </a:solidFill>
                <a:uFillTx/>
                <a:latin typeface="Algerian" pitchFamily="82"/>
              </a:rPr>
              <a:t>, </a:t>
            </a:r>
          </a:p>
        </p:txBody>
      </p:sp>
      <p:sp>
        <p:nvSpPr>
          <p:cNvPr id="3" name="ZoneTexte 3">
            <a:extLst>
              <a:ext uri="{FF2B5EF4-FFF2-40B4-BE49-F238E27FC236}">
                <a16:creationId xmlns:a16="http://schemas.microsoft.com/office/drawing/2014/main" id="{A5E167F9-F21C-8C25-274C-F88ED49D4D6C}"/>
              </a:ext>
            </a:extLst>
          </p:cNvPr>
          <p:cNvSpPr txBox="1"/>
          <p:nvPr/>
        </p:nvSpPr>
        <p:spPr>
          <a:xfrm>
            <a:off x="2223244" y="3279980"/>
            <a:ext cx="5862922" cy="23083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lgerian" pitchFamily="82"/>
              </a:rPr>
              <a:t>Merci aussi </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D’Avoir l’amabilité </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de garder vos questions </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après </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l’exposé suivant </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relatif</a:t>
            </a:r>
            <a:br>
              <a:rPr lang="fr-FR" sz="1800" b="0" i="0" u="none" strike="noStrike" kern="1200" cap="none" spc="0" baseline="0">
                <a:solidFill>
                  <a:srgbClr val="000000"/>
                </a:solidFill>
                <a:uFillTx/>
                <a:latin typeface="Algerian" pitchFamily="82"/>
              </a:rPr>
            </a:br>
            <a:r>
              <a:rPr lang="fr-FR" sz="1800" b="0" i="0" u="none" strike="noStrike" kern="1200" cap="none" spc="0" baseline="0">
                <a:solidFill>
                  <a:srgbClr val="000000"/>
                </a:solidFill>
                <a:uFillTx/>
                <a:latin typeface="Algerian" pitchFamily="82"/>
              </a:rPr>
              <a:t> au retour d’expérience sur une enquête PHOTOVOLTAÏQUE</a:t>
            </a:r>
            <a:endParaRPr lang="fr-FR" sz="1800" b="0" i="0" u="none" strike="noStrike" kern="1200" cap="none" spc="0" baseline="0">
              <a:solidFill>
                <a:srgbClr val="000000"/>
              </a:solidFill>
              <a:uFillTx/>
              <a:latin typeface="Calibri"/>
            </a:endParaRPr>
          </a:p>
        </p:txBody>
      </p:sp>
      <p:pic>
        <p:nvPicPr>
          <p:cNvPr id="4" name="Graphique 5" descr="Point d’interrogation">
            <a:extLst>
              <a:ext uri="{FF2B5EF4-FFF2-40B4-BE49-F238E27FC236}">
                <a16:creationId xmlns:a16="http://schemas.microsoft.com/office/drawing/2014/main" id="{9445A259-FE4F-3E49-F5B9-EF595BC8AA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28134" y="820271"/>
            <a:ext cx="2003614" cy="2003614"/>
          </a:xfrm>
          <a:prstGeom prst="rect">
            <a:avLst/>
          </a:prstGeom>
          <a:noFill/>
          <a:ln cap="flat">
            <a:noFill/>
          </a:ln>
        </p:spPr>
      </p:pic>
      <p:sp>
        <p:nvSpPr>
          <p:cNvPr id="5" name="Espace réservé du pied de page 3">
            <a:extLst>
              <a:ext uri="{FF2B5EF4-FFF2-40B4-BE49-F238E27FC236}">
                <a16:creationId xmlns:a16="http://schemas.microsoft.com/office/drawing/2014/main" id="{43E9FC31-10D4-7CC3-E284-3B4DC3C6C27D}"/>
              </a:ext>
            </a:extLst>
          </p:cNvPr>
          <p:cNvSpPr txBox="1"/>
          <p:nvPr/>
        </p:nvSpPr>
        <p:spPr>
          <a:xfrm>
            <a:off x="3104003" y="6237003"/>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30</a:t>
            </a:r>
            <a:r>
              <a:rPr lang="fr-FR" sz="1800" b="0" i="1" u="none" strike="noStrike" kern="1200" cap="none" spc="0" baseline="0">
                <a:solidFill>
                  <a:srgbClr val="0070C0"/>
                </a:solidFill>
                <a:uFillTx/>
                <a:latin typeface="Arial" pitchFamily="18"/>
                <a:ea typeface="Microsoft YaHei" pitchFamily="2"/>
                <a:cs typeface="Lucida Sans" pitchFamily="2"/>
              </a:rPr>
              <a:t>/30</a:t>
            </a:r>
          </a:p>
        </p:txBody>
      </p:sp>
      <p:pic>
        <p:nvPicPr>
          <p:cNvPr id="6" name="Image 5">
            <a:extLst>
              <a:ext uri="{FF2B5EF4-FFF2-40B4-BE49-F238E27FC236}">
                <a16:creationId xmlns:a16="http://schemas.microsoft.com/office/drawing/2014/main" id="{04E0EBA5-8F1C-27B7-2EE1-C289D4BA2E92}"/>
              </a:ext>
            </a:extLst>
          </p:cNvPr>
          <p:cNvPicPr>
            <a:picLocks noChangeAspect="1"/>
          </p:cNvPicPr>
          <p:nvPr/>
        </p:nvPicPr>
        <p:blipFill>
          <a:blip r:embed="rId4"/>
          <a:stretch>
            <a:fillRect/>
          </a:stretch>
        </p:blipFill>
        <p:spPr>
          <a:xfrm>
            <a:off x="417972" y="396003"/>
            <a:ext cx="2588560" cy="833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B38971A-6D61-F1F5-B23F-B53BDF38C2FB}"/>
              </a:ext>
            </a:extLst>
          </p:cNvPr>
          <p:cNvSpPr txBox="1"/>
          <p:nvPr/>
        </p:nvSpPr>
        <p:spPr>
          <a:xfrm>
            <a:off x="359923" y="331098"/>
            <a:ext cx="8180962" cy="1985159"/>
          </a:xfrm>
          <a:prstGeom prst="rect">
            <a:avLst/>
          </a:prstGeom>
          <a:noFill/>
        </p:spPr>
        <p:txBody>
          <a:bodyPr wrap="square">
            <a:spAutoFit/>
          </a:bodyPr>
          <a:lstStyle/>
          <a:p>
            <a:pPr marL="450215" marR="9525" algn="ctr">
              <a:spcBef>
                <a:spcPts val="1200"/>
              </a:spcBef>
              <a:spcAft>
                <a:spcPts val="600"/>
              </a:spcAft>
            </a:pPr>
            <a:r>
              <a:rPr lang="fr-FR" sz="3600" b="1" u="none" strike="noStrike" kern="150" dirty="0">
                <a:solidFill>
                  <a:srgbClr val="000000"/>
                </a:solidFill>
                <a:effectLst/>
                <a:latin typeface="Arial" panose="020B0604020202020204" pitchFamily="34" charset="0"/>
                <a:ea typeface="Arial-BoldMT"/>
              </a:rPr>
              <a:t>ENQUÊTE PUBLIQUE</a:t>
            </a:r>
            <a:endParaRPr lang="fr-FR" sz="1200" b="1" u="sng" kern="150" dirty="0">
              <a:solidFill>
                <a:srgbClr val="000000"/>
              </a:solidFill>
              <a:effectLst/>
              <a:latin typeface="Arial" panose="020B0604020202020204" pitchFamily="34" charset="0"/>
              <a:ea typeface="SimSun" panose="02010600030101010101" pitchFamily="2" charset="-122"/>
            </a:endParaRPr>
          </a:p>
          <a:p>
            <a:pPr marL="450215" marR="12700" algn="just">
              <a:spcBef>
                <a:spcPts val="1200"/>
              </a:spcBef>
              <a:spcAft>
                <a:spcPts val="600"/>
              </a:spcAft>
            </a:pPr>
            <a:r>
              <a:rPr lang="fr-FR" sz="1800" b="1" u="none" strike="noStrike" kern="150" dirty="0">
                <a:solidFill>
                  <a:srgbClr val="1A1A1A"/>
                </a:solidFill>
                <a:effectLst/>
                <a:latin typeface="Arial" panose="020B0604020202020204" pitchFamily="34" charset="0"/>
                <a:ea typeface="Arial" panose="020B0604020202020204" pitchFamily="34" charset="0"/>
                <a:cs typeface="Arial" panose="020B0604020202020204" pitchFamily="34" charset="0"/>
              </a:rPr>
              <a:t>préalable </a:t>
            </a:r>
            <a:r>
              <a:rPr lang="fr-FR" sz="1800" b="1" u="none" strike="noStrike" kern="150" dirty="0">
                <a:solidFill>
                  <a:srgbClr val="2D2D2D"/>
                </a:solidFill>
                <a:effectLst/>
                <a:latin typeface="Arial" panose="020B0604020202020204" pitchFamily="34" charset="0"/>
                <a:ea typeface="Arial" panose="020B0604020202020204" pitchFamily="34" charset="0"/>
                <a:cs typeface="Arial" panose="020B0604020202020204" pitchFamily="34" charset="0"/>
              </a:rPr>
              <a:t>à </a:t>
            </a:r>
            <a:r>
              <a:rPr lang="fr-FR" sz="1800" b="1" u="none" strike="noStrike" kern="150" dirty="0">
                <a:solidFill>
                  <a:srgbClr val="1A1A1A"/>
                </a:solidFill>
                <a:effectLst/>
                <a:latin typeface="Arial" panose="020B0604020202020204" pitchFamily="34" charset="0"/>
                <a:ea typeface="Arial" panose="020B0604020202020204" pitchFamily="34" charset="0"/>
                <a:cs typeface="Arial" panose="020B0604020202020204" pitchFamily="34" charset="0"/>
              </a:rPr>
              <a:t>la délivrance d’un permis de construire pour la réalisation d'une centrale photovoltaïque au sol </a:t>
            </a:r>
            <a:r>
              <a:rPr lang="fr-FR" sz="1800" b="1" u="none" strike="noStrike" kern="150" dirty="0">
                <a:solidFill>
                  <a:srgbClr val="2D2D2D"/>
                </a:solidFill>
                <a:effectLst/>
                <a:latin typeface="Arial" panose="020B0604020202020204" pitchFamily="34" charset="0"/>
                <a:ea typeface="SimSun" panose="02010600030101010101" pitchFamily="2" charset="-122"/>
                <a:cs typeface="Arial" panose="020B0604020202020204" pitchFamily="34" charset="0"/>
              </a:rPr>
              <a:t>sur </a:t>
            </a:r>
            <a:r>
              <a:rPr lang="fr-FR" sz="1800" b="1" u="none" strike="noStrike" kern="150" dirty="0">
                <a:solidFill>
                  <a:srgbClr val="1A1A1A"/>
                </a:solidFill>
                <a:effectLst/>
                <a:latin typeface="Arial" panose="020B0604020202020204" pitchFamily="34" charset="0"/>
                <a:ea typeface="SimSun" panose="02010600030101010101" pitchFamily="2" charset="-122"/>
                <a:cs typeface="Arial" panose="020B0604020202020204" pitchFamily="34" charset="0"/>
              </a:rPr>
              <a:t>le </a:t>
            </a:r>
            <a:r>
              <a:rPr lang="fr-FR" sz="1800" b="1" u="none" strike="noStrike" kern="150" dirty="0">
                <a:solidFill>
                  <a:srgbClr val="2D2D2D"/>
                </a:solidFill>
                <a:effectLst/>
                <a:latin typeface="Arial" panose="020B0604020202020204" pitchFamily="34" charset="0"/>
                <a:ea typeface="SimSun" panose="02010600030101010101" pitchFamily="2" charset="-122"/>
                <a:cs typeface="Arial" panose="020B0604020202020204" pitchFamily="34" charset="0"/>
              </a:rPr>
              <a:t>territoire </a:t>
            </a:r>
            <a:r>
              <a:rPr lang="fr-FR" sz="1800" b="1" u="none" strike="noStrike" kern="150" dirty="0">
                <a:solidFill>
                  <a:srgbClr val="1A1A1A"/>
                </a:solidFill>
                <a:effectLst/>
                <a:latin typeface="Arial" panose="020B0604020202020204" pitchFamily="34" charset="0"/>
                <a:ea typeface="SimSun" panose="02010600030101010101" pitchFamily="2" charset="-122"/>
                <a:cs typeface="Arial" panose="020B0604020202020204" pitchFamily="34" charset="0"/>
              </a:rPr>
              <a:t>de la commune de </a:t>
            </a:r>
            <a:r>
              <a:rPr lang="fr-FR" sz="1800" b="1" u="none" strike="noStrike" kern="150" dirty="0">
                <a:solidFill>
                  <a:srgbClr val="2D2D2D"/>
                </a:solidFill>
                <a:effectLst/>
                <a:latin typeface="Arial" panose="020B0604020202020204" pitchFamily="34" charset="0"/>
                <a:ea typeface="SimSun" panose="02010600030101010101" pitchFamily="2" charset="-122"/>
                <a:cs typeface="Arial" panose="020B0604020202020204" pitchFamily="34" charset="0"/>
              </a:rPr>
              <a:t>Sainte-Colombe-sur Seine sollicité </a:t>
            </a:r>
            <a:r>
              <a:rPr lang="fr-FR" sz="1800" b="1" u="none" strike="noStrike" kern="150" dirty="0">
                <a:solidFill>
                  <a:srgbClr val="1A1A1A"/>
                </a:solidFill>
                <a:effectLst/>
                <a:latin typeface="Arial" panose="020B0604020202020204" pitchFamily="34" charset="0"/>
                <a:ea typeface="SimSun" panose="02010600030101010101" pitchFamily="2" charset="-122"/>
                <a:cs typeface="Arial" panose="020B0604020202020204" pitchFamily="34" charset="0"/>
              </a:rPr>
              <a:t>par la société Energie Sainte Colombe-sur-Seine </a:t>
            </a:r>
            <a:r>
              <a:rPr lang="fr-FR" sz="1800" b="1" dirty="0">
                <a:effectLst/>
                <a:latin typeface="Arial" panose="020B0604020202020204" pitchFamily="34" charset="0"/>
                <a:ea typeface="SimSun" panose="02010600030101010101" pitchFamily="2" charset="-122"/>
                <a:cs typeface="Arial" panose="020B0604020202020204" pitchFamily="34" charset="0"/>
              </a:rPr>
              <a:t>du 3 juillet 2023 au </a:t>
            </a:r>
            <a:r>
              <a:rPr lang="fr-FR"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4 aout 2023.</a:t>
            </a:r>
            <a:endParaRPr lang="fr-FR" sz="1200" b="1" u="sng" kern="150"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4" name="Image 3" descr="Une image contenant plein air, herbe, nuage, ciel&#10;&#10;Description générée automatiquement">
            <a:extLst>
              <a:ext uri="{FF2B5EF4-FFF2-40B4-BE49-F238E27FC236}">
                <a16:creationId xmlns:a16="http://schemas.microsoft.com/office/drawing/2014/main" id="{4FFF6ADC-3101-E296-10B3-84500C60EF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6851" y="2538920"/>
            <a:ext cx="7714034" cy="3910518"/>
          </a:xfrm>
          <a:prstGeom prst="rect">
            <a:avLst/>
          </a:prstGeom>
          <a:noFill/>
          <a:ln>
            <a:noFill/>
          </a:ln>
        </p:spPr>
      </p:pic>
      <p:pic>
        <p:nvPicPr>
          <p:cNvPr id="2" name="Image 1">
            <a:extLst>
              <a:ext uri="{FF2B5EF4-FFF2-40B4-BE49-F238E27FC236}">
                <a16:creationId xmlns:a16="http://schemas.microsoft.com/office/drawing/2014/main" id="{6BCE67C4-A326-9FCB-046C-040427026487}"/>
              </a:ext>
            </a:extLst>
          </p:cNvPr>
          <p:cNvPicPr>
            <a:picLocks noChangeAspect="1"/>
          </p:cNvPicPr>
          <p:nvPr/>
        </p:nvPicPr>
        <p:blipFill>
          <a:blip r:embed="rId3"/>
          <a:stretch>
            <a:fillRect/>
          </a:stretch>
        </p:blipFill>
        <p:spPr>
          <a:xfrm>
            <a:off x="0" y="0"/>
            <a:ext cx="2224052" cy="716318"/>
          </a:xfrm>
          <a:prstGeom prst="rect">
            <a:avLst/>
          </a:prstGeom>
        </p:spPr>
      </p:pic>
    </p:spTree>
    <p:extLst>
      <p:ext uri="{BB962C8B-B14F-4D97-AF65-F5344CB8AC3E}">
        <p14:creationId xmlns:p14="http://schemas.microsoft.com/office/powerpoint/2010/main" val="2648444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66AD998-54BA-F5BC-7653-D012D2F4959B}"/>
              </a:ext>
            </a:extLst>
          </p:cNvPr>
          <p:cNvSpPr txBox="1"/>
          <p:nvPr/>
        </p:nvSpPr>
        <p:spPr>
          <a:xfrm>
            <a:off x="447471" y="283458"/>
            <a:ext cx="8151779" cy="1754326"/>
          </a:xfrm>
          <a:prstGeom prst="rect">
            <a:avLst/>
          </a:prstGeom>
          <a:noFill/>
        </p:spPr>
        <p:txBody>
          <a:bodyPr wrap="square">
            <a:spAutoFit/>
          </a:bodyPr>
          <a:lstStyle/>
          <a:p>
            <a:pPr marL="274320" algn="just"/>
            <a:r>
              <a:rPr lang="fr-FR" sz="1800" kern="150" dirty="0">
                <a:effectLst/>
                <a:latin typeface="Arial" panose="020B0604020202020204" pitchFamily="34" charset="0"/>
                <a:ea typeface="SimSun" panose="02010600030101010101" pitchFamily="2" charset="-122"/>
              </a:rPr>
              <a:t>Projet porté par la société Energie Sainte-Colombe-sur-Seine SAS, filiale à 100% de la société WPD SOLAR France (filiale WPD SOLAR GMPH)</a:t>
            </a:r>
          </a:p>
          <a:p>
            <a:pPr marL="274320" algn="just"/>
            <a:endParaRPr lang="fr-FR" kern="150" dirty="0">
              <a:latin typeface="Arial" panose="020B0604020202020204" pitchFamily="34" charset="0"/>
              <a:ea typeface="SimSun" panose="02010600030101010101" pitchFamily="2" charset="-122"/>
            </a:endParaRPr>
          </a:p>
          <a:p>
            <a:pPr marL="274320" algn="just"/>
            <a:r>
              <a:rPr lang="fr-FR" sz="1800" kern="150" dirty="0">
                <a:effectLst/>
                <a:latin typeface="Arial" panose="020B0604020202020204" pitchFamily="34" charset="0"/>
                <a:ea typeface="SimSun" panose="02010600030101010101" pitchFamily="2" charset="-122"/>
              </a:rPr>
              <a:t>Installation de panneaux photovoltaïques sur le parcours d'élevage de 39.999 poules pondeuses en plein air, d’une superficie de 20 ha, propriété de la SCEA GALLINAE.</a:t>
            </a:r>
          </a:p>
        </p:txBody>
      </p:sp>
      <p:sp>
        <p:nvSpPr>
          <p:cNvPr id="5" name="ZoneTexte 4">
            <a:extLst>
              <a:ext uri="{FF2B5EF4-FFF2-40B4-BE49-F238E27FC236}">
                <a16:creationId xmlns:a16="http://schemas.microsoft.com/office/drawing/2014/main" id="{AAB8ADEA-C17A-3341-BECB-7776C9F56F2A}"/>
              </a:ext>
            </a:extLst>
          </p:cNvPr>
          <p:cNvSpPr txBox="1"/>
          <p:nvPr/>
        </p:nvSpPr>
        <p:spPr>
          <a:xfrm>
            <a:off x="642026" y="2895488"/>
            <a:ext cx="7957224" cy="2616101"/>
          </a:xfrm>
          <a:prstGeom prst="rect">
            <a:avLst/>
          </a:prstGeom>
          <a:noFill/>
        </p:spPr>
        <p:txBody>
          <a:bodyPr wrap="square">
            <a:spAutoFit/>
          </a:bodyPr>
          <a:lstStyle/>
          <a:p>
            <a:pPr marL="365760" marR="9525" indent="-365760" algn="just">
              <a:spcBef>
                <a:spcPts val="1200"/>
              </a:spcBef>
              <a:spcAft>
                <a:spcPts val="600"/>
              </a:spcAft>
            </a:pPr>
            <a:r>
              <a:rPr lang="fr-FR"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Code de l’environnement</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L 122-1 à 14 : évaluation environnementale</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L 123 -1 à 18 : enquête publique  </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R 122-1 à 5 : évaluation environnementale</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R 123-1 à 123-24 : enquête publique</a:t>
            </a:r>
          </a:p>
          <a:p>
            <a:pPr marL="365760" marR="9525" indent="-365760" algn="just">
              <a:spcBef>
                <a:spcPts val="1200"/>
              </a:spcBef>
              <a:spcAft>
                <a:spcPts val="600"/>
              </a:spcAft>
            </a:pPr>
            <a:r>
              <a:rPr lang="fr-FR"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Code de l’urbanisme.</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L422-1 et suivants : permis de construire</a:t>
            </a:r>
          </a:p>
          <a:p>
            <a:pPr marL="742950" lvl="1" indent="-285750" algn="just">
              <a:buFont typeface="Symbol" panose="05050102010706020507" pitchFamily="18" charset="2"/>
              <a:buChar char="-"/>
            </a:pPr>
            <a:r>
              <a:rPr lang="fr-FR" kern="150" dirty="0">
                <a:effectLst/>
                <a:latin typeface="Frutiger-Light"/>
                <a:ea typeface="Calibri" panose="020F0502020204030204" pitchFamily="34" charset="0"/>
                <a:cs typeface="Frutiger-Light"/>
              </a:rPr>
              <a:t>R 422-2, 422-20 et suivants : décisions prises au nom de l’état</a:t>
            </a:r>
          </a:p>
        </p:txBody>
      </p:sp>
    </p:spTree>
    <p:extLst>
      <p:ext uri="{BB962C8B-B14F-4D97-AF65-F5344CB8AC3E}">
        <p14:creationId xmlns:p14="http://schemas.microsoft.com/office/powerpoint/2010/main" val="3930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DD5748-1CCB-9310-D045-AF7BDC0010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566" y="671210"/>
            <a:ext cx="8112867" cy="5554492"/>
          </a:xfrm>
          <a:prstGeom prst="rect">
            <a:avLst/>
          </a:prstGeom>
          <a:noFill/>
          <a:ln>
            <a:noFill/>
          </a:ln>
        </p:spPr>
      </p:pic>
    </p:spTree>
    <p:extLst>
      <p:ext uri="{BB962C8B-B14F-4D97-AF65-F5344CB8AC3E}">
        <p14:creationId xmlns:p14="http://schemas.microsoft.com/office/powerpoint/2010/main" val="4160809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E71D9F-6531-E267-4F3E-EE4BA8006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6091" y="643466"/>
            <a:ext cx="7891817" cy="5571067"/>
          </a:xfrm>
          <a:prstGeom prst="rect">
            <a:avLst/>
          </a:prstGeom>
          <a:noFill/>
        </p:spPr>
      </p:pic>
    </p:spTree>
    <p:extLst>
      <p:ext uri="{BB962C8B-B14F-4D97-AF65-F5344CB8AC3E}">
        <p14:creationId xmlns:p14="http://schemas.microsoft.com/office/powerpoint/2010/main" val="1032801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C87231A-EF54-7DA4-2645-929CE2970630}"/>
              </a:ext>
            </a:extLst>
          </p:cNvPr>
          <p:cNvSpPr txBox="1"/>
          <p:nvPr/>
        </p:nvSpPr>
        <p:spPr>
          <a:xfrm>
            <a:off x="175097" y="1289477"/>
            <a:ext cx="8706255" cy="4924425"/>
          </a:xfrm>
          <a:prstGeom prst="rect">
            <a:avLst/>
          </a:prstGeom>
          <a:noFill/>
        </p:spPr>
        <p:txBody>
          <a:bodyPr wrap="square">
            <a:spAutoFit/>
          </a:bodyPr>
          <a:lstStyle/>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Surface projetée des modules 6 ha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Surface de bâtiments techniques 244 m²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Surface de pistes 3,04 ha (hors CR6)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Puissance installée 13,08 </a:t>
            </a:r>
            <a:r>
              <a:rPr lang="fr-FR" sz="2800" dirty="0" err="1">
                <a:effectLst/>
                <a:latin typeface="Arial" panose="020B0604020202020204" pitchFamily="34" charset="0"/>
                <a:ea typeface="SimSun" panose="02010600030101010101" pitchFamily="2" charset="-122"/>
                <a:cs typeface="Arial" panose="020B0604020202020204" pitchFamily="34" charset="0"/>
              </a:rPr>
              <a:t>MWc</a:t>
            </a:r>
            <a:r>
              <a:rPr lang="fr-FR" sz="2800" dirty="0">
                <a:effectLst/>
                <a:latin typeface="Arial" panose="020B0604020202020204" pitchFamily="34" charset="0"/>
                <a:ea typeface="SimSun" panose="02010600030101010101" pitchFamily="2" charset="-122"/>
                <a:cs typeface="Arial" panose="020B0604020202020204" pitchFamily="34" charset="0"/>
              </a:rPr>
              <a:t>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Puissance MVA injectée au réseau 10,78 MVA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Production annuelle moyenne estimée 14 200 MWh/an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2800" dirty="0">
                <a:effectLst/>
                <a:latin typeface="Arial" panose="020B0604020202020204" pitchFamily="34" charset="0"/>
                <a:ea typeface="SimSun" panose="02010600030101010101" pitchFamily="2" charset="-122"/>
                <a:cs typeface="Arial" panose="020B0604020202020204" pitchFamily="34" charset="0"/>
              </a:rPr>
              <a:t>Longueur de raccordement 3,5 km ;</a:t>
            </a:r>
          </a:p>
        </p:txBody>
      </p:sp>
    </p:spTree>
    <p:extLst>
      <p:ext uri="{BB962C8B-B14F-4D97-AF65-F5344CB8AC3E}">
        <p14:creationId xmlns:p14="http://schemas.microsoft.com/office/powerpoint/2010/main" val="2027840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26B64AE-0F74-18B9-7FBD-A035E217E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2600" y="1539478"/>
            <a:ext cx="8178799" cy="3779043"/>
          </a:xfrm>
          <a:prstGeom prst="rect">
            <a:avLst/>
          </a:prstGeom>
          <a:noFill/>
        </p:spPr>
      </p:pic>
    </p:spTree>
    <p:extLst>
      <p:ext uri="{BB962C8B-B14F-4D97-AF65-F5344CB8AC3E}">
        <p14:creationId xmlns:p14="http://schemas.microsoft.com/office/powerpoint/2010/main" val="634965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3D14FF4-E8EF-D3A2-A6DD-7D5A91E7C412}"/>
              </a:ext>
            </a:extLst>
          </p:cNvPr>
          <p:cNvSpPr txBox="1"/>
          <p:nvPr/>
        </p:nvSpPr>
        <p:spPr>
          <a:xfrm>
            <a:off x="311285" y="1420758"/>
            <a:ext cx="8657617" cy="3616375"/>
          </a:xfrm>
          <a:prstGeom prst="rect">
            <a:avLst/>
          </a:prstGeom>
          <a:noFill/>
        </p:spPr>
        <p:txBody>
          <a:bodyPr wrap="square">
            <a:spAutoFit/>
          </a:bodyPr>
          <a:lstStyle/>
          <a:p>
            <a:pPr lvl="2" algn="just">
              <a:spcBef>
                <a:spcPts val="1200"/>
              </a:spcBef>
              <a:spcAft>
                <a:spcPts val="600"/>
              </a:spcAft>
            </a:pPr>
            <a:r>
              <a:rPr lang="fr-FR" sz="1600" b="1" kern="150" dirty="0">
                <a:solidFill>
                  <a:srgbClr val="000000"/>
                </a:solidFill>
                <a:effectLst/>
                <a:latin typeface="Arial, Arial"/>
                <a:ea typeface="Arial, Arial"/>
                <a:cs typeface="Arial, Arial"/>
              </a:rPr>
              <a:t>FONCTIONNEMENT DE LA CO-ACTIVITÉ AGRI- PHOTOVOLTAÏQUE</a:t>
            </a:r>
          </a:p>
          <a:p>
            <a:pPr marL="274320" algn="just"/>
            <a:r>
              <a:rPr lang="fr-FR" sz="1600" kern="150" dirty="0">
                <a:effectLst/>
                <a:latin typeface="Arial" panose="020B0604020202020204" pitchFamily="34" charset="0"/>
                <a:ea typeface="SimSun" panose="02010600030101010101" pitchFamily="2" charset="-122"/>
              </a:rPr>
              <a:t> </a:t>
            </a:r>
          </a:p>
          <a:p>
            <a:pPr marL="274320" algn="just"/>
            <a:r>
              <a:rPr lang="fr-FR" sz="1600" kern="150" dirty="0">
                <a:effectLst/>
                <a:latin typeface="Arial" panose="020B0604020202020204" pitchFamily="34" charset="0"/>
                <a:ea typeface="SimSun" panose="02010600030101010101" pitchFamily="2" charset="-122"/>
              </a:rPr>
              <a:t>Les poules pondeuses sont nourries et logées dans le bâtiment d'élevage.</a:t>
            </a:r>
          </a:p>
          <a:p>
            <a:pPr marL="274320" algn="just"/>
            <a:r>
              <a:rPr lang="fr-FR" sz="1600" kern="150" dirty="0">
                <a:effectLst/>
                <a:latin typeface="Arial" panose="020B0604020202020204" pitchFamily="34" charset="0"/>
                <a:ea typeface="SimSun" panose="02010600030101010101" pitchFamily="2" charset="-122"/>
              </a:rPr>
              <a:t> </a:t>
            </a:r>
          </a:p>
          <a:p>
            <a:pPr marL="274320" algn="just"/>
            <a:r>
              <a:rPr lang="fr-FR" sz="1600" kern="150" dirty="0">
                <a:effectLst/>
                <a:latin typeface="Arial" panose="020B0604020202020204" pitchFamily="34" charset="0"/>
                <a:ea typeface="SimSun" panose="02010600030101010101" pitchFamily="2" charset="-122"/>
              </a:rPr>
              <a:t>Les fentes produites dans la salle d'élevage sont valorisées sur les cultures exploitées par les structures de la famille </a:t>
            </a:r>
            <a:r>
              <a:rPr lang="fr-FR" sz="1600" kern="150" dirty="0" err="1">
                <a:effectLst/>
                <a:latin typeface="Arial" panose="020B0604020202020204" pitchFamily="34" charset="0"/>
                <a:ea typeface="SimSun" panose="02010600030101010101" pitchFamily="2" charset="-122"/>
              </a:rPr>
              <a:t>Delaire</a:t>
            </a:r>
            <a:r>
              <a:rPr lang="fr-FR" sz="1600" kern="150" dirty="0">
                <a:effectLst/>
                <a:latin typeface="Arial" panose="020B0604020202020204" pitchFamily="34" charset="0"/>
                <a:ea typeface="SimSun" panose="02010600030101010101" pitchFamily="2" charset="-122"/>
              </a:rPr>
              <a:t>, en remplacement d'engrais minéraux. </a:t>
            </a:r>
          </a:p>
          <a:p>
            <a:pPr marL="274320" algn="just"/>
            <a:r>
              <a:rPr lang="fr-FR" sz="1600" kern="150" dirty="0">
                <a:effectLst/>
                <a:latin typeface="Arial" panose="020B0604020202020204" pitchFamily="34" charset="0"/>
                <a:ea typeface="SimSun" panose="02010600030101010101" pitchFamily="2" charset="-122"/>
              </a:rPr>
              <a:t> </a:t>
            </a:r>
          </a:p>
          <a:p>
            <a:pPr marL="274320" algn="just"/>
            <a:r>
              <a:rPr lang="fr-FR" sz="1600" kern="150" dirty="0">
                <a:effectLst/>
                <a:latin typeface="Arial" panose="020B0604020202020204" pitchFamily="34" charset="0"/>
                <a:ea typeface="SimSun" panose="02010600030101010101" pitchFamily="2" charset="-122"/>
              </a:rPr>
              <a:t>Les poules ont un accès quotidien, diurne au parcours qui est ensemencé.</a:t>
            </a:r>
          </a:p>
          <a:p>
            <a:pPr marL="274320" algn="just"/>
            <a:r>
              <a:rPr lang="fr-FR" sz="1600" kern="150" dirty="0">
                <a:effectLst/>
                <a:latin typeface="Arial" panose="020B0604020202020204" pitchFamily="34" charset="0"/>
                <a:ea typeface="SimSun" panose="02010600030101010101" pitchFamily="2" charset="-122"/>
              </a:rPr>
              <a:t> </a:t>
            </a:r>
          </a:p>
          <a:p>
            <a:pPr marL="274320" algn="just"/>
            <a:r>
              <a:rPr lang="fr-FR" sz="1600" kern="150" dirty="0">
                <a:effectLst/>
                <a:latin typeface="Arial" panose="020B0604020202020204" pitchFamily="34" charset="0"/>
                <a:ea typeface="SimSun" panose="02010600030101010101" pitchFamily="2" charset="-122"/>
              </a:rPr>
              <a:t>Les abris favoriseront la fréquentation du parcours par le cheptel de poules pondeuses en raison de la protection qu'ils procureront. </a:t>
            </a:r>
          </a:p>
          <a:p>
            <a:pPr marL="274320" algn="just"/>
            <a:r>
              <a:rPr lang="fr-FR" sz="1600" kern="150" dirty="0">
                <a:effectLst/>
                <a:latin typeface="Arial" panose="020B0604020202020204" pitchFamily="34" charset="0"/>
                <a:ea typeface="SimSun" panose="02010600030101010101" pitchFamily="2" charset="-122"/>
              </a:rPr>
              <a:t> </a:t>
            </a:r>
          </a:p>
          <a:p>
            <a:pPr marL="274320" algn="just"/>
            <a:r>
              <a:rPr lang="fr-FR" sz="1600" kern="150" dirty="0">
                <a:effectLst/>
                <a:latin typeface="Arial" panose="020B0604020202020204" pitchFamily="34" charset="0"/>
                <a:ea typeface="SimSun" panose="02010600030101010101" pitchFamily="2" charset="-122"/>
              </a:rPr>
              <a:t>Le bâtiment d'élevage et ses équipements ainsi que le fonctionnement de l'élevage demeurent inchangés dans le cadre du projet. </a:t>
            </a:r>
          </a:p>
        </p:txBody>
      </p:sp>
    </p:spTree>
    <p:extLst>
      <p:ext uri="{BB962C8B-B14F-4D97-AF65-F5344CB8AC3E}">
        <p14:creationId xmlns:p14="http://schemas.microsoft.com/office/powerpoint/2010/main" val="3542973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3A8FFF-8863-215A-9B18-63EEA8BE1796}"/>
              </a:ext>
            </a:extLst>
          </p:cNvPr>
          <p:cNvPicPr>
            <a:picLocks noChangeAspect="1"/>
          </p:cNvPicPr>
          <p:nvPr/>
        </p:nvPicPr>
        <p:blipFill>
          <a:blip r:embed="rId2"/>
          <a:stretch>
            <a:fillRect/>
          </a:stretch>
        </p:blipFill>
        <p:spPr>
          <a:xfrm>
            <a:off x="0" y="2302976"/>
            <a:ext cx="9133935" cy="2249570"/>
          </a:xfrm>
          <a:prstGeom prst="rect">
            <a:avLst/>
          </a:prstGeom>
        </p:spPr>
      </p:pic>
    </p:spTree>
    <p:extLst>
      <p:ext uri="{BB962C8B-B14F-4D97-AF65-F5344CB8AC3E}">
        <p14:creationId xmlns:p14="http://schemas.microsoft.com/office/powerpoint/2010/main" val="2162169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20B027B-20DD-B531-8863-E7EFC2294CF5}"/>
              </a:ext>
            </a:extLst>
          </p:cNvPr>
          <p:cNvSpPr txBox="1"/>
          <p:nvPr/>
        </p:nvSpPr>
        <p:spPr>
          <a:xfrm>
            <a:off x="301557" y="157714"/>
            <a:ext cx="8608979" cy="5755422"/>
          </a:xfrm>
          <a:prstGeom prst="rect">
            <a:avLst/>
          </a:prstGeom>
          <a:noFill/>
        </p:spPr>
        <p:txBody>
          <a:bodyPr wrap="square">
            <a:spAutoFit/>
          </a:bodyPr>
          <a:lstStyle/>
          <a:p>
            <a:pPr marL="274320" marR="9525" indent="-274320" algn="just">
              <a:spcBef>
                <a:spcPts val="1200"/>
              </a:spcBef>
              <a:spcAft>
                <a:spcPts val="600"/>
              </a:spcAft>
              <a:tabLst>
                <a:tab pos="4406265" algn="l"/>
              </a:tabLst>
            </a:pPr>
            <a:r>
              <a:rPr lang="fr-FR" sz="3200"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Synthèse des avis préalables</a:t>
            </a:r>
          </a:p>
          <a:p>
            <a:pPr marL="365760" marR="9525" indent="-365760" algn="just">
              <a:spcBef>
                <a:spcPts val="1200"/>
              </a:spcBef>
              <a:spcAft>
                <a:spcPts val="600"/>
              </a:spcAft>
            </a:pPr>
            <a:r>
              <a:rPr lang="fr-FR" sz="1800"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Avis favorables</a:t>
            </a:r>
          </a:p>
          <a:p>
            <a:pPr marL="960120" indent="-228600" algn="just">
              <a:spcBef>
                <a:spcPts val="1200"/>
              </a:spcBef>
              <a:spcAft>
                <a:spcPts val="600"/>
              </a:spcAft>
              <a:tabLst>
                <a:tab pos="231140" algn="l"/>
                <a:tab pos="1393190" algn="l"/>
              </a:tabLst>
            </a:pPr>
            <a:r>
              <a:rPr lang="fr-FR" sz="1800" dirty="0">
                <a:effectLst/>
                <a:latin typeface="Arial" panose="020B0604020202020204" pitchFamily="34" charset="0"/>
                <a:ea typeface="SimSun" panose="02010600030101010101" pitchFamily="2" charset="-122"/>
              </a:rPr>
              <a:t>Préfet de la Côte d’Or (pôle environnement et urbanisme), DRAC BFC, DGAC, DSAE, EMA, DDT 21 Police de l’eau ;</a:t>
            </a:r>
          </a:p>
          <a:p>
            <a:pPr marL="365760" marR="9525" indent="-365760" algn="just">
              <a:spcBef>
                <a:spcPts val="1200"/>
              </a:spcBef>
              <a:spcAft>
                <a:spcPts val="600"/>
              </a:spcAft>
            </a:pPr>
            <a:r>
              <a:rPr lang="fr-FR" sz="1600"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Avis assortis de recommandations</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1600" dirty="0">
                <a:effectLst/>
                <a:latin typeface="Arial" panose="020B0604020202020204" pitchFamily="34" charset="0"/>
                <a:ea typeface="SimSun" panose="02010600030101010101" pitchFamily="2" charset="-122"/>
                <a:cs typeface="Arial" panose="020B0604020202020204" pitchFamily="34" charset="0"/>
              </a:rPr>
              <a:t>SDIS 21 : recommandations permettant l’intervention des services de secours incendie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1600" dirty="0">
                <a:effectLst/>
                <a:latin typeface="Arial" panose="020B0604020202020204" pitchFamily="34" charset="0"/>
                <a:ea typeface="SimSun" panose="02010600030101010101" pitchFamily="2" charset="-122"/>
                <a:cs typeface="Arial" panose="020B0604020202020204" pitchFamily="34" charset="0"/>
              </a:rPr>
              <a:t>ARS BFC : appliquer les prescriptions de la DUP protégeant le périmètre de protection rapprochée des puits de « Dame </a:t>
            </a:r>
            <a:r>
              <a:rPr lang="fr-FR" sz="1600" dirty="0" err="1">
                <a:effectLst/>
                <a:latin typeface="Arial" panose="020B0604020202020204" pitchFamily="34" charset="0"/>
                <a:ea typeface="SimSun" panose="02010600030101010101" pitchFamily="2" charset="-122"/>
                <a:cs typeface="Arial" panose="020B0604020202020204" pitchFamily="34" charset="0"/>
              </a:rPr>
              <a:t>Guie</a:t>
            </a:r>
            <a:r>
              <a:rPr lang="fr-FR" sz="1600" dirty="0">
                <a:effectLst/>
                <a:latin typeface="Arial" panose="020B0604020202020204" pitchFamily="34" charset="0"/>
                <a:ea typeface="SimSun" panose="02010600030101010101" pitchFamily="2" charset="-122"/>
                <a:cs typeface="Arial" panose="020B0604020202020204" pitchFamily="34" charset="0"/>
              </a:rPr>
              <a:t> » n°1 et n°2 lors de la création de la tranchée destinés au passage des câbles électriques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1600" dirty="0">
                <a:effectLst/>
                <a:latin typeface="Arial" panose="020B0604020202020204" pitchFamily="34" charset="0"/>
                <a:ea typeface="SimSun" panose="02010600030101010101" pitchFamily="2" charset="-122"/>
                <a:cs typeface="Arial" panose="020B0604020202020204" pitchFamily="34" charset="0"/>
              </a:rPr>
              <a:t>RTE : respecter les distances de sécurité avec les ouvrages à haute et très haute tensions (liaison 63KV Châtillon _Tonnerre, liaison 225KV </a:t>
            </a:r>
            <a:r>
              <a:rPr lang="fr-FR" sz="1600" dirty="0" err="1">
                <a:effectLst/>
                <a:latin typeface="Arial" panose="020B0604020202020204" pitchFamily="34" charset="0"/>
                <a:ea typeface="SimSun" panose="02010600030101010101" pitchFamily="2" charset="-122"/>
                <a:cs typeface="Arial" panose="020B0604020202020204" pitchFamily="34" charset="0"/>
              </a:rPr>
              <a:t>Châtillon_Darcey</a:t>
            </a:r>
            <a:r>
              <a:rPr lang="fr-FR" sz="1600" dirty="0">
                <a:effectLst/>
                <a:latin typeface="Arial" panose="020B0604020202020204" pitchFamily="34" charset="0"/>
                <a:ea typeface="SimSun" panose="02010600030101010101" pitchFamily="2" charset="-122"/>
                <a:cs typeface="Arial" panose="020B0604020202020204" pitchFamily="34" charset="0"/>
              </a:rPr>
              <a:t>) ;</a:t>
            </a:r>
          </a:p>
          <a:p>
            <a:pPr marL="742950" lvl="1" indent="-285750" algn="just">
              <a:spcBef>
                <a:spcPts val="1200"/>
              </a:spcBef>
              <a:spcAft>
                <a:spcPts val="600"/>
              </a:spcAft>
              <a:buFont typeface="Courier New" panose="02070309020205020404" pitchFamily="49" charset="0"/>
              <a:buChar char="o"/>
              <a:tabLst>
                <a:tab pos="231140" algn="l"/>
                <a:tab pos="1393190" algn="l"/>
              </a:tabLst>
            </a:pPr>
            <a:r>
              <a:rPr lang="fr-FR" sz="1600" dirty="0">
                <a:effectLst/>
                <a:latin typeface="Arial" panose="020B0604020202020204" pitchFamily="34" charset="0"/>
                <a:ea typeface="SimSun" panose="02010600030101010101" pitchFamily="2" charset="-122"/>
                <a:cs typeface="Arial" panose="020B0604020202020204" pitchFamily="34" charset="0"/>
              </a:rPr>
              <a:t>CDPENAF 21 : versement d’une compensation collective agricole de 53 132 €.</a:t>
            </a:r>
          </a:p>
          <a:p>
            <a:pPr marL="960120" indent="-228600" algn="just">
              <a:spcBef>
                <a:spcPts val="1200"/>
              </a:spcBef>
              <a:spcAft>
                <a:spcPts val="600"/>
              </a:spcAft>
              <a:tabLst>
                <a:tab pos="231140" algn="l"/>
                <a:tab pos="1393190" algn="l"/>
              </a:tabLst>
            </a:pPr>
            <a:endParaRPr lang="fr-FR" sz="1800" dirty="0">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22109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A1C1C9-8386-7055-C1D4-B181EFF9ADB1}"/>
              </a:ext>
            </a:extLst>
          </p:cNvPr>
          <p:cNvSpPr txBox="1">
            <a:spLocks noGrp="1"/>
          </p:cNvSpPr>
          <p:nvPr>
            <p:ph type="title"/>
          </p:nvPr>
        </p:nvSpPr>
        <p:spPr>
          <a:xfrm>
            <a:off x="457200" y="274676"/>
            <a:ext cx="8229600" cy="850776"/>
          </a:xfrm>
        </p:spPr>
        <p:txBody>
          <a:bodyPr/>
          <a:lstStyle/>
          <a:p>
            <a:pPr lvl="0">
              <a:buNone/>
            </a:pPr>
            <a:r>
              <a:rPr lang="fr-FR" sz="2400" b="1" i="1">
                <a:solidFill>
                  <a:srgbClr val="0070C0"/>
                </a:solidFill>
              </a:rPr>
              <a:t>L’AGRIVOLTAISME OU AGRI-PV</a:t>
            </a:r>
            <a:br>
              <a:rPr lang="fr-FR" sz="2400" b="1" i="1">
                <a:solidFill>
                  <a:srgbClr val="0070C0"/>
                </a:solidFill>
              </a:rPr>
            </a:br>
            <a:r>
              <a:rPr lang="fr-FR" sz="2400" b="1" i="1">
                <a:solidFill>
                  <a:srgbClr val="0070C0"/>
                </a:solidFill>
              </a:rPr>
              <a:t>(Pratiquement)</a:t>
            </a:r>
            <a:endParaRPr lang="fr-FR" sz="2400"/>
          </a:p>
        </p:txBody>
      </p:sp>
      <p:pic>
        <p:nvPicPr>
          <p:cNvPr id="3" name="Image 3">
            <a:extLst>
              <a:ext uri="{FF2B5EF4-FFF2-40B4-BE49-F238E27FC236}">
                <a16:creationId xmlns:a16="http://schemas.microsoft.com/office/drawing/2014/main" id="{070C0152-19A3-D613-D927-EC9DA08BFD95}"/>
              </a:ext>
            </a:extLst>
          </p:cNvPr>
          <p:cNvPicPr>
            <a:picLocks noChangeAspect="1"/>
          </p:cNvPicPr>
          <p:nvPr/>
        </p:nvPicPr>
        <p:blipFill>
          <a:blip r:embed="rId2"/>
          <a:stretch>
            <a:fillRect/>
          </a:stretch>
        </p:blipFill>
        <p:spPr>
          <a:xfrm>
            <a:off x="1392576" y="1214030"/>
            <a:ext cx="4891683" cy="3344738"/>
          </a:xfrm>
          <a:prstGeom prst="rect">
            <a:avLst/>
          </a:prstGeom>
          <a:noFill/>
          <a:ln cap="flat">
            <a:noFill/>
          </a:ln>
        </p:spPr>
      </p:pic>
      <p:sp>
        <p:nvSpPr>
          <p:cNvPr id="4" name="ZoneTexte 5">
            <a:extLst>
              <a:ext uri="{FF2B5EF4-FFF2-40B4-BE49-F238E27FC236}">
                <a16:creationId xmlns:a16="http://schemas.microsoft.com/office/drawing/2014/main" id="{208B3759-B099-4EE8-A8A5-9F7978D92548}"/>
              </a:ext>
            </a:extLst>
          </p:cNvPr>
          <p:cNvSpPr txBox="1"/>
          <p:nvPr/>
        </p:nvSpPr>
        <p:spPr>
          <a:xfrm>
            <a:off x="672349" y="4651433"/>
            <a:ext cx="8014450" cy="120033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1200" cap="none" spc="0" baseline="0" dirty="0">
                <a:solidFill>
                  <a:srgbClr val="4D5156"/>
                </a:solidFill>
                <a:uFillTx/>
                <a:latin typeface="arial" pitchFamily="34"/>
              </a:rPr>
              <a:t>Un système étagé associant une production d'électricité photovoltaïque et une production agricole au-dessous de cette même surface.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1200" cap="none" spc="0" baseline="0" dirty="0">
                <a:solidFill>
                  <a:srgbClr val="4D5156"/>
                </a:solidFill>
                <a:uFillTx/>
                <a:latin typeface="arial" pitchFamily="34"/>
              </a:rPr>
              <a:t>La coexistence de panneaux solaires et de cultures implique un partage de la lumière entre ces deux types de production</a:t>
            </a:r>
            <a:endParaRPr lang="fr-FR" sz="1800" b="0" i="0" u="none" strike="noStrike" kern="1200" cap="none" spc="0" baseline="0" dirty="0">
              <a:solidFill>
                <a:srgbClr val="000000"/>
              </a:solidFill>
              <a:uFillTx/>
              <a:latin typeface="Calibri"/>
            </a:endParaRPr>
          </a:p>
        </p:txBody>
      </p:sp>
      <p:sp>
        <p:nvSpPr>
          <p:cNvPr id="5" name="ZoneTexte 4">
            <a:extLst>
              <a:ext uri="{FF2B5EF4-FFF2-40B4-BE49-F238E27FC236}">
                <a16:creationId xmlns:a16="http://schemas.microsoft.com/office/drawing/2014/main" id="{35554A96-D64C-D866-4AA8-641AF9033352}"/>
              </a:ext>
            </a:extLst>
          </p:cNvPr>
          <p:cNvSpPr txBox="1"/>
          <p:nvPr/>
        </p:nvSpPr>
        <p:spPr>
          <a:xfrm>
            <a:off x="4175580" y="6236646"/>
            <a:ext cx="1007997" cy="356332"/>
          </a:xfrm>
          <a:prstGeom prst="rect">
            <a:avLst/>
          </a:prstGeom>
          <a:noFill/>
          <a:ln cap="flat">
            <a:noFill/>
          </a:ln>
        </p:spPr>
        <p:txBody>
          <a:bodyPr vert="horz" wrap="squar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66CC"/>
                </a:solidFill>
                <a:uFillTx/>
                <a:latin typeface="Arial" pitchFamily="18"/>
                <a:ea typeface="Microsoft YaHei" pitchFamily="2"/>
                <a:cs typeface="Lucida Sans" pitchFamily="2"/>
              </a:rPr>
              <a:t>4</a:t>
            </a:r>
            <a:r>
              <a:rPr lang="fr-FR" sz="1800" b="0" i="0" u="none" strike="noStrike" kern="1200" cap="none" spc="0" baseline="0">
                <a:solidFill>
                  <a:srgbClr val="0066CC"/>
                </a:solidFill>
                <a:uFillTx/>
                <a:latin typeface="Arial" pitchFamily="18"/>
                <a:ea typeface="Microsoft YaHei" pitchFamily="2"/>
                <a:cs typeface="Lucida Sans" pitchFamily="2"/>
              </a:rPr>
              <a:t>/30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C66559-A722-3EC4-325F-AE23F18A130B}"/>
              </a:ext>
            </a:extLst>
          </p:cNvPr>
          <p:cNvSpPr txBox="1"/>
          <p:nvPr/>
        </p:nvSpPr>
        <p:spPr>
          <a:xfrm>
            <a:off x="379379" y="297374"/>
            <a:ext cx="8394970" cy="6078587"/>
          </a:xfrm>
          <a:prstGeom prst="rect">
            <a:avLst/>
          </a:prstGeom>
          <a:noFill/>
        </p:spPr>
        <p:txBody>
          <a:bodyPr wrap="square">
            <a:spAutoFit/>
          </a:bodyPr>
          <a:lstStyle/>
          <a:p>
            <a:pPr marL="365760" marR="9525" indent="-365760" algn="just">
              <a:spcBef>
                <a:spcPts val="1200"/>
              </a:spcBef>
              <a:spcAft>
                <a:spcPts val="600"/>
              </a:spcAft>
            </a:pPr>
            <a:r>
              <a:rPr lang="fr-FR" sz="2400"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Avis de la </a:t>
            </a:r>
            <a:r>
              <a:rPr lang="fr-FR" sz="2400" b="1" kern="150" dirty="0" err="1">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MRAe</a:t>
            </a:r>
            <a:endParaRPr lang="fr-FR" sz="2400"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endParaRPr>
          </a:p>
          <a:p>
            <a:pPr marL="342900" lvl="0" indent="-342900" algn="just">
              <a:buFont typeface="Symbol" panose="05050102010706020507" pitchFamily="18" charset="2"/>
              <a:buChar char=""/>
            </a:pPr>
            <a:r>
              <a:rPr lang="fr-FR" sz="2400" kern="150" dirty="0">
                <a:effectLst/>
                <a:latin typeface="Arial" panose="020B0604020202020204" pitchFamily="34" charset="0"/>
                <a:ea typeface="SimSun" panose="02010600030101010101" pitchFamily="2" charset="-122"/>
              </a:rPr>
              <a:t>décliner de façon opérationnelle, les mesures anti-pollution prévues dans le système de management environnemental pour bien définir les processus et les responsabilités garantissant la maîtrise du risque de pollution ;</a:t>
            </a:r>
          </a:p>
          <a:p>
            <a:pPr marL="342900" lvl="0" indent="-342900" algn="just">
              <a:buFont typeface="Symbol" panose="05050102010706020507" pitchFamily="18" charset="2"/>
              <a:buChar char=""/>
            </a:pPr>
            <a:r>
              <a:rPr lang="fr-FR" sz="2400" kern="150" dirty="0">
                <a:effectLst/>
                <a:latin typeface="Arial" panose="020B0604020202020204" pitchFamily="34" charset="0"/>
                <a:ea typeface="SimSun" panose="02010600030101010101" pitchFamily="2" charset="-122"/>
              </a:rPr>
              <a:t>veiller à l’application stricte des prescriptions de la DUP lors de la réalisation de la tranchée destinée au passage des câbles électriques ;</a:t>
            </a:r>
          </a:p>
          <a:p>
            <a:pPr marL="342900" lvl="0" indent="-342900" algn="just">
              <a:buFont typeface="Symbol" panose="05050102010706020507" pitchFamily="18" charset="2"/>
              <a:buChar char=""/>
            </a:pPr>
            <a:r>
              <a:rPr lang="fr-FR" sz="2400" kern="150" dirty="0">
                <a:effectLst/>
                <a:latin typeface="Arial" panose="020B0604020202020204" pitchFamily="34" charset="0"/>
                <a:ea typeface="SimSun" panose="02010600030101010101" pitchFamily="2" charset="-122"/>
              </a:rPr>
              <a:t>joindre au dossier l’étude préalable agricole ;</a:t>
            </a:r>
          </a:p>
          <a:p>
            <a:pPr marL="342900" lvl="0" indent="-342900" algn="just">
              <a:buFont typeface="Symbol" panose="05050102010706020507" pitchFamily="18" charset="2"/>
              <a:buChar char=""/>
            </a:pPr>
            <a:r>
              <a:rPr lang="fr-FR" sz="2400" kern="150" dirty="0">
                <a:effectLst/>
                <a:latin typeface="Arial" panose="020B0604020202020204" pitchFamily="34" charset="0"/>
                <a:ea typeface="SimSun" panose="02010600030101010101" pitchFamily="2" charset="-122"/>
              </a:rPr>
              <a:t>préciser le volet </a:t>
            </a:r>
            <a:r>
              <a:rPr lang="fr-FR" sz="2400" kern="150" dirty="0" err="1">
                <a:effectLst/>
                <a:latin typeface="Arial" panose="020B0604020202020204" pitchFamily="34" charset="0"/>
                <a:ea typeface="SimSun" panose="02010600030101010101" pitchFamily="2" charset="-122"/>
              </a:rPr>
              <a:t>agrivoltaïsme</a:t>
            </a:r>
            <a:r>
              <a:rPr lang="fr-FR" sz="2400" kern="150" dirty="0">
                <a:effectLst/>
                <a:latin typeface="Arial" panose="020B0604020202020204" pitchFamily="34" charset="0"/>
                <a:ea typeface="SimSun" panose="02010600030101010101" pitchFamily="2" charset="-122"/>
              </a:rPr>
              <a:t> et joindre la convention avec l’exploitant ou le cahier des charges définissant les modalités d’exploitation du site et l’engagement du porteur de projet ; </a:t>
            </a:r>
          </a:p>
          <a:p>
            <a:pPr marL="342900" lvl="0" indent="-342900" algn="just">
              <a:buFont typeface="Symbol" panose="05050102010706020507" pitchFamily="18" charset="2"/>
              <a:buChar char=""/>
            </a:pPr>
            <a:r>
              <a:rPr lang="fr-FR" sz="2400" kern="150" dirty="0">
                <a:effectLst/>
                <a:latin typeface="Arial" panose="020B0604020202020204" pitchFamily="34" charset="0"/>
                <a:ea typeface="SimSun" panose="02010600030101010101" pitchFamily="2" charset="-122"/>
              </a:rPr>
              <a:t>justifier le choix du site par rapport aux orientations du SRADDET et de la loi Climat et résilience.</a:t>
            </a:r>
          </a:p>
        </p:txBody>
      </p:sp>
    </p:spTree>
    <p:extLst>
      <p:ext uri="{BB962C8B-B14F-4D97-AF65-F5344CB8AC3E}">
        <p14:creationId xmlns:p14="http://schemas.microsoft.com/office/powerpoint/2010/main" val="3575376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B2D46B6-CFFE-3DCB-71B5-84AB8B4FDAB1}"/>
              </a:ext>
            </a:extLst>
          </p:cNvPr>
          <p:cNvSpPr txBox="1"/>
          <p:nvPr/>
        </p:nvSpPr>
        <p:spPr>
          <a:xfrm>
            <a:off x="155643" y="1245141"/>
            <a:ext cx="8774348" cy="2716641"/>
          </a:xfrm>
          <a:prstGeom prst="rect">
            <a:avLst/>
          </a:prstGeom>
          <a:noFill/>
        </p:spPr>
        <p:txBody>
          <a:bodyPr wrap="square">
            <a:spAutoFit/>
          </a:bodyPr>
          <a:lstStyle/>
          <a:p>
            <a:pPr lvl="1" algn="ctr">
              <a:lnSpc>
                <a:spcPts val="1205"/>
              </a:lnSpc>
            </a:pPr>
            <a:r>
              <a:rPr lang="fr-FR" kern="150" dirty="0">
                <a:effectLst/>
                <a:latin typeface="Arial" panose="020B0604020202020204" pitchFamily="34" charset="0"/>
                <a:ea typeface="OpenSymbol" panose="05010000000000000000" pitchFamily="2" charset="2"/>
                <a:cs typeface="Arial" panose="020B0604020202020204" pitchFamily="34" charset="0"/>
              </a:rPr>
              <a:t>PARTICIPATION DU PUBLIC</a:t>
            </a:r>
          </a:p>
          <a:p>
            <a:pPr lvl="1" algn="just">
              <a:lnSpc>
                <a:spcPts val="1205"/>
              </a:lnSpc>
            </a:pPr>
            <a:endParaRPr lang="fr-FR" sz="14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8 personnes se sont présentées aux permanences ;</a:t>
            </a:r>
          </a:p>
          <a:p>
            <a:pPr marL="742950" lvl="1" indent="-285750" algn="just">
              <a:lnSpc>
                <a:spcPts val="1205"/>
              </a:lnSpc>
              <a:buFont typeface="Arial" panose="020B0604020202020204" pitchFamily="34" charset="0"/>
              <a:buChar char="◦"/>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6 observations ont été portées sur le registre papier ;</a:t>
            </a:r>
          </a:p>
          <a:p>
            <a:pPr marL="742950" lvl="1" indent="-285750" algn="just">
              <a:lnSpc>
                <a:spcPts val="1205"/>
              </a:lnSpc>
              <a:buFont typeface="Arial" panose="020B0604020202020204" pitchFamily="34" charset="0"/>
              <a:buChar char="◦"/>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Aucun document n’a été déposé ;</a:t>
            </a:r>
          </a:p>
          <a:p>
            <a:pPr marL="742950" lvl="1" indent="-285750" algn="just">
              <a:lnSpc>
                <a:spcPts val="1205"/>
              </a:lnSpc>
              <a:buFont typeface="Arial" panose="020B0604020202020204" pitchFamily="34" charset="0"/>
              <a:buChar char="◦"/>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27 observations sur le registre dématérialisé incluant les 6 observations importées du registre papier par l’intermédiaire du secrétariat de la mairie de Sainte-Colombe-sur-Seine ;</a:t>
            </a:r>
          </a:p>
          <a:p>
            <a:pPr marL="742950" lvl="1" indent="-285750" algn="just">
              <a:lnSpc>
                <a:spcPts val="1205"/>
              </a:lnSpc>
              <a:buFont typeface="Arial" panose="020B0604020202020204" pitchFamily="34" charset="0"/>
              <a:buChar char="◦"/>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691 personnes ont visualisé le dossier électronique ;</a:t>
            </a:r>
          </a:p>
          <a:p>
            <a:pPr marL="742950" lvl="1" indent="-285750" algn="just">
              <a:lnSpc>
                <a:spcPts val="1205"/>
              </a:lnSpc>
              <a:buFont typeface="Arial" panose="020B0604020202020204" pitchFamily="34" charset="0"/>
              <a:buChar char="◦"/>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742950" lvl="1" indent="-285750" algn="just">
              <a:lnSpc>
                <a:spcPts val="1205"/>
              </a:lnSpc>
              <a:buFont typeface="Arial" panose="020B0604020202020204" pitchFamily="34" charset="0"/>
              <a:buChar char="◦"/>
            </a:pPr>
            <a:r>
              <a:rPr lang="fr-FR" sz="1600" kern="150" dirty="0">
                <a:effectLst/>
                <a:latin typeface="Arial" panose="020B0604020202020204" pitchFamily="34" charset="0"/>
                <a:ea typeface="OpenSymbol" panose="05010000000000000000" pitchFamily="2" charset="2"/>
                <a:cs typeface="Arial" panose="020B0604020202020204" pitchFamily="34" charset="0"/>
              </a:rPr>
              <a:t>241 téléchargements du dossier électronique ont été effectués.</a:t>
            </a:r>
          </a:p>
          <a:p>
            <a:pPr lvl="1" algn="ctr">
              <a:lnSpc>
                <a:spcPts val="1205"/>
              </a:lnSpc>
            </a:pPr>
            <a:endParaRPr lang="fr-FR" sz="1600" kern="150" dirty="0">
              <a:latin typeface="Arial" panose="020B0604020202020204" pitchFamily="34" charset="0"/>
              <a:ea typeface="OpenSymbol" panose="05010000000000000000" pitchFamily="2" charset="2"/>
              <a:cs typeface="Arial" panose="020B0604020202020204" pitchFamily="34" charset="0"/>
            </a:endParaRPr>
          </a:p>
          <a:p>
            <a:pPr lvl="1" algn="just">
              <a:lnSpc>
                <a:spcPts val="1205"/>
              </a:lnSpc>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p:txBody>
      </p:sp>
    </p:spTree>
    <p:extLst>
      <p:ext uri="{BB962C8B-B14F-4D97-AF65-F5344CB8AC3E}">
        <p14:creationId xmlns:p14="http://schemas.microsoft.com/office/powerpoint/2010/main" val="727229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2A0D97-7482-AFBF-286F-ED18EFF9B1DF}"/>
              </a:ext>
            </a:extLst>
          </p:cNvPr>
          <p:cNvSpPr txBox="1"/>
          <p:nvPr/>
        </p:nvSpPr>
        <p:spPr>
          <a:xfrm>
            <a:off x="223736" y="265435"/>
            <a:ext cx="8346332" cy="3154710"/>
          </a:xfrm>
          <a:prstGeom prst="rect">
            <a:avLst/>
          </a:prstGeom>
          <a:noFill/>
        </p:spPr>
        <p:txBody>
          <a:bodyPr wrap="square">
            <a:spAutoFit/>
          </a:bodyPr>
          <a:lstStyle/>
          <a:p>
            <a:pPr lvl="1" algn="ctr">
              <a:lnSpc>
                <a:spcPts val="1205"/>
              </a:lnSpc>
            </a:pPr>
            <a:r>
              <a:rPr lang="fr-FR" sz="1800" dirty="0">
                <a:effectLst/>
                <a:latin typeface="Arial" panose="020B0604020202020204" pitchFamily="34" charset="0"/>
                <a:ea typeface="SimSun" panose="02010600030101010101" pitchFamily="2" charset="-122"/>
              </a:rPr>
              <a:t>ANALYSE DES OBSERVATIONS</a:t>
            </a:r>
          </a:p>
          <a:p>
            <a:pPr lvl="1" algn="ctr">
              <a:lnSpc>
                <a:spcPts val="1205"/>
              </a:lnSpc>
            </a:pPr>
            <a:endParaRPr lang="fr-FR" sz="1600" kern="150" dirty="0">
              <a:effectLst/>
              <a:latin typeface="Arial" panose="020B0604020202020204" pitchFamily="34" charset="0"/>
              <a:ea typeface="OpenSymbol" panose="05010000000000000000" pitchFamily="2" charset="2"/>
              <a:cs typeface="Arial" panose="020B0604020202020204" pitchFamily="34" charset="0"/>
            </a:endParaRPr>
          </a:p>
          <a:p>
            <a:pPr marL="449580" algn="just">
              <a:spcAft>
                <a:spcPts val="600"/>
              </a:spcAft>
            </a:pPr>
            <a:r>
              <a:rPr lang="fr-FR" kern="150" dirty="0">
                <a:effectLst/>
                <a:latin typeface="Arial" panose="020B0604020202020204" pitchFamily="34" charset="0"/>
                <a:ea typeface="Times New Roman" panose="02020603050405020304" pitchFamily="18" charset="0"/>
                <a:cs typeface="Arial" panose="020B0604020202020204" pitchFamily="34" charset="0"/>
              </a:rPr>
              <a:t>26 observations favorables au projet ont été exprimées. </a:t>
            </a:r>
          </a:p>
          <a:p>
            <a:pPr marL="449580" algn="just">
              <a:spcAft>
                <a:spcPts val="600"/>
              </a:spcAft>
            </a:pPr>
            <a:r>
              <a:rPr lang="fr-FR" kern="150" dirty="0">
                <a:effectLst/>
                <a:latin typeface="Arial" panose="020B0604020202020204" pitchFamily="34" charset="0"/>
                <a:ea typeface="Times New Roman" panose="02020603050405020304" pitchFamily="18" charset="0"/>
                <a:cs typeface="Arial" panose="020B0604020202020204" pitchFamily="34" charset="0"/>
              </a:rPr>
              <a:t>Une seule observation défavorable émise par une résidente du hameau de Bel Asile qui aura une vue directe sur la future installation photovoltaïque.</a:t>
            </a:r>
          </a:p>
          <a:p>
            <a:pPr marL="449580" algn="just">
              <a:spcAft>
                <a:spcPts val="600"/>
              </a:spcAft>
            </a:pPr>
            <a:r>
              <a:rPr lang="fr-FR" kern="150" dirty="0">
                <a:effectLst/>
                <a:latin typeface="Arial" panose="020B0604020202020204" pitchFamily="34" charset="0"/>
                <a:ea typeface="Times New Roman" panose="02020603050405020304" pitchFamily="18" charset="0"/>
                <a:cs typeface="Arial" panose="020B0604020202020204" pitchFamily="34" charset="0"/>
              </a:rPr>
              <a:t>Elle demande qu’une haie soit implantée de manière à cacher la totalité des panneaux depuis sa maison.</a:t>
            </a:r>
          </a:p>
          <a:p>
            <a:pPr marL="449580" algn="just">
              <a:spcAft>
                <a:spcPts val="600"/>
              </a:spcAft>
            </a:pPr>
            <a:r>
              <a:rPr lang="fr-FR" kern="150" dirty="0">
                <a:effectLst/>
                <a:latin typeface="Arial" panose="020B0604020202020204" pitchFamily="34" charset="0"/>
                <a:ea typeface="Times New Roman" panose="02020603050405020304" pitchFamily="18" charset="0"/>
                <a:cs typeface="Arial" panose="020B0604020202020204" pitchFamily="34" charset="0"/>
              </a:rPr>
              <a:t>Elle estime qu’une implantation près de la nationale 965 aurait été plus appropriée car elle n’aurait gêné personne.</a:t>
            </a:r>
          </a:p>
          <a:p>
            <a:pPr marL="449580" algn="just">
              <a:spcAft>
                <a:spcPts val="600"/>
              </a:spcAft>
            </a:pPr>
            <a:r>
              <a:rPr lang="fr-FR" sz="1800" kern="150" dirty="0">
                <a:effectLst/>
                <a:latin typeface="Arial" panose="020B0604020202020204" pitchFamily="34" charset="0"/>
                <a:ea typeface="SimSun" panose="02010600030101010101" pitchFamily="2" charset="-122"/>
                <a:cs typeface="Arial" panose="020B0604020202020204" pitchFamily="34" charset="0"/>
              </a:rPr>
              <a:t> </a:t>
            </a:r>
          </a:p>
          <a:p>
            <a:pPr marL="449580" algn="just">
              <a:spcAft>
                <a:spcPts val="600"/>
              </a:spcAft>
            </a:pPr>
            <a:endParaRPr lang="fr-FR" sz="1000" kern="150" dirty="0">
              <a:solidFill>
                <a:srgbClr val="333333"/>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30816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912FBB-4509-B54F-5FF8-29F0F931E5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40" y="515642"/>
            <a:ext cx="5760720" cy="2110740"/>
          </a:xfrm>
          <a:prstGeom prst="rect">
            <a:avLst/>
          </a:prstGeom>
          <a:noFill/>
          <a:ln>
            <a:noFill/>
          </a:ln>
        </p:spPr>
      </p:pic>
      <p:pic>
        <p:nvPicPr>
          <p:cNvPr id="3" name="Image 2" descr="Une image contenant plein air, nuage, herbe, ciel&#10;&#10;Description générée automatiquement">
            <a:extLst>
              <a:ext uri="{FF2B5EF4-FFF2-40B4-BE49-F238E27FC236}">
                <a16:creationId xmlns:a16="http://schemas.microsoft.com/office/drawing/2014/main" id="{A1592AFE-E933-B8A0-A808-0FDD60E459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059352"/>
            <a:ext cx="5734050" cy="2529205"/>
          </a:xfrm>
          <a:prstGeom prst="rect">
            <a:avLst/>
          </a:prstGeom>
          <a:noFill/>
          <a:ln>
            <a:noFill/>
          </a:ln>
        </p:spPr>
      </p:pic>
    </p:spTree>
    <p:extLst>
      <p:ext uri="{BB962C8B-B14F-4D97-AF65-F5344CB8AC3E}">
        <p14:creationId xmlns:p14="http://schemas.microsoft.com/office/powerpoint/2010/main" val="16663186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FD7C19C-E8AE-0E6C-7049-16100689613A}"/>
              </a:ext>
            </a:extLst>
          </p:cNvPr>
          <p:cNvSpPr txBox="1"/>
          <p:nvPr/>
        </p:nvSpPr>
        <p:spPr>
          <a:xfrm>
            <a:off x="136187" y="558984"/>
            <a:ext cx="8628434" cy="3524042"/>
          </a:xfrm>
          <a:prstGeom prst="rect">
            <a:avLst/>
          </a:prstGeom>
          <a:noFill/>
        </p:spPr>
        <p:txBody>
          <a:bodyPr wrap="square">
            <a:spAutoFit/>
          </a:bodyPr>
          <a:lstStyle/>
          <a:p>
            <a:pPr marL="449580" algn="just">
              <a:spcAft>
                <a:spcPts val="600"/>
              </a:spcAft>
            </a:pPr>
            <a:r>
              <a:rPr lang="fr-FR" kern="150" dirty="0">
                <a:latin typeface="Arial" panose="020B0604020202020204" pitchFamily="34" charset="0"/>
                <a:ea typeface="Times New Roman" panose="02020603050405020304" pitchFamily="18" charset="0"/>
                <a:cs typeface="Arial" panose="020B0604020202020204" pitchFamily="34" charset="0"/>
              </a:rPr>
              <a:t>Réponse du MOA</a:t>
            </a:r>
          </a:p>
          <a:p>
            <a:pPr marL="449580" algn="just">
              <a:spcAft>
                <a:spcPts val="600"/>
              </a:spcAft>
            </a:pPr>
            <a:r>
              <a:rPr lang="fr-FR" sz="1800" kern="150" dirty="0">
                <a:effectLst/>
                <a:latin typeface="Arial" panose="020B0604020202020204" pitchFamily="34" charset="0"/>
                <a:ea typeface="SimSun" panose="02010600030101010101" pitchFamily="2" charset="-122"/>
                <a:cs typeface="Arial" panose="020B0604020202020204" pitchFamily="34" charset="0"/>
              </a:rPr>
              <a:t>Possible mise en place d’une haie complémentaire à proximité de son habitation mise en œuvre après la construction et en accord avec le propriétaire de la maison</a:t>
            </a:r>
          </a:p>
          <a:p>
            <a:pPr marL="822960" marR="9525" lvl="1" indent="-365760" algn="just">
              <a:spcBef>
                <a:spcPts val="1200"/>
              </a:spcBef>
              <a:spcAft>
                <a:spcPts val="600"/>
              </a:spcAft>
            </a:pPr>
            <a:r>
              <a:rPr lang="fr-FR" b="1" kern="150" dirty="0">
                <a:solidFill>
                  <a:srgbClr val="000000"/>
                </a:solidFill>
                <a:effectLst/>
                <a:latin typeface="Arial" panose="020B0604020202020204" pitchFamily="34" charset="0"/>
                <a:ea typeface="Microsoft YaHei" panose="020B0503020204020204" pitchFamily="34" charset="-122"/>
                <a:cs typeface="Mangal" panose="02040503050203030202" pitchFamily="18" charset="0"/>
              </a:rPr>
              <a:t>Analyse du commissaire enquêteur.</a:t>
            </a:r>
          </a:p>
          <a:p>
            <a:pPr marL="731520" lvl="1" algn="just"/>
            <a:r>
              <a:rPr lang="fr-FR" kern="150" dirty="0">
                <a:effectLst/>
                <a:latin typeface="Arial" panose="020B0604020202020204" pitchFamily="34" charset="0"/>
                <a:ea typeface="SimSun" panose="02010600030101010101" pitchFamily="2" charset="-122"/>
              </a:rPr>
              <a:t>Je prends note de la solution proposée par le MOA afin d’atténuer l’impact visuel pour les habitants de la maison du hameau de Bel Asile.</a:t>
            </a:r>
          </a:p>
          <a:p>
            <a:pPr marL="731520" lvl="1" algn="just"/>
            <a:r>
              <a:rPr lang="fr-FR" kern="150" dirty="0">
                <a:effectLst/>
                <a:latin typeface="Arial" panose="020B0604020202020204" pitchFamily="34" charset="0"/>
                <a:ea typeface="SimSun" panose="02010600030101010101" pitchFamily="2" charset="-122"/>
              </a:rPr>
              <a:t> </a:t>
            </a:r>
          </a:p>
          <a:p>
            <a:pPr marL="731520" lvl="1" algn="just"/>
            <a:r>
              <a:rPr lang="fr-FR" kern="150" dirty="0">
                <a:effectLst/>
                <a:latin typeface="Arial" panose="020B0604020202020204" pitchFamily="34" charset="0"/>
                <a:ea typeface="SimSun" panose="02010600030101010101" pitchFamily="2" charset="-122"/>
              </a:rPr>
              <a:t>Afin d’acter cette proposition, j’estime que le projet de permis de construire, objet de l’enquête publique, doit être modifié pour inclure les modalités de la mise en œuvre de cette solution.</a:t>
            </a:r>
            <a:endParaRPr lang="fr-FR" sz="1800" kern="15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697096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C72DA7E-2EDD-6907-0301-B2DB56620F40}"/>
              </a:ext>
            </a:extLst>
          </p:cNvPr>
          <p:cNvSpPr txBox="1"/>
          <p:nvPr/>
        </p:nvSpPr>
        <p:spPr>
          <a:xfrm>
            <a:off x="282102" y="173659"/>
            <a:ext cx="8638162" cy="5632311"/>
          </a:xfrm>
          <a:prstGeom prst="rect">
            <a:avLst/>
          </a:prstGeom>
          <a:noFill/>
        </p:spPr>
        <p:txBody>
          <a:bodyPr wrap="square">
            <a:spAutoFit/>
          </a:bodyPr>
          <a:lstStyle/>
          <a:p>
            <a:pPr algn="ctr"/>
            <a:r>
              <a:rPr lang="fr-FR" sz="1800" dirty="0">
                <a:solidFill>
                  <a:srgbClr val="000000"/>
                </a:solidFill>
                <a:effectLst/>
                <a:latin typeface="Arial, Arial"/>
                <a:ea typeface="Arial, Arial"/>
                <a:cs typeface="Arial, Arial"/>
              </a:rPr>
              <a:t>SYNTHESE DES CONCLUSIONS</a:t>
            </a:r>
          </a:p>
          <a:p>
            <a:endParaRPr lang="fr-FR" sz="1800" dirty="0">
              <a:solidFill>
                <a:srgbClr val="000000"/>
              </a:solidFill>
              <a:effectLst/>
              <a:latin typeface="Arial, Arial"/>
              <a:ea typeface="Arial, Arial"/>
              <a:cs typeface="Arial, Arial"/>
            </a:endParaRPr>
          </a:p>
          <a:p>
            <a:r>
              <a:rPr lang="fr-FR" sz="1800" dirty="0">
                <a:solidFill>
                  <a:srgbClr val="000000"/>
                </a:solidFill>
                <a:effectLst/>
                <a:latin typeface="Arial, Arial"/>
                <a:ea typeface="Arial, Arial"/>
                <a:cs typeface="Arial, Arial"/>
              </a:rPr>
              <a:t>Le projet s'inscrit dans les objectifs européens, nationaux, régionaux et locaux en matière de transition énergétique consistant notamment à diminuer le volume d'émission de gaz à effet de serre et à augmenter la part de l’électricité provenant des énergies renouvelables.</a:t>
            </a:r>
          </a:p>
          <a:p>
            <a:endParaRPr lang="fr-FR" sz="1800" dirty="0">
              <a:solidFill>
                <a:srgbClr val="000000"/>
              </a:solidFill>
              <a:effectLst/>
              <a:latin typeface="Arial, Arial"/>
              <a:ea typeface="Arial, Arial"/>
              <a:cs typeface="Arial, Arial"/>
            </a:endParaRPr>
          </a:p>
          <a:p>
            <a:r>
              <a:rPr lang="fr-FR" sz="1800" kern="150" dirty="0">
                <a:solidFill>
                  <a:srgbClr val="000000"/>
                </a:solidFill>
                <a:effectLst/>
                <a:latin typeface="Arial" panose="020B0604020202020204" pitchFamily="34" charset="0"/>
                <a:ea typeface="SimSun" panose="02010600030101010101" pitchFamily="2" charset="-122"/>
              </a:rPr>
              <a:t>Ses impacts seront :</a:t>
            </a:r>
          </a:p>
          <a:p>
            <a:pPr marL="285750" indent="-285750">
              <a:buFont typeface="Arial" panose="020B0604020202020204" pitchFamily="34" charset="0"/>
              <a:buChar char="•"/>
            </a:pPr>
            <a:r>
              <a:rPr lang="fr-FR" sz="1800" kern="150" dirty="0">
                <a:solidFill>
                  <a:srgbClr val="000000"/>
                </a:solidFill>
                <a:effectLst/>
                <a:latin typeface="Arial" panose="020B0604020202020204" pitchFamily="34" charset="0"/>
                <a:ea typeface="SimSun" panose="02010600030101010101" pitchFamily="2" charset="-122"/>
              </a:rPr>
              <a:t>positifs sur les activités économiques et les finances locales</a:t>
            </a:r>
            <a:endParaRPr lang="fr-FR" dirty="0">
              <a:solidFill>
                <a:srgbClr val="000000"/>
              </a:solidFill>
              <a:latin typeface="Arial, Arial"/>
            </a:endParaRPr>
          </a:p>
          <a:p>
            <a:pPr marL="285750" indent="-285750">
              <a:buFont typeface="Arial" panose="020B0604020202020204" pitchFamily="34" charset="0"/>
              <a:buChar char="•"/>
            </a:pPr>
            <a:r>
              <a:rPr lang="fr-FR" dirty="0">
                <a:solidFill>
                  <a:srgbClr val="000000"/>
                </a:solidFill>
                <a:latin typeface="Arial, Arial"/>
              </a:rPr>
              <a:t>faibles ou nuls :</a:t>
            </a:r>
          </a:p>
          <a:p>
            <a:pPr marL="742950" lvl="1" indent="-285750">
              <a:buFont typeface="Arial" panose="020B0604020202020204" pitchFamily="34" charset="0"/>
              <a:buChar char="•"/>
            </a:pPr>
            <a:r>
              <a:rPr lang="fr-FR" dirty="0">
                <a:solidFill>
                  <a:srgbClr val="000000"/>
                </a:solidFill>
                <a:effectLst/>
                <a:latin typeface="Arial" panose="020B0604020202020204" pitchFamily="34" charset="0"/>
                <a:ea typeface="Arial, Arial"/>
                <a:cs typeface="Arial" panose="020B0604020202020204" pitchFamily="34" charset="0"/>
              </a:rPr>
              <a:t>sur le sol et le sous-sol </a:t>
            </a:r>
          </a:p>
          <a:p>
            <a:pPr marL="742950" lvl="1" indent="-285750">
              <a:buFont typeface="Arial" panose="020B0604020202020204" pitchFamily="34" charset="0"/>
              <a:buChar char="•"/>
            </a:pPr>
            <a:r>
              <a:rPr lang="fr-FR" dirty="0">
                <a:solidFill>
                  <a:srgbClr val="000000"/>
                </a:solidFill>
                <a:effectLst/>
                <a:latin typeface="Arial" panose="020B0604020202020204" pitchFamily="34" charset="0"/>
                <a:ea typeface="SimSun" panose="02010600030101010101" pitchFamily="2" charset="-122"/>
                <a:cs typeface="Arial" panose="020B0604020202020204" pitchFamily="34" charset="0"/>
              </a:rPr>
              <a:t>la ressource en eau.</a:t>
            </a:r>
          </a:p>
          <a:p>
            <a:pPr marL="742950" lvl="1" indent="-285750">
              <a:buFont typeface="Arial" panose="020B0604020202020204" pitchFamily="34" charset="0"/>
              <a:buChar char="•"/>
            </a:pPr>
            <a:r>
              <a:rPr lang="fr-FR" dirty="0">
                <a:solidFill>
                  <a:srgbClr val="000000"/>
                </a:solidFill>
                <a:effectLst/>
                <a:latin typeface="Arial" panose="020B0604020202020204" pitchFamily="34" charset="0"/>
                <a:ea typeface="SimSun" panose="02010600030101010101" pitchFamily="2" charset="-122"/>
                <a:cs typeface="Arial" panose="020B0604020202020204" pitchFamily="34" charset="0"/>
              </a:rPr>
              <a:t>le patrimoine et le paysage  </a:t>
            </a:r>
            <a:endParaRPr lang="fr-FR" dirty="0">
              <a:solidFill>
                <a:srgbClr val="000000"/>
              </a:solidFill>
              <a:latin typeface="Arial" panose="020B0604020202020204" pitchFamily="34" charset="0"/>
              <a:ea typeface="SimSun" panose="02010600030101010101" pitchFamily="2" charset="-122"/>
              <a:cs typeface="Arial" panose="020B0604020202020204" pitchFamily="34" charset="0"/>
            </a:endParaRPr>
          </a:p>
          <a:p>
            <a:pPr marL="742950" lvl="1" indent="-285750">
              <a:buFont typeface="Arial" panose="020B0604020202020204" pitchFamily="34" charset="0"/>
              <a:buChar char="•"/>
            </a:pPr>
            <a:r>
              <a:rPr lang="fr-FR" dirty="0">
                <a:solidFill>
                  <a:srgbClr val="000000"/>
                </a:solidFill>
                <a:effectLst/>
                <a:latin typeface="Arial" panose="020B0604020202020204" pitchFamily="34" charset="0"/>
                <a:ea typeface="SimSun" panose="02010600030101010101" pitchFamily="2" charset="-122"/>
                <a:cs typeface="Arial" panose="020B0604020202020204" pitchFamily="34" charset="0"/>
              </a:rPr>
              <a:t>la salubrité, la qualité de l’air, le climat et les activités humaines </a:t>
            </a:r>
          </a:p>
          <a:p>
            <a:pPr marL="742950" lvl="1" indent="-285750">
              <a:buFont typeface="Arial" panose="020B0604020202020204" pitchFamily="34" charset="0"/>
              <a:buChar char="•"/>
            </a:pPr>
            <a:endParaRPr lang="fr-FR"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r>
              <a:rPr lang="fr-FR" sz="1800" dirty="0">
                <a:solidFill>
                  <a:srgbClr val="000000"/>
                </a:solidFill>
                <a:effectLst/>
                <a:latin typeface="Arial" panose="020B0604020202020204" pitchFamily="34" charset="0"/>
                <a:ea typeface="SimSun" panose="02010600030101010101" pitchFamily="2" charset="-122"/>
              </a:rPr>
              <a:t>Le projet est compatible avec le document d’urbanisme en vigueur dans la commune de </a:t>
            </a:r>
            <a:r>
              <a:rPr lang="fr-FR" sz="1800" dirty="0">
                <a:effectLst/>
                <a:latin typeface="Arial" panose="020B0604020202020204" pitchFamily="34" charset="0"/>
                <a:ea typeface="SimSun" panose="02010600030101010101" pitchFamily="2" charset="-122"/>
              </a:rPr>
              <a:t>Sainte-Colombe-sur-Seine</a:t>
            </a:r>
            <a:r>
              <a:rPr lang="fr-FR" sz="1800" dirty="0">
                <a:solidFill>
                  <a:srgbClr val="000000"/>
                </a:solidFill>
                <a:latin typeface="Arial" panose="020B0604020202020204" pitchFamily="34" charset="0"/>
                <a:ea typeface="SimSun" panose="02010600030101010101" pitchFamily="2" charset="-122"/>
                <a:cs typeface="Arial" panose="020B0604020202020204" pitchFamily="34" charset="0"/>
              </a:rPr>
              <a:t> (RNU)</a:t>
            </a:r>
            <a:endParaRPr lang="fr-FR" dirty="0">
              <a:effectLst/>
              <a:latin typeface="Arial" panose="020B0604020202020204" pitchFamily="34" charset="0"/>
              <a:ea typeface="SimSun" panose="02010600030101010101" pitchFamily="2" charset="-122"/>
              <a:cs typeface="Arial" panose="020B0604020202020204" pitchFamily="34" charset="0"/>
            </a:endParaRPr>
          </a:p>
          <a:p>
            <a:pPr lvl="1"/>
            <a:endParaRPr lang="fr-FR" dirty="0">
              <a:solidFill>
                <a:srgbClr val="000000"/>
              </a:solidFill>
              <a:latin typeface="Arial, Arial"/>
            </a:endParaRPr>
          </a:p>
          <a:p>
            <a:pPr marL="285750" indent="-285750">
              <a:buFont typeface="Arial" panose="020B0604020202020204" pitchFamily="34" charset="0"/>
              <a:buChar char="•"/>
            </a:pPr>
            <a:endParaRPr lang="fr-FR" dirty="0">
              <a:solidFill>
                <a:srgbClr val="000000"/>
              </a:solidFill>
              <a:latin typeface="Arial, Arial"/>
            </a:endParaRPr>
          </a:p>
          <a:p>
            <a:endParaRPr lang="fr-FR" dirty="0"/>
          </a:p>
        </p:txBody>
      </p:sp>
    </p:spTree>
    <p:extLst>
      <p:ext uri="{BB962C8B-B14F-4D97-AF65-F5344CB8AC3E}">
        <p14:creationId xmlns:p14="http://schemas.microsoft.com/office/powerpoint/2010/main" val="2955432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9267D5-BDFB-1D91-AA1A-D94E78BCC287}"/>
              </a:ext>
            </a:extLst>
          </p:cNvPr>
          <p:cNvSpPr txBox="1"/>
          <p:nvPr/>
        </p:nvSpPr>
        <p:spPr>
          <a:xfrm>
            <a:off x="379379" y="443691"/>
            <a:ext cx="8122595" cy="4355038"/>
          </a:xfrm>
          <a:prstGeom prst="rect">
            <a:avLst/>
          </a:prstGeom>
          <a:noFill/>
        </p:spPr>
        <p:txBody>
          <a:bodyPr wrap="square">
            <a:spAutoFit/>
          </a:bodyPr>
          <a:lstStyle/>
          <a:p>
            <a:pPr algn="just">
              <a:spcAft>
                <a:spcPts val="800"/>
              </a:spcAft>
            </a:pPr>
            <a:r>
              <a:rPr lang="fr-FR" sz="1800" u="sng" dirty="0">
                <a:solidFill>
                  <a:srgbClr val="000000"/>
                </a:solidFill>
                <a:effectLst/>
                <a:latin typeface="Arial" panose="020B0604020202020204" pitchFamily="34" charset="0"/>
                <a:ea typeface="SimSun" panose="02010600030101010101" pitchFamily="2" charset="-122"/>
              </a:rPr>
              <a:t>Avis favorable</a:t>
            </a:r>
            <a:r>
              <a:rPr lang="fr-FR" sz="1800" dirty="0">
                <a:solidFill>
                  <a:srgbClr val="000000"/>
                </a:solidFill>
                <a:effectLst/>
                <a:latin typeface="Arial" panose="020B0604020202020204" pitchFamily="34" charset="0"/>
                <a:ea typeface="SimSun" panose="02010600030101010101" pitchFamily="2" charset="-122"/>
              </a:rPr>
              <a:t> </a:t>
            </a:r>
            <a:r>
              <a:rPr lang="fr-FR" sz="1800" u="sng" dirty="0">
                <a:solidFill>
                  <a:srgbClr val="000000"/>
                </a:solidFill>
                <a:effectLst/>
                <a:latin typeface="Arial" panose="020B0604020202020204" pitchFamily="34" charset="0"/>
                <a:ea typeface="SimSun" panose="02010600030101010101" pitchFamily="2" charset="-122"/>
              </a:rPr>
              <a:t>sous réserve</a:t>
            </a:r>
            <a:r>
              <a:rPr lang="fr-FR" sz="1800" dirty="0">
                <a:solidFill>
                  <a:srgbClr val="000000"/>
                </a:solidFill>
                <a:effectLst/>
                <a:latin typeface="Arial" panose="020B0604020202020204" pitchFamily="34" charset="0"/>
                <a:ea typeface="SimSun" panose="02010600030101010101" pitchFamily="2" charset="-122"/>
              </a:rPr>
              <a:t> que le maître d’ouvrage :</a:t>
            </a:r>
            <a:endParaRPr lang="fr-FR" sz="1800" dirty="0">
              <a:effectLst/>
              <a:latin typeface="Arial" panose="020B0604020202020204" pitchFamily="34" charset="0"/>
              <a:ea typeface="SimSun" panose="02010600030101010101" pitchFamily="2" charset="-122"/>
            </a:endParaRPr>
          </a:p>
          <a:p>
            <a:pPr marL="342900" lvl="0" indent="-342900" algn="just">
              <a:buFont typeface="Symbol" panose="05050102010706020507" pitchFamily="18" charset="2"/>
              <a:buChar char=""/>
            </a:pPr>
            <a:r>
              <a:rPr lang="fr-FR" sz="1800" kern="150" dirty="0">
                <a:effectLst/>
                <a:latin typeface="Arial" panose="020B0604020202020204" pitchFamily="34" charset="0"/>
                <a:ea typeface="SimSun" panose="02010600030101010101" pitchFamily="2" charset="-122"/>
                <a:cs typeface="Arial" panose="020B0604020202020204" pitchFamily="34" charset="0"/>
              </a:rPr>
              <a:t>indique dans son dossier les mesures précises qu’il prendra pour se conformer aux prescriptions de la DUP du 15 mai 2018 ;</a:t>
            </a:r>
            <a:endParaRPr lang="fr-FR" sz="2800" kern="150" dirty="0">
              <a:effectLst/>
              <a:latin typeface="Times New Roman" panose="02020603050405020304" pitchFamily="18" charset="0"/>
              <a:ea typeface="SimSun" panose="02010600030101010101" pitchFamily="2" charset="-122"/>
              <a:cs typeface="Arial" panose="020B0604020202020204" pitchFamily="34" charset="0"/>
            </a:endParaRPr>
          </a:p>
          <a:p>
            <a:pPr marL="342900" marR="66675" lvl="0" indent="-342900" algn="just">
              <a:spcAft>
                <a:spcPts val="600"/>
              </a:spcAft>
              <a:buFont typeface="Symbol" panose="05050102010706020507" pitchFamily="18" charset="2"/>
              <a:buChar char=""/>
              <a:tabLst>
                <a:tab pos="466725" algn="l"/>
                <a:tab pos="1628775" algn="l"/>
              </a:tabLst>
            </a:pPr>
            <a:r>
              <a:rPr lang="fr-FR" sz="1800" kern="150" dirty="0">
                <a:solidFill>
                  <a:srgbClr val="000000"/>
                </a:solidFill>
                <a:effectLst/>
                <a:latin typeface="Arial" panose="020B0604020202020204" pitchFamily="34" charset="0"/>
                <a:ea typeface="SimSun" panose="02010600030101010101" pitchFamily="2" charset="-122"/>
              </a:rPr>
              <a:t>modifie sa demande de permis de construire pour inclure les mesures détaillées qui permettront de réduire l’impact visuel du projet sur les habitants du hameau de Bel Asile.</a:t>
            </a:r>
            <a:endParaRPr lang="fr-FR" sz="1800" kern="150" dirty="0">
              <a:effectLst/>
              <a:latin typeface="Arial" panose="020B0604020202020204" pitchFamily="34" charset="0"/>
              <a:ea typeface="SimSun" panose="02010600030101010101" pitchFamily="2" charset="-122"/>
            </a:endParaRPr>
          </a:p>
          <a:p>
            <a:pPr algn="just">
              <a:spcAft>
                <a:spcPts val="800"/>
              </a:spcAft>
            </a:pPr>
            <a:r>
              <a:rPr lang="fr-FR" sz="1800" dirty="0">
                <a:effectLst/>
                <a:latin typeface="Arial" panose="020B0604020202020204" pitchFamily="34" charset="0"/>
                <a:ea typeface="SimSun" panose="02010600030101010101" pitchFamily="2" charset="-122"/>
              </a:rPr>
              <a:t> </a:t>
            </a:r>
          </a:p>
          <a:p>
            <a:pPr algn="just">
              <a:spcAft>
                <a:spcPts val="800"/>
              </a:spcAft>
            </a:pPr>
            <a:r>
              <a:rPr lang="fr-FR" sz="1800" dirty="0">
                <a:solidFill>
                  <a:srgbClr val="000000"/>
                </a:solidFill>
                <a:effectLst/>
                <a:latin typeface="Arial" panose="020B0604020202020204" pitchFamily="34" charset="0"/>
                <a:ea typeface="SimSun" panose="02010600030101010101" pitchFamily="2" charset="-122"/>
              </a:rPr>
              <a:t>En outre, je recommande, sans que ces recommandations aient le caractère de réserve, que le maître d’ouvrage :</a:t>
            </a:r>
            <a:endParaRPr lang="fr-FR" sz="1800" dirty="0">
              <a:effectLst/>
              <a:latin typeface="Arial" panose="020B0604020202020204" pitchFamily="34" charset="0"/>
              <a:ea typeface="SimSun" panose="02010600030101010101" pitchFamily="2" charset="-122"/>
            </a:endParaRPr>
          </a:p>
          <a:p>
            <a:pPr marL="342900" lvl="0" indent="-342900" algn="just">
              <a:buFont typeface="Symbol" panose="05050102010706020507" pitchFamily="18" charset="2"/>
              <a:buChar char=""/>
            </a:pPr>
            <a:r>
              <a:rPr lang="fr-FR" sz="1800" kern="150" dirty="0">
                <a:effectLst/>
                <a:latin typeface="Arial" panose="020B0604020202020204" pitchFamily="34" charset="0"/>
                <a:ea typeface="SimSun" panose="02010600030101010101" pitchFamily="2" charset="-122"/>
                <a:cs typeface="Arial" panose="020B0604020202020204" pitchFamily="34" charset="0"/>
              </a:rPr>
              <a:t>joigne au dossier le système de management environnemental ainsi que la convention avec l’exploitant ou le cahier des charges définissant les modalités d’exploitation du site et l’engagement du porteur de projet ;</a:t>
            </a:r>
            <a:endParaRPr lang="fr-FR" sz="2800" kern="150" dirty="0">
              <a:effectLst/>
              <a:latin typeface="Times New Roman" panose="02020603050405020304" pitchFamily="18" charset="0"/>
              <a:ea typeface="SimSun" panose="02010600030101010101" pitchFamily="2" charset="-122"/>
              <a:cs typeface="Arial" panose="020B0604020202020204" pitchFamily="34" charset="0"/>
            </a:endParaRPr>
          </a:p>
          <a:p>
            <a:pPr marL="342900" lvl="0" indent="-342900" algn="just">
              <a:buFont typeface="Symbol" panose="05050102010706020507" pitchFamily="18" charset="2"/>
              <a:buChar char=""/>
            </a:pPr>
            <a:r>
              <a:rPr lang="fr-FR" sz="1800" kern="150" dirty="0">
                <a:effectLst/>
                <a:latin typeface="Arial" panose="020B0604020202020204" pitchFamily="34" charset="0"/>
                <a:ea typeface="SimSun" panose="02010600030101010101" pitchFamily="2" charset="-122"/>
                <a:cs typeface="Arial" panose="020B0604020202020204" pitchFamily="34" charset="0"/>
              </a:rPr>
              <a:t>comp</a:t>
            </a:r>
            <a:r>
              <a:rPr lang="fr-FR" sz="1800" kern="150" dirty="0">
                <a:solidFill>
                  <a:srgbClr val="000000"/>
                </a:solidFill>
                <a:effectLst/>
                <a:latin typeface="Arial" panose="020B0604020202020204" pitchFamily="34" charset="0"/>
                <a:ea typeface="SimSun" panose="02010600030101010101" pitchFamily="2" charset="-122"/>
                <a:cs typeface="Arial" panose="020B0604020202020204" pitchFamily="34" charset="0"/>
              </a:rPr>
              <a:t>lète le dossier en intégrant la totalité des recommandations du SDIS 21.</a:t>
            </a:r>
            <a:endParaRPr lang="fr-FR" sz="2800" kern="150" dirty="0">
              <a:effectLst/>
              <a:latin typeface="Times New Roman" panose="02020603050405020304" pitchFamily="18"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876517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AC1B89-C259-2AC5-1A41-A7D1A94C4EFF}"/>
              </a:ext>
            </a:extLst>
          </p:cNvPr>
          <p:cNvSpPr>
            <a:spLocks noGrp="1"/>
          </p:cNvSpPr>
          <p:nvPr>
            <p:ph type="title"/>
          </p:nvPr>
        </p:nvSpPr>
        <p:spPr>
          <a:xfrm>
            <a:off x="457200" y="274676"/>
            <a:ext cx="8229600" cy="5163086"/>
          </a:xfrm>
        </p:spPr>
        <p:txBody>
          <a:bodyPr/>
          <a:lstStyle/>
          <a:p>
            <a:pPr>
              <a:buNone/>
            </a:pPr>
            <a:r>
              <a:rPr lang="fr-FR" dirty="0"/>
              <a:t>Décision du Préfet</a:t>
            </a:r>
            <a:br>
              <a:rPr lang="fr-FR" dirty="0"/>
            </a:br>
            <a:r>
              <a:rPr lang="fr-FR" dirty="0"/>
              <a:t>Arrêté du 8 septembre 2023</a:t>
            </a:r>
            <a:br>
              <a:rPr lang="fr-FR" dirty="0"/>
            </a:br>
            <a:r>
              <a:rPr lang="fr-FR" sz="4000" dirty="0"/>
              <a:t>PC accordé assorti de recommandations reprenant les réserves du commissaire enquêteur</a:t>
            </a:r>
            <a:br>
              <a:rPr lang="fr-FR" dirty="0"/>
            </a:br>
            <a:endParaRPr lang="fr-FR" dirty="0"/>
          </a:p>
        </p:txBody>
      </p:sp>
    </p:spTree>
    <p:extLst>
      <p:ext uri="{BB962C8B-B14F-4D97-AF65-F5344CB8AC3E}">
        <p14:creationId xmlns:p14="http://schemas.microsoft.com/office/powerpoint/2010/main" val="1816720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6EAF2-87C6-F1DC-B371-731A75AE378D}"/>
              </a:ext>
            </a:extLst>
          </p:cNvPr>
          <p:cNvSpPr>
            <a:spLocks noGrp="1"/>
          </p:cNvSpPr>
          <p:nvPr>
            <p:ph type="title" idx="4294967295"/>
          </p:nvPr>
        </p:nvSpPr>
        <p:spPr>
          <a:xfrm>
            <a:off x="3119438" y="274638"/>
            <a:ext cx="6024562" cy="811212"/>
          </a:xfrm>
        </p:spPr>
        <p:txBody>
          <a:bodyPr/>
          <a:lstStyle/>
          <a:p>
            <a:pPr>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Rencontre avec la chambre d’Agriculture de la Nièvre</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r>
              <a:rPr lang="fr-FR" sz="1800" b="1" dirty="0">
                <a:effectLst/>
                <a:latin typeface="Calibri" panose="020F0502020204030204" pitchFamily="34" charset="0"/>
                <a:ea typeface="Calibri" panose="020F0502020204030204" pitchFamily="34" charset="0"/>
                <a:cs typeface="Times New Roman" panose="02020603050405020304" pitchFamily="18" charset="0"/>
              </a:rPr>
              <a:t>4 septembre 2023</a:t>
            </a:r>
            <a:endParaRPr lang="fr-FR" dirty="0"/>
          </a:p>
        </p:txBody>
      </p:sp>
      <p:sp>
        <p:nvSpPr>
          <p:cNvPr id="3" name="Espace réservé du contenu 2">
            <a:extLst>
              <a:ext uri="{FF2B5EF4-FFF2-40B4-BE49-F238E27FC236}">
                <a16:creationId xmlns:a16="http://schemas.microsoft.com/office/drawing/2014/main" id="{2BFB4BBA-E395-F41B-5AF4-9B43803EE69E}"/>
              </a:ext>
            </a:extLst>
          </p:cNvPr>
          <p:cNvSpPr>
            <a:spLocks noGrp="1"/>
          </p:cNvSpPr>
          <p:nvPr>
            <p:ph idx="4294967295"/>
          </p:nvPr>
        </p:nvSpPr>
        <p:spPr>
          <a:xfrm>
            <a:off x="0" y="1246188"/>
            <a:ext cx="8229600" cy="4525962"/>
          </a:xfrm>
        </p:spPr>
        <p:txBody>
          <a:bodyPr/>
          <a:lstStyle/>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Présentation des enjeux l’</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Agrophotovoltaïsme</a:t>
            </a:r>
            <a:r>
              <a:rPr lang="fr-FR" sz="1800" dirty="0">
                <a:effectLst/>
                <a:latin typeface="Calibri" panose="020F0502020204030204" pitchFamily="34" charset="0"/>
                <a:ea typeface="Calibri" panose="020F0502020204030204" pitchFamily="34" charset="0"/>
                <a:cs typeface="Times New Roman" panose="02020603050405020304" pitchFamily="18" charset="0"/>
              </a:rPr>
              <a:t> au profit de 9 commissaires enquêteurs de la Nièvre et de Côte d’Or </a:t>
            </a:r>
          </a:p>
          <a:p>
            <a:pPr algn="just"/>
            <a:r>
              <a:rPr lang="fr-FR" sz="1800" dirty="0">
                <a:latin typeface="Calibri" panose="020F0502020204030204" pitchFamily="34" charset="0"/>
                <a:ea typeface="Calibri" panose="020F0502020204030204" pitchFamily="34" charset="0"/>
                <a:cs typeface="Times New Roman" panose="02020603050405020304" pitchFamily="18" charset="0"/>
              </a:rPr>
              <a:t>La CA 58 contribue à l’intégration de parc photovoltaïques dans des exploitations agricoles sous réserve que la production d’énergie reste une activité complémentaire de la production agricole</a:t>
            </a:r>
          </a:p>
          <a:p>
            <a:pPr algn="just"/>
            <a:r>
              <a:rPr lang="fr-FR" sz="1800" dirty="0">
                <a:latin typeface="Calibri" panose="020F0502020204030204" pitchFamily="34" charset="0"/>
                <a:ea typeface="Calibri" panose="020F0502020204030204" pitchFamily="34" charset="0"/>
                <a:cs typeface="Times New Roman" panose="02020603050405020304" pitchFamily="18" charset="0"/>
              </a:rPr>
              <a:t>Cette démarche relativement novatrice veut éviter les micro parcs et s’inscrit dans le développement de territoires sujets au dépeuplement </a:t>
            </a:r>
          </a:p>
          <a:p>
            <a:r>
              <a:rPr lang="fr-FR" sz="1800" dirty="0">
                <a:latin typeface="+mn-lt"/>
              </a:rPr>
              <a:t>La journée s’est conclue par la visite de la centrale de Verneuil </a:t>
            </a:r>
            <a:br>
              <a:rPr lang="fr-FR" sz="1800" dirty="0">
                <a:latin typeface="+mn-lt"/>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a:t>
            </a:r>
            <a:r>
              <a:rPr lang="fr-FR" sz="1800" dirty="0">
                <a:solidFill>
                  <a:srgbClr val="252525"/>
                </a:solidFill>
                <a:effectLst/>
                <a:latin typeface="Calibri" panose="020F0502020204030204" pitchFamily="34" charset="0"/>
                <a:ea typeface="Arial" panose="020B0604020202020204" pitchFamily="34" charset="0"/>
              </a:rPr>
              <a:t>42 </a:t>
            </a:r>
            <a:r>
              <a:rPr lang="fr-FR" sz="1800" dirty="0" err="1">
                <a:solidFill>
                  <a:srgbClr val="252525"/>
                </a:solidFill>
                <a:effectLst/>
                <a:latin typeface="Calibri" panose="020F0502020204030204" pitchFamily="34" charset="0"/>
                <a:ea typeface="Arial" panose="020B0604020202020204" pitchFamily="34" charset="0"/>
              </a:rPr>
              <a:t>MWc</a:t>
            </a:r>
            <a:r>
              <a:rPr lang="fr-FR" sz="1800" dirty="0">
                <a:solidFill>
                  <a:srgbClr val="252525"/>
                </a:solidFill>
                <a:effectLst/>
                <a:latin typeface="Calibri" panose="020F0502020204030204" pitchFamily="34" charset="0"/>
                <a:ea typeface="Arial" panose="020B0604020202020204" pitchFamily="34" charset="0"/>
              </a:rPr>
              <a:t> sur un site de70 ha)</a:t>
            </a:r>
            <a:r>
              <a:rPr lang="fr-FR" sz="1800" dirty="0">
                <a:latin typeface="+mn-lt"/>
              </a:rPr>
              <a:t> </a:t>
            </a:r>
          </a:p>
        </p:txBody>
      </p:sp>
      <p:sp>
        <p:nvSpPr>
          <p:cNvPr id="5" name="Rectangle 2">
            <a:extLst>
              <a:ext uri="{FF2B5EF4-FFF2-40B4-BE49-F238E27FC236}">
                <a16:creationId xmlns:a16="http://schemas.microsoft.com/office/drawing/2014/main" id="{BA6D3619-CB79-D5AD-B9A8-461696C23FA8}"/>
              </a:ext>
            </a:extLst>
          </p:cNvPr>
          <p:cNvSpPr>
            <a:spLocks noChangeArrowheads="1"/>
          </p:cNvSpPr>
          <p:nvPr/>
        </p:nvSpPr>
        <p:spPr bwMode="auto">
          <a:xfrm>
            <a:off x="457200" y="35260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1">
            <a:extLst>
              <a:ext uri="{FF2B5EF4-FFF2-40B4-BE49-F238E27FC236}">
                <a16:creationId xmlns:a16="http://schemas.microsoft.com/office/drawing/2014/main" id="{27C1DB66-8292-C5F0-81F5-1E1282FCE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568" y="4344853"/>
            <a:ext cx="1419225" cy="16287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CF06744-96D7-5189-288D-767FA26ABF5B}"/>
              </a:ext>
            </a:extLst>
          </p:cNvPr>
          <p:cNvSpPr>
            <a:spLocks noChangeArrowheads="1"/>
          </p:cNvSpPr>
          <p:nvPr/>
        </p:nvSpPr>
        <p:spPr bwMode="auto">
          <a:xfrm>
            <a:off x="1404568" y="6133405"/>
            <a:ext cx="14971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Ovins et panneaux photovoltaïques</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7" name="Image 6">
            <a:extLst>
              <a:ext uri="{FF2B5EF4-FFF2-40B4-BE49-F238E27FC236}">
                <a16:creationId xmlns:a16="http://schemas.microsoft.com/office/drawing/2014/main" id="{1ED7DE32-CD66-3692-38FC-1AC81F081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60" r="44538" b="22951"/>
          <a:stretch/>
        </p:blipFill>
        <p:spPr bwMode="auto">
          <a:xfrm rot="5400000">
            <a:off x="5384061" y="4128953"/>
            <a:ext cx="1651000" cy="2038350"/>
          </a:xfrm>
          <a:prstGeom prst="rect">
            <a:avLst/>
          </a:prstGeom>
          <a:ln w="3175">
            <a:solidFill>
              <a:schemeClr val="tx1"/>
            </a:solidFill>
          </a:ln>
          <a:extLst>
            <a:ext uri="{53640926-AAD7-44D8-BBD7-CCE9431645EC}">
              <a14:shadowObscured xmlns:a14="http://schemas.microsoft.com/office/drawing/2010/main"/>
            </a:ext>
          </a:extLst>
        </p:spPr>
      </p:pic>
      <p:sp>
        <p:nvSpPr>
          <p:cNvPr id="9" name="ZoneTexte 8">
            <a:extLst>
              <a:ext uri="{FF2B5EF4-FFF2-40B4-BE49-F238E27FC236}">
                <a16:creationId xmlns:a16="http://schemas.microsoft.com/office/drawing/2014/main" id="{57AC0FD4-8588-F36D-DD6A-DFF520D6150A}"/>
              </a:ext>
            </a:extLst>
          </p:cNvPr>
          <p:cNvSpPr txBox="1"/>
          <p:nvPr/>
        </p:nvSpPr>
        <p:spPr>
          <a:xfrm>
            <a:off x="3885843" y="5988685"/>
            <a:ext cx="4800600" cy="344069"/>
          </a:xfrm>
          <a:prstGeom prst="rect">
            <a:avLst/>
          </a:prstGeom>
          <a:noFill/>
        </p:spPr>
        <p:txBody>
          <a:bodyPr wrap="square">
            <a:spAutoFit/>
          </a:bodyPr>
          <a:lstStyle/>
          <a:p>
            <a:pPr algn="ctr">
              <a:lnSpc>
                <a:spcPct val="107000"/>
              </a:lnSpc>
              <a:spcAft>
                <a:spcPts val="800"/>
              </a:spcAft>
            </a:pPr>
            <a:r>
              <a:rPr lang="fr-FR" sz="1600" i="1" kern="100" dirty="0">
                <a:effectLst/>
                <a:latin typeface="Calibri" panose="020F0502020204030204" pitchFamily="34" charset="0"/>
                <a:ea typeface="Calibri" panose="020F0502020204030204" pitchFamily="34" charset="0"/>
                <a:cs typeface="Times New Roman" panose="02020603050405020304" pitchFamily="18" charset="0"/>
              </a:rPr>
              <a:t>Des échanges en toute transparence</a:t>
            </a:r>
            <a:endParaRPr lang="fr-FR"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BC4D3DA2-05FB-378E-6903-B27D3FE5BA8C}"/>
              </a:ext>
            </a:extLst>
          </p:cNvPr>
          <p:cNvPicPr>
            <a:picLocks noChangeAspect="1"/>
          </p:cNvPicPr>
          <p:nvPr/>
        </p:nvPicPr>
        <p:blipFill>
          <a:blip r:embed="rId4"/>
          <a:stretch>
            <a:fillRect/>
          </a:stretch>
        </p:blipFill>
        <p:spPr>
          <a:xfrm>
            <a:off x="0" y="50654"/>
            <a:ext cx="2588560" cy="833718"/>
          </a:xfrm>
          <a:prstGeom prst="rect">
            <a:avLst/>
          </a:prstGeom>
        </p:spPr>
      </p:pic>
    </p:spTree>
    <p:extLst>
      <p:ext uri="{BB962C8B-B14F-4D97-AF65-F5344CB8AC3E}">
        <p14:creationId xmlns:p14="http://schemas.microsoft.com/office/powerpoint/2010/main" val="163828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7C30C50-308E-4A6E-B91F-AE699058EA46}"/>
              </a:ext>
            </a:extLst>
          </p:cNvPr>
          <p:cNvSpPr>
            <a:spLocks noGrp="1"/>
          </p:cNvSpPr>
          <p:nvPr>
            <p:ph type="title"/>
          </p:nvPr>
        </p:nvSpPr>
        <p:spPr>
          <a:xfrm>
            <a:off x="457200" y="274675"/>
            <a:ext cx="8229600" cy="1580525"/>
          </a:xfrm>
        </p:spPr>
        <p:txBody>
          <a:bodyPr/>
          <a:lstStyle/>
          <a:p>
            <a:r>
              <a:rPr lang="fr-FR" dirty="0"/>
              <a:t>Exemples Projets / Points de vigilance </a:t>
            </a:r>
          </a:p>
        </p:txBody>
      </p:sp>
      <p:sp>
        <p:nvSpPr>
          <p:cNvPr id="2" name="Espace réservé du numéro de diapositive 1">
            <a:extLst>
              <a:ext uri="{FF2B5EF4-FFF2-40B4-BE49-F238E27FC236}">
                <a16:creationId xmlns:a16="http://schemas.microsoft.com/office/drawing/2014/main" id="{2B27A07F-82B9-4C45-AA32-6B321545445B}"/>
              </a:ext>
            </a:extLst>
          </p:cNvPr>
          <p:cNvSpPr>
            <a:spLocks noGrp="1"/>
          </p:cNvSpPr>
          <p:nvPr>
            <p:ph type="sldNum" sz="quarter" idx="12"/>
          </p:nvPr>
        </p:nvSpPr>
        <p:spPr/>
        <p:txBody>
          <a:bodyPr/>
          <a:lstStyle/>
          <a:p>
            <a:fld id="{48E8F7F0-C5B7-4E9B-9302-0DABCAE046B6}" type="slidenum">
              <a:rPr lang="fr-FR" smtClean="0"/>
              <a:t>49</a:t>
            </a:fld>
            <a:endParaRPr lang="fr-FR" dirty="0"/>
          </a:p>
        </p:txBody>
      </p:sp>
      <p:sp>
        <p:nvSpPr>
          <p:cNvPr id="3" name="ZoneTexte 2">
            <a:extLst>
              <a:ext uri="{FF2B5EF4-FFF2-40B4-BE49-F238E27FC236}">
                <a16:creationId xmlns:a16="http://schemas.microsoft.com/office/drawing/2014/main" id="{2B3EEE63-7D1F-E00D-1AFD-3D03016C42EB}"/>
              </a:ext>
            </a:extLst>
          </p:cNvPr>
          <p:cNvSpPr txBox="1"/>
          <p:nvPr/>
        </p:nvSpPr>
        <p:spPr>
          <a:xfrm>
            <a:off x="199361" y="1855201"/>
            <a:ext cx="8877803" cy="2800767"/>
          </a:xfrm>
          <a:prstGeom prst="rect">
            <a:avLst/>
          </a:prstGeom>
          <a:noFill/>
        </p:spPr>
        <p:txBody>
          <a:bodyPr wrap="square">
            <a:spAutoFit/>
          </a:bodyPr>
          <a:lstStyle/>
          <a:p>
            <a:pPr algn="just" defTabSz="685800">
              <a:spcBef>
                <a:spcPts val="450"/>
              </a:spcBef>
              <a:spcAft>
                <a:spcPts val="450"/>
              </a:spcAft>
              <a:defRPr/>
            </a:pPr>
            <a:r>
              <a:rPr lang="fr-FR" b="1" dirty="0">
                <a:solidFill>
                  <a:srgbClr val="0F243E"/>
                </a:solidFill>
                <a:cs typeface="Segoe UI" panose="020B0502040204020203" pitchFamily="34" charset="0"/>
              </a:rPr>
              <a:t>Projets agricole cohérents : </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Eviter les productions et le projet Alibi </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Respecter le bon sens agronomique</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Cohérence territoriale </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Age des porteurs de projet </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Exploitant à titre principal </a:t>
            </a:r>
          </a:p>
          <a:p>
            <a:pPr marL="214313" indent="-214313"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Projet Agrivoltaïque ne doit pas être la béquille de l’exploitation</a:t>
            </a:r>
          </a:p>
        </p:txBody>
      </p:sp>
    </p:spTree>
    <p:extLst>
      <p:ext uri="{BB962C8B-B14F-4D97-AF65-F5344CB8AC3E}">
        <p14:creationId xmlns:p14="http://schemas.microsoft.com/office/powerpoint/2010/main" val="1749759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A6E4F-01C4-806F-D939-706A4DA129FD}"/>
              </a:ext>
            </a:extLst>
          </p:cNvPr>
          <p:cNvSpPr txBox="1">
            <a:spLocks noGrp="1"/>
          </p:cNvSpPr>
          <p:nvPr>
            <p:ph type="title"/>
          </p:nvPr>
        </p:nvSpPr>
        <p:spPr/>
        <p:txBody>
          <a:bodyPr/>
          <a:lstStyle/>
          <a:p>
            <a:pPr lvl="0">
              <a:buNone/>
            </a:pPr>
            <a:r>
              <a:rPr lang="fr-FR" b="1" i="1">
                <a:solidFill>
                  <a:srgbClr val="0070C0"/>
                </a:solidFill>
              </a:rPr>
              <a:t>DIVERSITE DE PROJETS</a:t>
            </a:r>
          </a:p>
        </p:txBody>
      </p:sp>
      <p:sp>
        <p:nvSpPr>
          <p:cNvPr id="3" name="Espace réservé du pied de page 3">
            <a:extLst>
              <a:ext uri="{FF2B5EF4-FFF2-40B4-BE49-F238E27FC236}">
                <a16:creationId xmlns:a16="http://schemas.microsoft.com/office/drawing/2014/main" id="{A870E674-C573-54DA-6B6D-2C247558EE57}"/>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18"/>
              <a:ea typeface="Microsoft YaHei" pitchFamily="2"/>
              <a:cs typeface="Lucida Sans" pitchFamily="2"/>
            </a:endParaRPr>
          </a:p>
        </p:txBody>
      </p:sp>
      <p:sp>
        <p:nvSpPr>
          <p:cNvPr id="4" name="ZoneTexte 4">
            <a:extLst>
              <a:ext uri="{FF2B5EF4-FFF2-40B4-BE49-F238E27FC236}">
                <a16:creationId xmlns:a16="http://schemas.microsoft.com/office/drawing/2014/main" id="{B01312F4-BCBC-C279-44B6-C057E1BA8DEE}"/>
              </a:ext>
            </a:extLst>
          </p:cNvPr>
          <p:cNvSpPr txBox="1"/>
          <p:nvPr/>
        </p:nvSpPr>
        <p:spPr>
          <a:xfrm>
            <a:off x="5438906" y="6000183"/>
            <a:ext cx="1007997" cy="356332"/>
          </a:xfrm>
          <a:prstGeom prst="rect">
            <a:avLst/>
          </a:prstGeom>
          <a:noFill/>
          <a:ln cap="flat">
            <a:noFill/>
          </a:ln>
        </p:spPr>
        <p:txBody>
          <a:bodyPr vert="horz" wrap="square" lIns="90004" tIns="44997" rIns="90004" bIns="44997" anchor="t" anchorCtr="1" compatLnSpc="0">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0" cap="none" spc="0" baseline="0">
                <a:solidFill>
                  <a:srgbClr val="0066CC"/>
                </a:solidFill>
                <a:uFillTx/>
                <a:latin typeface="Arial" pitchFamily="18"/>
                <a:ea typeface="Microsoft YaHei" pitchFamily="2"/>
                <a:cs typeface="Lucida Sans" pitchFamily="2"/>
              </a:rPr>
              <a:t>5</a:t>
            </a:r>
            <a:r>
              <a:rPr lang="fr-FR" sz="1800" b="0" i="0" u="none" strike="noStrike" kern="1200" cap="none" spc="0" baseline="0">
                <a:solidFill>
                  <a:srgbClr val="0066CC"/>
                </a:solidFill>
                <a:uFillTx/>
                <a:latin typeface="Arial" pitchFamily="18"/>
                <a:ea typeface="Microsoft YaHei" pitchFamily="2"/>
                <a:cs typeface="Lucida Sans" pitchFamily="2"/>
              </a:rPr>
              <a:t>/30</a:t>
            </a:r>
          </a:p>
        </p:txBody>
      </p:sp>
      <p:sp>
        <p:nvSpPr>
          <p:cNvPr id="5" name="Espace réservé du contenu 5">
            <a:extLst>
              <a:ext uri="{FF2B5EF4-FFF2-40B4-BE49-F238E27FC236}">
                <a16:creationId xmlns:a16="http://schemas.microsoft.com/office/drawing/2014/main" id="{D131C957-21A6-510B-A76D-D125BFED76A7}"/>
              </a:ext>
            </a:extLst>
          </p:cNvPr>
          <p:cNvSpPr txBox="1">
            <a:spLocks noGrp="1"/>
          </p:cNvSpPr>
          <p:nvPr>
            <p:ph idx="1"/>
          </p:nvPr>
        </p:nvSpPr>
        <p:spPr>
          <a:xfrm>
            <a:off x="385474" y="1765660"/>
            <a:ext cx="8229243" cy="2322246"/>
          </a:xfrm>
        </p:spPr>
        <p:txBody>
          <a:bodyPr/>
          <a:lstStyle/>
          <a:p>
            <a:pPr lvl="0"/>
            <a:r>
              <a:rPr lang="fr-FR" sz="2000"/>
              <a:t>Centrales au sol couplées à du pâturage ovin </a:t>
            </a:r>
          </a:p>
          <a:p>
            <a:pPr lvl="0"/>
            <a:r>
              <a:rPr lang="fr-FR" sz="2000"/>
              <a:t>Serres agricoles équipées de panneaux photovoltaïques</a:t>
            </a:r>
          </a:p>
          <a:p>
            <a:pPr lvl="0"/>
            <a:r>
              <a:rPr lang="fr-FR" sz="2000"/>
              <a:t>Systèmes avec ombières surplombant des productions maraichères ou des vignes</a:t>
            </a:r>
          </a:p>
          <a:p>
            <a:pPr lvl="0"/>
            <a:r>
              <a:rPr lang="fr-FR" sz="2000"/>
              <a:t>Ombrières flottantes </a:t>
            </a:r>
          </a:p>
          <a:p>
            <a:pPr marL="107999" lvl="0" indent="0">
              <a:buNone/>
            </a:pPr>
            <a:r>
              <a:rPr lang="fr-FR"/>
              <a:t>                                   </a:t>
            </a:r>
          </a:p>
        </p:txBody>
      </p:sp>
      <p:pic>
        <p:nvPicPr>
          <p:cNvPr id="6" name="Image 5">
            <a:extLst>
              <a:ext uri="{FF2B5EF4-FFF2-40B4-BE49-F238E27FC236}">
                <a16:creationId xmlns:a16="http://schemas.microsoft.com/office/drawing/2014/main" id="{C96417E7-9636-486F-BAFC-7CC254D518FF}"/>
              </a:ext>
            </a:extLst>
          </p:cNvPr>
          <p:cNvPicPr>
            <a:picLocks noChangeAspect="1"/>
          </p:cNvPicPr>
          <p:nvPr/>
        </p:nvPicPr>
        <p:blipFill>
          <a:blip r:embed="rId3"/>
          <a:stretch>
            <a:fillRect/>
          </a:stretch>
        </p:blipFill>
        <p:spPr>
          <a:xfrm>
            <a:off x="4987302" y="3347627"/>
            <a:ext cx="2973354" cy="2033058"/>
          </a:xfrm>
          <a:prstGeom prst="rect">
            <a:avLst/>
          </a:prstGeom>
          <a:noFill/>
          <a:ln cap="flat">
            <a:noFill/>
          </a:ln>
        </p:spPr>
      </p:pic>
      <p:pic>
        <p:nvPicPr>
          <p:cNvPr id="7" name="Image 7">
            <a:extLst>
              <a:ext uri="{FF2B5EF4-FFF2-40B4-BE49-F238E27FC236}">
                <a16:creationId xmlns:a16="http://schemas.microsoft.com/office/drawing/2014/main" id="{88E1D17C-A673-87F8-0926-D78C071619AC}"/>
              </a:ext>
            </a:extLst>
          </p:cNvPr>
          <p:cNvPicPr>
            <a:picLocks noChangeAspect="1"/>
          </p:cNvPicPr>
          <p:nvPr/>
        </p:nvPicPr>
        <p:blipFill>
          <a:blip r:embed="rId4"/>
          <a:stretch>
            <a:fillRect/>
          </a:stretch>
        </p:blipFill>
        <p:spPr>
          <a:xfrm>
            <a:off x="161364" y="4478676"/>
            <a:ext cx="4491962" cy="180402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strVal val="0"/>
                                          </p:val>
                                        </p:tav>
                                        <p:tav tm="100000">
                                          <p:val>
                                            <p:str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7C30C50-308E-4A6E-B91F-AE699058EA46}"/>
              </a:ext>
            </a:extLst>
          </p:cNvPr>
          <p:cNvSpPr>
            <a:spLocks noGrp="1"/>
          </p:cNvSpPr>
          <p:nvPr>
            <p:ph type="title"/>
          </p:nvPr>
        </p:nvSpPr>
        <p:spPr>
          <a:xfrm>
            <a:off x="457200" y="274676"/>
            <a:ext cx="8229600" cy="1486030"/>
          </a:xfrm>
        </p:spPr>
        <p:txBody>
          <a:bodyPr/>
          <a:lstStyle/>
          <a:p>
            <a:r>
              <a:rPr lang="fr-FR" dirty="0"/>
              <a:t>Exemples Projets / Points de vigilance </a:t>
            </a:r>
          </a:p>
        </p:txBody>
      </p:sp>
      <p:sp>
        <p:nvSpPr>
          <p:cNvPr id="2" name="Espace réservé du numéro de diapositive 1">
            <a:extLst>
              <a:ext uri="{FF2B5EF4-FFF2-40B4-BE49-F238E27FC236}">
                <a16:creationId xmlns:a16="http://schemas.microsoft.com/office/drawing/2014/main" id="{2B27A07F-82B9-4C45-AA32-6B321545445B}"/>
              </a:ext>
            </a:extLst>
          </p:cNvPr>
          <p:cNvSpPr>
            <a:spLocks noGrp="1"/>
          </p:cNvSpPr>
          <p:nvPr>
            <p:ph type="sldNum" sz="quarter" idx="12"/>
          </p:nvPr>
        </p:nvSpPr>
        <p:spPr/>
        <p:txBody>
          <a:bodyPr/>
          <a:lstStyle/>
          <a:p>
            <a:fld id="{48E8F7F0-C5B7-4E9B-9302-0DABCAE046B6}" type="slidenum">
              <a:rPr lang="fr-FR" smtClean="0"/>
              <a:t>50</a:t>
            </a:fld>
            <a:endParaRPr lang="fr-FR" dirty="0"/>
          </a:p>
        </p:txBody>
      </p:sp>
      <p:sp>
        <p:nvSpPr>
          <p:cNvPr id="3" name="ZoneTexte 2">
            <a:extLst>
              <a:ext uri="{FF2B5EF4-FFF2-40B4-BE49-F238E27FC236}">
                <a16:creationId xmlns:a16="http://schemas.microsoft.com/office/drawing/2014/main" id="{2B3EEE63-7D1F-E00D-1AFD-3D03016C42EB}"/>
              </a:ext>
            </a:extLst>
          </p:cNvPr>
          <p:cNvSpPr txBox="1"/>
          <p:nvPr/>
        </p:nvSpPr>
        <p:spPr>
          <a:xfrm>
            <a:off x="199361" y="1855201"/>
            <a:ext cx="8877803" cy="6231449"/>
          </a:xfrm>
          <a:prstGeom prst="rect">
            <a:avLst/>
          </a:prstGeom>
          <a:noFill/>
        </p:spPr>
        <p:txBody>
          <a:bodyPr wrap="square">
            <a:spAutoFit/>
          </a:bodyPr>
          <a:lstStyle/>
          <a:p>
            <a:pPr marL="342900" indent="-342900" algn="just" defTabSz="685800">
              <a:spcBef>
                <a:spcPts val="450"/>
              </a:spcBef>
              <a:spcAft>
                <a:spcPts val="450"/>
              </a:spcAft>
              <a:buFont typeface="Arial" panose="020B0604020202020204" pitchFamily="34" charset="0"/>
              <a:buChar char="•"/>
              <a:defRPr/>
            </a:pPr>
            <a:r>
              <a:rPr lang="fr-FR" dirty="0">
                <a:solidFill>
                  <a:srgbClr val="0F243E"/>
                </a:solidFill>
                <a:cs typeface="Segoe UI" panose="020B0502040204020203" pitchFamily="34" charset="0"/>
              </a:rPr>
              <a:t>Tenir compte de l’évolution sociétale : exemple projets ovins, projets truffes</a:t>
            </a:r>
            <a:endParaRPr lang="fr-FR" sz="1350" dirty="0">
              <a:solidFill>
                <a:srgbClr val="0F243E"/>
              </a:solidFill>
              <a:cs typeface="Segoe UI" panose="020B0502040204020203" pitchFamily="34" charset="0"/>
            </a:endParaRPr>
          </a:p>
          <a:p>
            <a:pPr algn="just" defTabSz="685800">
              <a:lnSpc>
                <a:spcPct val="150000"/>
              </a:lnSpc>
              <a:spcBef>
                <a:spcPts val="450"/>
              </a:spcBef>
              <a:spcAft>
                <a:spcPts val="450"/>
              </a:spcAft>
              <a:defRPr/>
            </a:pPr>
            <a:r>
              <a:rPr lang="fr-FR" sz="1350" dirty="0">
                <a:solidFill>
                  <a:srgbClr val="0F243E"/>
                </a:solidFill>
                <a:cs typeface="Segoe UI" panose="020B0502040204020203" pitchFamily="34" charset="0"/>
              </a:rPr>
              <a:t>Autres points de vigilance en-dehors de l’agriculture : </a:t>
            </a:r>
          </a:p>
          <a:p>
            <a:pPr algn="just">
              <a:lnSpc>
                <a:spcPct val="150000"/>
              </a:lnSpc>
              <a:spcBef>
                <a:spcPts val="450"/>
              </a:spcBef>
              <a:spcAft>
                <a:spcPts val="450"/>
              </a:spcAft>
              <a:defRPr/>
            </a:pPr>
            <a:r>
              <a:rPr lang="fr-FR" sz="1350" dirty="0">
                <a:solidFill>
                  <a:srgbClr val="0F243E"/>
                </a:solidFill>
                <a:cs typeface="Segoe UI" panose="020B0502040204020203" pitchFamily="34" charset="0"/>
              </a:rPr>
              <a:t>Intégration paysagère </a:t>
            </a:r>
            <a:r>
              <a:rPr lang="fr-FR" sz="1350" dirty="0">
                <a:solidFill>
                  <a:srgbClr val="0F243E"/>
                </a:solidFill>
                <a:cs typeface="Segoe UI" panose="020B0502040204020203" pitchFamily="34" charset="0"/>
                <a:sym typeface="Wingdings" panose="05000000000000000000" pitchFamily="2" charset="2"/>
              </a:rPr>
              <a:t> la Chambre d’Agriculture ne possède pas les compétences mais reste vigilante en demandant l’accord des conseil municipaux</a:t>
            </a:r>
            <a:endParaRPr lang="fr-FR" sz="1350" dirty="0">
              <a:solidFill>
                <a:srgbClr val="0F243E"/>
              </a:solidFill>
              <a:cs typeface="Segoe UI" panose="020B0502040204020203" pitchFamily="34" charset="0"/>
            </a:endParaRPr>
          </a:p>
          <a:p>
            <a:pPr algn="just" defTabSz="685800">
              <a:lnSpc>
                <a:spcPct val="150000"/>
              </a:lnSpc>
              <a:spcBef>
                <a:spcPts val="450"/>
              </a:spcBef>
              <a:spcAft>
                <a:spcPts val="450"/>
              </a:spcAft>
              <a:defRPr/>
            </a:pPr>
            <a:r>
              <a:rPr lang="fr-FR" sz="1350" dirty="0">
                <a:solidFill>
                  <a:srgbClr val="0F243E"/>
                </a:solidFill>
                <a:cs typeface="Segoe UI" panose="020B0502040204020203" pitchFamily="34" charset="0"/>
              </a:rPr>
              <a:t>Enjeux environnementaux, beaucoup de projets sur des zones humides </a:t>
            </a:r>
            <a:r>
              <a:rPr lang="fr-FR" sz="1350" dirty="0">
                <a:solidFill>
                  <a:srgbClr val="0F243E"/>
                </a:solidFill>
                <a:cs typeface="Segoe UI" panose="020B0502040204020203" pitchFamily="34" charset="0"/>
                <a:sym typeface="Wingdings" panose="05000000000000000000" pitchFamily="2" charset="2"/>
              </a:rPr>
              <a:t> la Chambre d’Agriculture ne possède pas les compétences</a:t>
            </a:r>
          </a:p>
          <a:p>
            <a:pPr algn="just" defTabSz="685800">
              <a:lnSpc>
                <a:spcPct val="150000"/>
              </a:lnSpc>
              <a:spcBef>
                <a:spcPts val="450"/>
              </a:spcBef>
              <a:spcAft>
                <a:spcPts val="450"/>
              </a:spcAft>
              <a:defRPr/>
            </a:pPr>
            <a:r>
              <a:rPr lang="fr-FR" sz="1350" dirty="0">
                <a:solidFill>
                  <a:srgbClr val="0F243E"/>
                </a:solidFill>
                <a:cs typeface="Segoe UI" panose="020B0502040204020203" pitchFamily="34" charset="0"/>
                <a:sym typeface="Wingdings" panose="05000000000000000000" pitchFamily="2" charset="2"/>
              </a:rPr>
              <a:t>Potentiel conflit d’intérêt (exemple : le propriétaire/exploitant maire de la commune)  dossier à risque de contentieux</a:t>
            </a:r>
          </a:p>
          <a:p>
            <a:pPr algn="just" defTabSz="685800">
              <a:lnSpc>
                <a:spcPct val="150000"/>
              </a:lnSpc>
              <a:spcBef>
                <a:spcPts val="450"/>
              </a:spcBef>
              <a:spcAft>
                <a:spcPts val="450"/>
              </a:spcAft>
              <a:defRPr/>
            </a:pPr>
            <a:r>
              <a:rPr lang="fr-FR" sz="1350" dirty="0">
                <a:solidFill>
                  <a:srgbClr val="0F243E"/>
                </a:solidFill>
                <a:cs typeface="Segoe UI" panose="020B0502040204020203" pitchFamily="34" charset="0"/>
                <a:sym typeface="Wingdings" panose="05000000000000000000" pitchFamily="2" charset="2"/>
              </a:rPr>
              <a:t>Projet représentant beaucoup d’argent  peut créer des tensions (mesurer le bénéfice risque) </a:t>
            </a: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a:p>
            <a:pPr algn="just" defTabSz="685800">
              <a:lnSpc>
                <a:spcPct val="150000"/>
              </a:lnSpc>
              <a:spcBef>
                <a:spcPts val="450"/>
              </a:spcBef>
              <a:spcAft>
                <a:spcPts val="450"/>
              </a:spcAft>
              <a:defRPr/>
            </a:pPr>
            <a:endParaRPr lang="fr-FR" sz="1350" dirty="0">
              <a:solidFill>
                <a:srgbClr val="0F243E"/>
              </a:solidFill>
              <a:latin typeface="Century Gothic" panose="020B0502020202020204" pitchFamily="34" charset="0"/>
              <a:cs typeface="Segoe UI" panose="020B0502040204020203" pitchFamily="34" charset="0"/>
            </a:endParaRPr>
          </a:p>
        </p:txBody>
      </p:sp>
    </p:spTree>
    <p:extLst>
      <p:ext uri="{BB962C8B-B14F-4D97-AF65-F5344CB8AC3E}">
        <p14:creationId xmlns:p14="http://schemas.microsoft.com/office/powerpoint/2010/main" val="423796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051415-ABB7-CFAC-077D-C797B4550B0F}"/>
              </a:ext>
            </a:extLst>
          </p:cNvPr>
          <p:cNvSpPr>
            <a:spLocks noGrp="1"/>
          </p:cNvSpPr>
          <p:nvPr>
            <p:ph type="title"/>
          </p:nvPr>
        </p:nvSpPr>
        <p:spPr>
          <a:xfrm>
            <a:off x="2196353" y="1622611"/>
            <a:ext cx="6499411" cy="819056"/>
          </a:xfrm>
        </p:spPr>
        <p:txBody>
          <a:bodyPr/>
          <a:lstStyle/>
          <a:p>
            <a:pPr>
              <a:buNone/>
            </a:pPr>
            <a:r>
              <a:rPr lang="fr-FR" dirty="0"/>
              <a:t> Merci de votre attention</a:t>
            </a:r>
          </a:p>
        </p:txBody>
      </p:sp>
      <p:pic>
        <p:nvPicPr>
          <p:cNvPr id="3" name="Image 2">
            <a:extLst>
              <a:ext uri="{FF2B5EF4-FFF2-40B4-BE49-F238E27FC236}">
                <a16:creationId xmlns:a16="http://schemas.microsoft.com/office/drawing/2014/main" id="{47146726-2C76-38EC-6F3D-334524CE4DF0}"/>
              </a:ext>
            </a:extLst>
          </p:cNvPr>
          <p:cNvPicPr>
            <a:picLocks noChangeAspect="1"/>
          </p:cNvPicPr>
          <p:nvPr/>
        </p:nvPicPr>
        <p:blipFill>
          <a:blip r:embed="rId2"/>
          <a:stretch>
            <a:fillRect/>
          </a:stretch>
        </p:blipFill>
        <p:spPr>
          <a:xfrm>
            <a:off x="0" y="-35859"/>
            <a:ext cx="4870946" cy="1568824"/>
          </a:xfrm>
          <a:prstGeom prst="rect">
            <a:avLst/>
          </a:prstGeom>
        </p:spPr>
      </p:pic>
      <p:pic>
        <p:nvPicPr>
          <p:cNvPr id="5" name="Image 4">
            <a:extLst>
              <a:ext uri="{FF2B5EF4-FFF2-40B4-BE49-F238E27FC236}">
                <a16:creationId xmlns:a16="http://schemas.microsoft.com/office/drawing/2014/main" id="{E26D8611-4C9B-1B28-DFB3-447E2951D8F2}"/>
              </a:ext>
            </a:extLst>
          </p:cNvPr>
          <p:cNvPicPr>
            <a:picLocks noChangeAspect="1"/>
          </p:cNvPicPr>
          <p:nvPr/>
        </p:nvPicPr>
        <p:blipFill>
          <a:blip r:embed="rId3"/>
          <a:stretch>
            <a:fillRect/>
          </a:stretch>
        </p:blipFill>
        <p:spPr>
          <a:xfrm>
            <a:off x="1192305" y="2534654"/>
            <a:ext cx="4870946" cy="3956401"/>
          </a:xfrm>
          <a:prstGeom prst="rect">
            <a:avLst/>
          </a:prstGeom>
        </p:spPr>
      </p:pic>
    </p:spTree>
    <p:extLst>
      <p:ext uri="{BB962C8B-B14F-4D97-AF65-F5344CB8AC3E}">
        <p14:creationId xmlns:p14="http://schemas.microsoft.com/office/powerpoint/2010/main" val="140328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A6651-29BD-79FA-CD51-A391113D1845}"/>
              </a:ext>
            </a:extLst>
          </p:cNvPr>
          <p:cNvSpPr txBox="1">
            <a:spLocks noGrp="1"/>
          </p:cNvSpPr>
          <p:nvPr>
            <p:ph type="title"/>
          </p:nvPr>
        </p:nvSpPr>
        <p:spPr/>
        <p:txBody>
          <a:bodyPr/>
          <a:lstStyle/>
          <a:p>
            <a:pPr lvl="0">
              <a:buNone/>
            </a:pPr>
            <a:r>
              <a:rPr lang="fr-FR" sz="2400" b="1" i="1">
                <a:solidFill>
                  <a:srgbClr val="0070C0"/>
                </a:solidFill>
              </a:rPr>
              <a:t>CONDITIONS A REUNIR </a:t>
            </a:r>
            <a:br>
              <a:rPr lang="fr-FR" b="1" i="1">
                <a:solidFill>
                  <a:srgbClr val="0070C0"/>
                </a:solidFill>
              </a:rPr>
            </a:br>
            <a:r>
              <a:rPr lang="fr-FR" sz="2000" b="1" i="1">
                <a:solidFill>
                  <a:srgbClr val="0070C0"/>
                </a:solidFill>
              </a:rPr>
              <a:t>(Art. L. 314-36 du Code de l’énergie issu de l’article 54 de la loi AER)</a:t>
            </a:r>
          </a:p>
        </p:txBody>
      </p:sp>
      <p:sp>
        <p:nvSpPr>
          <p:cNvPr id="3" name="Espace réservé du contenu 2">
            <a:extLst>
              <a:ext uri="{FF2B5EF4-FFF2-40B4-BE49-F238E27FC236}">
                <a16:creationId xmlns:a16="http://schemas.microsoft.com/office/drawing/2014/main" id="{852C7E43-9A2A-77AD-A2C1-0247DCE52735}"/>
              </a:ext>
            </a:extLst>
          </p:cNvPr>
          <p:cNvSpPr txBox="1">
            <a:spLocks noGrp="1"/>
          </p:cNvSpPr>
          <p:nvPr>
            <p:ph idx="1"/>
          </p:nvPr>
        </p:nvSpPr>
        <p:spPr>
          <a:xfrm>
            <a:off x="224119" y="1600200"/>
            <a:ext cx="8462680" cy="4525923"/>
          </a:xfrm>
        </p:spPr>
        <p:txBody>
          <a:bodyPr lIns="91440" tIns="45720" rIns="91440" bIns="45720"/>
          <a:lstStyle/>
          <a:p>
            <a:pPr marL="343082" lvl="0" indent="-343082" algn="just" hangingPunct="1">
              <a:spcBef>
                <a:spcPts val="800"/>
              </a:spcBef>
              <a:spcAft>
                <a:spcPts val="0"/>
              </a:spcAft>
              <a:buSzPct val="100000"/>
              <a:buFont typeface="Arial" pitchFamily="34"/>
              <a:buChar char="•"/>
            </a:pPr>
            <a:r>
              <a:rPr lang="fr-FR" sz="2800">
                <a:latin typeface="Calibri"/>
              </a:rPr>
              <a:t>L’installation doit apporter au moins un des quatre services suivants:</a:t>
            </a:r>
          </a:p>
          <a:p>
            <a:pPr marL="0" lvl="0" indent="0" hangingPunct="1">
              <a:spcAft>
                <a:spcPts val="0"/>
              </a:spcAft>
              <a:buNone/>
            </a:pPr>
            <a:r>
              <a:rPr lang="fr-FR" sz="2800">
                <a:latin typeface="Calibri"/>
              </a:rPr>
              <a:t>- </a:t>
            </a:r>
            <a:r>
              <a:rPr lang="fr-FR" sz="2800" i="1">
                <a:latin typeface="Calibri"/>
              </a:rPr>
              <a:t>Amélioration du potentiel et de l’impact agronomiques</a:t>
            </a:r>
          </a:p>
          <a:p>
            <a:pPr marL="0" lvl="0" indent="0" hangingPunct="1">
              <a:spcAft>
                <a:spcPts val="0"/>
              </a:spcAft>
              <a:buNone/>
            </a:pPr>
            <a:r>
              <a:rPr lang="fr-FR" sz="2800" i="1">
                <a:latin typeface="Calibri"/>
              </a:rPr>
              <a:t>- Adaptation au changement climatique, </a:t>
            </a:r>
          </a:p>
          <a:p>
            <a:pPr marL="0" lvl="0" indent="0" hangingPunct="1">
              <a:spcAft>
                <a:spcPts val="0"/>
              </a:spcAft>
              <a:buNone/>
            </a:pPr>
            <a:r>
              <a:rPr lang="fr-FR" sz="2800" i="1">
                <a:latin typeface="Calibri"/>
              </a:rPr>
              <a:t>- Protection contre les aléas, </a:t>
            </a:r>
          </a:p>
          <a:p>
            <a:pPr marL="0" lvl="0" indent="0" hangingPunct="1">
              <a:spcAft>
                <a:spcPts val="0"/>
              </a:spcAft>
              <a:buNone/>
            </a:pPr>
            <a:r>
              <a:rPr lang="fr-FR" sz="2800" i="1">
                <a:latin typeface="Calibri"/>
              </a:rPr>
              <a:t>- Amélioration du bien-être animal</a:t>
            </a:r>
          </a:p>
          <a:p>
            <a:pPr marL="457200" lvl="0" indent="-457200" algn="just" hangingPunct="1">
              <a:spcAft>
                <a:spcPts val="0"/>
              </a:spcAft>
              <a:buSzPct val="100000"/>
              <a:buFont typeface="Arial" pitchFamily="34"/>
              <a:buChar char="•"/>
            </a:pPr>
            <a:r>
              <a:rPr lang="fr-FR" sz="2800">
                <a:latin typeface="Calibri"/>
              </a:rPr>
              <a:t>L’installation ne doit pas permettre à la production agricole d’être l’activité principale et doit présenter un caractère de réversibilité</a:t>
            </a:r>
          </a:p>
          <a:p>
            <a:pPr marL="457200" lvl="0" indent="-457200" hangingPunct="1">
              <a:spcBef>
                <a:spcPts val="800"/>
              </a:spcBef>
              <a:spcAft>
                <a:spcPts val="0"/>
              </a:spcAft>
              <a:buSzPct val="100000"/>
              <a:buFont typeface="Arial" pitchFamily="34"/>
              <a:buChar char="•"/>
            </a:pPr>
            <a:r>
              <a:rPr lang="fr-FR" sz="2000" i="1">
                <a:latin typeface="Calibri"/>
              </a:rPr>
              <a:t>Attente des décrets d’application</a:t>
            </a:r>
          </a:p>
          <a:p>
            <a:pPr marL="0" lvl="0" indent="0" hangingPunct="1">
              <a:spcBef>
                <a:spcPts val="800"/>
              </a:spcBef>
              <a:spcAft>
                <a:spcPts val="0"/>
              </a:spcAft>
              <a:buNone/>
            </a:pPr>
            <a:r>
              <a:rPr lang="fr-FR">
                <a:latin typeface="Calibri"/>
              </a:rPr>
              <a:t>                                       </a:t>
            </a:r>
            <a:r>
              <a:rPr lang="fr-FR" sz="2400" i="1">
                <a:solidFill>
                  <a:srgbClr val="0070C0"/>
                </a:solidFill>
                <a:latin typeface="Calibri"/>
              </a:rPr>
              <a:t>6/30</a:t>
            </a:r>
          </a:p>
          <a:p>
            <a:pPr marL="457200" lvl="0" indent="-457200" hangingPunct="1">
              <a:spcBef>
                <a:spcPts val="800"/>
              </a:spcBef>
              <a:spcAft>
                <a:spcPts val="0"/>
              </a:spcAft>
              <a:buSzPct val="100000"/>
              <a:buFont typeface="Wingdings" pitchFamily="2"/>
              <a:buChar char="ü"/>
            </a:pPr>
            <a:endParaRPr lang="fr-FR">
              <a:latin typeface="Calibri"/>
            </a:endParaRPr>
          </a:p>
          <a:p>
            <a:pPr marL="457200" lvl="0" indent="-457200" hangingPunct="1">
              <a:spcBef>
                <a:spcPts val="800"/>
              </a:spcBef>
              <a:spcAft>
                <a:spcPts val="0"/>
              </a:spcAft>
              <a:buSzPct val="100000"/>
              <a:buFont typeface="Wingdings" pitchFamily="2"/>
              <a:buChar char="ü"/>
            </a:pPr>
            <a:endParaRPr lang="fr-FR">
              <a:latin typeface="Calibri"/>
            </a:endParaRPr>
          </a:p>
          <a:p>
            <a:pPr marL="457200" lvl="0" indent="-457200" hangingPunct="1">
              <a:spcBef>
                <a:spcPts val="800"/>
              </a:spcBef>
              <a:spcAft>
                <a:spcPts val="0"/>
              </a:spcAft>
              <a:buSzPct val="100000"/>
              <a:buFont typeface="Wingdings" pitchFamily="2"/>
              <a:buChar char="ü"/>
            </a:pPr>
            <a:endParaRPr lang="fr-FR">
              <a:latin typeface="Calibri"/>
            </a:endParaRPr>
          </a:p>
          <a:p>
            <a:pPr marL="457200" lvl="0" indent="-457200" hangingPunct="1">
              <a:spcBef>
                <a:spcPts val="800"/>
              </a:spcBef>
              <a:spcAft>
                <a:spcPts val="0"/>
              </a:spcAft>
              <a:buSzPct val="100000"/>
              <a:buFont typeface="Wingdings" pitchFamily="2"/>
              <a:buChar char="ü"/>
            </a:pPr>
            <a:endParaRPr lang="fr-FR">
              <a:latin typeface="Calibri"/>
            </a:endParaRPr>
          </a:p>
          <a:p>
            <a:pPr marL="0" lvl="0" indent="0" hangingPunct="1">
              <a:spcBef>
                <a:spcPts val="800"/>
              </a:spcBef>
              <a:spcAft>
                <a:spcPts val="0"/>
              </a:spcAft>
              <a:buNone/>
            </a:pPr>
            <a:endParaRPr lang="fr-FR" i="1">
              <a:latin typeface="Calibri"/>
            </a:endParaRPr>
          </a:p>
          <a:p>
            <a:pPr marL="0" lvl="0" indent="0" algn="ctr" hangingPunct="1">
              <a:spcBef>
                <a:spcPts val="800"/>
              </a:spcBef>
              <a:spcAft>
                <a:spcPts val="0"/>
              </a:spcAft>
              <a:buNone/>
            </a:pPr>
            <a:r>
              <a:rPr lang="fr-FR" sz="2600" i="1">
                <a:solidFill>
                  <a:srgbClr val="0066CC"/>
                </a:solidFill>
                <a:latin typeface="Calibri"/>
              </a:rPr>
              <a:t>4/33</a:t>
            </a:r>
          </a:p>
          <a:p>
            <a:pPr marL="343082" lvl="0" indent="-343082" hangingPunct="1">
              <a:spcBef>
                <a:spcPts val="800"/>
              </a:spcBef>
              <a:spcAft>
                <a:spcPts val="0"/>
              </a:spcAft>
              <a:buSzPct val="100000"/>
              <a:buFont typeface="Arial" pitchFamily="34"/>
              <a:buChar char="•"/>
            </a:pPr>
            <a:endParaRPr lang="fr-FR">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CF6367-BA92-FAE1-C675-71DDE6F34455}"/>
              </a:ext>
            </a:extLst>
          </p:cNvPr>
          <p:cNvSpPr txBox="1">
            <a:spLocks noGrp="1"/>
          </p:cNvSpPr>
          <p:nvPr>
            <p:ph type="title"/>
          </p:nvPr>
        </p:nvSpPr>
        <p:spPr>
          <a:xfrm>
            <a:off x="457200" y="274676"/>
            <a:ext cx="8229600" cy="1159678"/>
          </a:xfrm>
        </p:spPr>
        <p:txBody>
          <a:bodyPr/>
          <a:lstStyle/>
          <a:p>
            <a:pPr lvl="0">
              <a:buNone/>
            </a:pPr>
            <a:r>
              <a:rPr lang="fr-FR" b="1" i="1">
                <a:solidFill>
                  <a:srgbClr val="0070C0"/>
                </a:solidFill>
              </a:rPr>
              <a:t>GUIDE MINISTERIEL 2020</a:t>
            </a:r>
            <a:br>
              <a:rPr lang="fr-FR" b="1" i="1">
                <a:solidFill>
                  <a:srgbClr val="0070C0"/>
                </a:solidFill>
              </a:rPr>
            </a:br>
            <a:r>
              <a:rPr lang="fr-FR" sz="1600"/>
              <a:t>Instruction des demandes d’autorisations d’urbanisme pour les centrales solaires au sol</a:t>
            </a:r>
            <a:endParaRPr lang="fr-FR" sz="1600" b="1" i="1">
              <a:solidFill>
                <a:srgbClr val="0070C0"/>
              </a:solidFill>
            </a:endParaRPr>
          </a:p>
        </p:txBody>
      </p:sp>
      <p:sp>
        <p:nvSpPr>
          <p:cNvPr id="3" name="Espace réservé du pied de page 3">
            <a:extLst>
              <a:ext uri="{FF2B5EF4-FFF2-40B4-BE49-F238E27FC236}">
                <a16:creationId xmlns:a16="http://schemas.microsoft.com/office/drawing/2014/main" id="{D9D0346A-A1E5-86D4-8FB5-014813D6BE97}"/>
              </a:ext>
            </a:extLst>
          </p:cNvPr>
          <p:cNvSpPr txBox="1"/>
          <p:nvPr/>
        </p:nvSpPr>
        <p:spPr>
          <a:xfrm>
            <a:off x="4032001" y="6356515"/>
            <a:ext cx="1295997" cy="365037"/>
          </a:xfrm>
          <a:prstGeom prst="rect">
            <a:avLst/>
          </a:prstGeom>
          <a:noFill/>
          <a:ln cap="flat">
            <a:noFill/>
          </a:ln>
        </p:spPr>
        <p:txBody>
          <a:bodyPr vert="horz" wrap="square" lIns="91440" tIns="45720" rIns="91440" bIns="45720" anchor="ctr" anchorCtr="1" compatLnSpc="0">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66CC"/>
                </a:solidFill>
                <a:uFillTx/>
                <a:latin typeface="Arial" pitchFamily="18"/>
                <a:ea typeface="Microsoft YaHei" pitchFamily="2"/>
                <a:cs typeface="Lucida Sans" pitchFamily="2"/>
              </a:rPr>
              <a:t>7/30</a:t>
            </a:r>
            <a:endParaRPr lang="fr-FR" sz="1800" b="0" i="1" u="none" strike="noStrike" kern="1200" cap="none" spc="0" baseline="0">
              <a:solidFill>
                <a:srgbClr val="0066CC"/>
              </a:solidFill>
              <a:uFillTx/>
              <a:latin typeface="Arial" pitchFamily="18"/>
              <a:ea typeface="Microsoft YaHei" pitchFamily="2"/>
              <a:cs typeface="Lucida Sans" pitchFamily="2"/>
            </a:endParaRPr>
          </a:p>
        </p:txBody>
      </p:sp>
      <p:sp>
        <p:nvSpPr>
          <p:cNvPr id="4" name="Espace réservé du contenu 4">
            <a:extLst>
              <a:ext uri="{FF2B5EF4-FFF2-40B4-BE49-F238E27FC236}">
                <a16:creationId xmlns:a16="http://schemas.microsoft.com/office/drawing/2014/main" id="{92B0E949-C4FC-C8E0-C158-5727C1F20A42}"/>
              </a:ext>
            </a:extLst>
          </p:cNvPr>
          <p:cNvSpPr txBox="1">
            <a:spLocks noGrp="1"/>
          </p:cNvSpPr>
          <p:nvPr>
            <p:ph idx="1"/>
          </p:nvPr>
        </p:nvSpPr>
        <p:spPr>
          <a:xfrm>
            <a:off x="457200" y="1496936"/>
            <a:ext cx="8229243" cy="1380734"/>
          </a:xfrm>
        </p:spPr>
        <p:txBody>
          <a:bodyPr/>
          <a:lstStyle/>
          <a:p>
            <a:pPr lvl="0" algn="just"/>
            <a:r>
              <a:rPr lang="fr-FR" sz="2000">
                <a:latin typeface="Calibri"/>
              </a:rPr>
              <a:t>Projets privilégiant les sites déjà dégradés ou artificialisés  </a:t>
            </a:r>
            <a:br>
              <a:rPr lang="fr-FR" sz="2000">
                <a:latin typeface="Calibri"/>
              </a:rPr>
            </a:br>
            <a:r>
              <a:rPr lang="fr-FR" sz="2000">
                <a:latin typeface="Calibri"/>
              </a:rPr>
              <a:t>et invitation à proscrire les terrains agricoles ou naturels si incompatibilité avec l’exercice d’une activité agricole, pastorale ou forestière du terrain.</a:t>
            </a:r>
          </a:p>
        </p:txBody>
      </p:sp>
      <p:pic>
        <p:nvPicPr>
          <p:cNvPr id="5" name="Image 5">
            <a:extLst>
              <a:ext uri="{FF2B5EF4-FFF2-40B4-BE49-F238E27FC236}">
                <a16:creationId xmlns:a16="http://schemas.microsoft.com/office/drawing/2014/main" id="{B1198F25-FD7E-88D5-A39E-3D277A6E612A}"/>
              </a:ext>
            </a:extLst>
          </p:cNvPr>
          <p:cNvPicPr>
            <a:picLocks noChangeAspect="1"/>
          </p:cNvPicPr>
          <p:nvPr/>
        </p:nvPicPr>
        <p:blipFill>
          <a:blip r:embed="rId3"/>
          <a:stretch>
            <a:fillRect/>
          </a:stretch>
        </p:blipFill>
        <p:spPr>
          <a:xfrm>
            <a:off x="6473787" y="2689414"/>
            <a:ext cx="2383347" cy="3436452"/>
          </a:xfrm>
          <a:prstGeom prst="rect">
            <a:avLst/>
          </a:prstGeom>
          <a:noFill/>
          <a:ln w="3172" cap="flat">
            <a:solidFill>
              <a:srgbClr val="000000"/>
            </a:solidFill>
            <a:prstDash val="solid"/>
            <a:miter/>
          </a:ln>
        </p:spPr>
      </p:pic>
      <p:sp>
        <p:nvSpPr>
          <p:cNvPr id="6" name="ZoneTexte 6">
            <a:extLst>
              <a:ext uri="{FF2B5EF4-FFF2-40B4-BE49-F238E27FC236}">
                <a16:creationId xmlns:a16="http://schemas.microsoft.com/office/drawing/2014/main" id="{17FF5DEA-AAB9-4B6E-D569-CE4B6F2EA92D}"/>
              </a:ext>
            </a:extLst>
          </p:cNvPr>
          <p:cNvSpPr txBox="1"/>
          <p:nvPr/>
        </p:nvSpPr>
        <p:spPr>
          <a:xfrm>
            <a:off x="457200" y="2877671"/>
            <a:ext cx="5593979" cy="147733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Calibri"/>
              </a:rPr>
              <a:t>   Projets ne devant pas porter atteinte à la sauvegarde des espaces naturels et des paysages (</a:t>
            </a:r>
            <a:r>
              <a:rPr lang="fr-FR" sz="1800" b="0" i="1" u="none" strike="noStrike" kern="1200" cap="none" spc="0" baseline="0">
                <a:solidFill>
                  <a:srgbClr val="000000"/>
                </a:solidFill>
                <a:uFillTx/>
                <a:latin typeface="Calibri"/>
              </a:rPr>
              <a:t>c.Urb., Art. L. 151-11 pour les PLU; C. Urb., L. 161-4 pour les cartes communales; C. Urb., Art. L. 111-4 en l’absence de documents d’urbanisme - RNU)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F407C4-F1AF-7267-6D3F-1A76FBBFE40D}"/>
              </a:ext>
            </a:extLst>
          </p:cNvPr>
          <p:cNvSpPr txBox="1">
            <a:spLocks noGrp="1"/>
          </p:cNvSpPr>
          <p:nvPr>
            <p:ph type="title"/>
          </p:nvPr>
        </p:nvSpPr>
        <p:spPr>
          <a:xfrm>
            <a:off x="457200" y="274676"/>
            <a:ext cx="8229600" cy="545403"/>
          </a:xfrm>
        </p:spPr>
        <p:txBody>
          <a:bodyPr/>
          <a:lstStyle/>
          <a:p>
            <a:pPr lvl="0">
              <a:buNone/>
            </a:pPr>
            <a:r>
              <a:rPr lang="fr-FR" sz="1600" b="1" i="1">
                <a:solidFill>
                  <a:srgbClr val="0070C0"/>
                </a:solidFill>
              </a:rPr>
              <a:t>GUIDE MINISTERIEL 2020</a:t>
            </a:r>
            <a:br>
              <a:rPr lang="fr-FR" sz="1600" b="1" i="1">
                <a:solidFill>
                  <a:srgbClr val="0070C0"/>
                </a:solidFill>
              </a:rPr>
            </a:br>
            <a:r>
              <a:rPr lang="fr-FR" sz="1600" b="1" i="1">
                <a:solidFill>
                  <a:srgbClr val="0070C0"/>
                </a:solidFill>
              </a:rPr>
              <a:t>(SUITE)</a:t>
            </a:r>
          </a:p>
        </p:txBody>
      </p:sp>
      <p:sp>
        <p:nvSpPr>
          <p:cNvPr id="3" name="Espace réservé du contenu 2">
            <a:extLst>
              <a:ext uri="{FF2B5EF4-FFF2-40B4-BE49-F238E27FC236}">
                <a16:creationId xmlns:a16="http://schemas.microsoft.com/office/drawing/2014/main" id="{2E5DAF88-9D15-BA6E-8449-676AE0AB813C}"/>
              </a:ext>
            </a:extLst>
          </p:cNvPr>
          <p:cNvSpPr txBox="1">
            <a:spLocks noGrp="1"/>
          </p:cNvSpPr>
          <p:nvPr>
            <p:ph idx="1"/>
          </p:nvPr>
        </p:nvSpPr>
        <p:spPr>
          <a:xfrm>
            <a:off x="503998" y="1511996"/>
            <a:ext cx="8229600" cy="3741322"/>
          </a:xfrm>
        </p:spPr>
        <p:txBody>
          <a:bodyPr lIns="91440" tIns="45720" rIns="91440" bIns="45720"/>
          <a:lstStyle/>
          <a:p>
            <a:pPr marL="0" lvl="0" indent="0" hangingPunct="1">
              <a:spcBef>
                <a:spcPts val="800"/>
              </a:spcBef>
              <a:spcAft>
                <a:spcPts val="0"/>
              </a:spcAft>
              <a:buNone/>
            </a:pPr>
            <a:r>
              <a:rPr lang="fr-FR" sz="2000" u="sng" dirty="0">
                <a:latin typeface="Calibri"/>
              </a:rPr>
              <a:t>Projet devant permettre </a:t>
            </a:r>
            <a:r>
              <a:rPr lang="fr-FR" sz="2000" dirty="0">
                <a:latin typeface="Calibri"/>
              </a:rPr>
              <a:t>l’exercice d’une </a:t>
            </a:r>
            <a:r>
              <a:rPr lang="fr-FR" sz="2000" b="1" i="1" dirty="0">
                <a:latin typeface="Calibri"/>
              </a:rPr>
              <a:t>activité agricole significative </a:t>
            </a:r>
            <a:r>
              <a:rPr lang="fr-FR" sz="2000" dirty="0">
                <a:latin typeface="Calibri"/>
              </a:rPr>
              <a:t>prenant en compte selon la jurisprudence:</a:t>
            </a:r>
          </a:p>
          <a:p>
            <a:pPr marL="343082" lvl="0" indent="-343082" hangingPunct="1">
              <a:spcBef>
                <a:spcPts val="800"/>
              </a:spcBef>
              <a:spcAft>
                <a:spcPts val="0"/>
              </a:spcAft>
              <a:buSzPct val="100000"/>
              <a:buFont typeface="Arial" pitchFamily="34"/>
              <a:buChar char="•"/>
            </a:pPr>
            <a:r>
              <a:rPr lang="fr-FR" sz="2000" dirty="0">
                <a:latin typeface="Calibri"/>
              </a:rPr>
              <a:t>La superficie de la parcelle permettant un réel maintien d’une activité agricole</a:t>
            </a:r>
          </a:p>
          <a:p>
            <a:pPr marL="343082" lvl="0" indent="-343082" hangingPunct="1">
              <a:spcBef>
                <a:spcPts val="800"/>
              </a:spcBef>
              <a:spcAft>
                <a:spcPts val="0"/>
              </a:spcAft>
              <a:buSzPct val="100000"/>
              <a:buFont typeface="Arial" pitchFamily="34"/>
              <a:buChar char="•"/>
            </a:pPr>
            <a:r>
              <a:rPr lang="fr-FR" sz="2000" dirty="0">
                <a:latin typeface="Calibri"/>
              </a:rPr>
              <a:t>L’emprise au sol du projet par rapport à la superficie totale des parcelles</a:t>
            </a:r>
          </a:p>
          <a:p>
            <a:pPr marL="343082" lvl="0" indent="-343082" hangingPunct="1">
              <a:spcBef>
                <a:spcPts val="800"/>
              </a:spcBef>
              <a:spcAft>
                <a:spcPts val="0"/>
              </a:spcAft>
              <a:buSzPct val="100000"/>
              <a:buFont typeface="Arial" pitchFamily="34"/>
              <a:buChar char="•"/>
            </a:pPr>
            <a:r>
              <a:rPr lang="fr-FR" sz="2000" dirty="0">
                <a:latin typeface="Calibri"/>
              </a:rPr>
              <a:t>L’exploitation effective ou non du terrain à la date de délivrance du permis de construire (</a:t>
            </a:r>
            <a:r>
              <a:rPr lang="fr-FR" sz="2000" i="1" dirty="0">
                <a:latin typeface="Calibri"/>
              </a:rPr>
              <a:t>déclaration PAC &gt; 5 ans</a:t>
            </a:r>
            <a:r>
              <a:rPr lang="fr-FR" sz="2000" dirty="0">
                <a:latin typeface="Calibri"/>
              </a:rPr>
              <a:t>)</a:t>
            </a:r>
          </a:p>
          <a:p>
            <a:pPr marL="0" lvl="0" indent="0" hangingPunct="1">
              <a:spcAft>
                <a:spcPts val="0"/>
              </a:spcAft>
              <a:buNone/>
            </a:pPr>
            <a:r>
              <a:rPr lang="fr-FR" sz="2000" dirty="0">
                <a:latin typeface="Calibri"/>
              </a:rPr>
              <a:t>- Contrat avec un agriculteur pour l’entretien du terrain (</a:t>
            </a:r>
            <a:r>
              <a:rPr lang="fr-FR" sz="2000" i="1" dirty="0">
                <a:latin typeface="Calibri"/>
              </a:rPr>
              <a:t>broutage ovin</a:t>
            </a:r>
            <a:r>
              <a:rPr lang="fr-FR" sz="2000" dirty="0">
                <a:latin typeface="Calibri"/>
              </a:rPr>
              <a:t>)</a:t>
            </a:r>
          </a:p>
          <a:p>
            <a:pPr marL="0" lvl="0" indent="0" hangingPunct="1">
              <a:spcBef>
                <a:spcPts val="800"/>
              </a:spcBef>
              <a:spcAft>
                <a:spcPts val="0"/>
              </a:spcAft>
              <a:buNone/>
            </a:pPr>
            <a:r>
              <a:rPr lang="fr-FR" sz="2000" dirty="0">
                <a:latin typeface="Calibri"/>
              </a:rPr>
              <a:t>- Caractère réversible de l’installation </a:t>
            </a:r>
            <a:r>
              <a:rPr lang="fr-FR" sz="2000" i="1" dirty="0">
                <a:latin typeface="Calibri"/>
              </a:rPr>
              <a:t>(utilisation de pieux et de vis)</a:t>
            </a:r>
          </a:p>
          <a:p>
            <a:pPr marL="0" lvl="0" indent="0" hangingPunct="1">
              <a:spcBef>
                <a:spcPts val="800"/>
              </a:spcBef>
              <a:spcAft>
                <a:spcPts val="0"/>
              </a:spcAft>
              <a:buNone/>
            </a:pPr>
            <a:r>
              <a:rPr lang="fr-FR" sz="2000" dirty="0">
                <a:latin typeface="Calibri"/>
              </a:rPr>
              <a:t>- Valeur agronomique des terres devant être très limitée voire moyenne</a:t>
            </a:r>
          </a:p>
          <a:p>
            <a:pPr marL="0" lvl="0" indent="0" hangingPunct="1">
              <a:spcBef>
                <a:spcPts val="800"/>
              </a:spcBef>
              <a:spcAft>
                <a:spcPts val="0"/>
              </a:spcAft>
              <a:buNone/>
            </a:pPr>
            <a:endParaRPr lang="fr-FR" dirty="0">
              <a:latin typeface="Calibri"/>
            </a:endParaRPr>
          </a:p>
          <a:p>
            <a:pPr marL="0" lvl="0" indent="0" hangingPunct="1">
              <a:spcBef>
                <a:spcPts val="800"/>
              </a:spcBef>
              <a:spcAft>
                <a:spcPts val="0"/>
              </a:spcAft>
              <a:buNone/>
            </a:pPr>
            <a:endParaRPr lang="fr-FR" i="1" dirty="0">
              <a:latin typeface="Calibri"/>
            </a:endParaRPr>
          </a:p>
          <a:p>
            <a:pPr marL="343082" lvl="0" indent="-343082" hangingPunct="1">
              <a:spcBef>
                <a:spcPts val="800"/>
              </a:spcBef>
              <a:spcAft>
                <a:spcPts val="0"/>
              </a:spcAft>
              <a:buSzPct val="100000"/>
              <a:buFont typeface="Arial" pitchFamily="34"/>
              <a:buChar char="•"/>
            </a:pPr>
            <a:endParaRPr lang="fr-FR" dirty="0">
              <a:latin typeface="Calibri"/>
            </a:endParaRPr>
          </a:p>
          <a:p>
            <a:pPr marL="0" lvl="0" indent="0" algn="ctr" hangingPunct="1">
              <a:spcBef>
                <a:spcPts val="800"/>
              </a:spcBef>
              <a:spcAft>
                <a:spcPts val="0"/>
              </a:spcAft>
              <a:buNone/>
            </a:pPr>
            <a:endParaRPr lang="fr-FR" sz="2600" dirty="0">
              <a:solidFill>
                <a:srgbClr val="0066CC"/>
              </a:solidFill>
              <a:latin typeface="Calibri"/>
            </a:endParaRPr>
          </a:p>
        </p:txBody>
      </p:sp>
      <p:sp>
        <p:nvSpPr>
          <p:cNvPr id="4" name="Espace réservé du pied de page 3">
            <a:extLst>
              <a:ext uri="{FF2B5EF4-FFF2-40B4-BE49-F238E27FC236}">
                <a16:creationId xmlns:a16="http://schemas.microsoft.com/office/drawing/2014/main" id="{1381E948-DF2B-486A-D799-E294F7D1AADF}"/>
              </a:ext>
            </a:extLst>
          </p:cNvPr>
          <p:cNvSpPr txBox="1"/>
          <p:nvPr/>
        </p:nvSpPr>
        <p:spPr>
          <a:xfrm>
            <a:off x="3145819" y="6377519"/>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6/29</a:t>
            </a:r>
            <a:endParaRPr lang="fr-FR" sz="1800" b="0" i="1" u="none" strike="noStrike" kern="1200" cap="none" spc="0" baseline="0">
              <a:solidFill>
                <a:srgbClr val="0070C0"/>
              </a:solidFill>
              <a:uFillTx/>
              <a:latin typeface="Arial"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19E9B-FB22-35D6-C426-F76C835CB4B2}"/>
              </a:ext>
            </a:extLst>
          </p:cNvPr>
          <p:cNvSpPr txBox="1">
            <a:spLocks noGrp="1"/>
          </p:cNvSpPr>
          <p:nvPr>
            <p:ph type="title"/>
          </p:nvPr>
        </p:nvSpPr>
        <p:spPr/>
        <p:txBody>
          <a:bodyPr/>
          <a:lstStyle/>
          <a:p>
            <a:pPr lvl="0">
              <a:buNone/>
            </a:pPr>
            <a:r>
              <a:rPr lang="fr-FR" b="1" i="1">
                <a:solidFill>
                  <a:srgbClr val="0070C0"/>
                </a:solidFill>
              </a:rPr>
              <a:t>REGIME JURIDIQUE APPLICABLE</a:t>
            </a:r>
          </a:p>
        </p:txBody>
      </p:sp>
      <p:sp>
        <p:nvSpPr>
          <p:cNvPr id="3" name="Espace réservé du contenu 2">
            <a:extLst>
              <a:ext uri="{FF2B5EF4-FFF2-40B4-BE49-F238E27FC236}">
                <a16:creationId xmlns:a16="http://schemas.microsoft.com/office/drawing/2014/main" id="{DB0A7FA2-914C-8A21-A12B-84B7B9560C36}"/>
              </a:ext>
            </a:extLst>
          </p:cNvPr>
          <p:cNvSpPr txBox="1">
            <a:spLocks noGrp="1"/>
          </p:cNvSpPr>
          <p:nvPr>
            <p:ph idx="1"/>
          </p:nvPr>
        </p:nvSpPr>
        <p:spPr>
          <a:xfrm>
            <a:off x="457200" y="1546661"/>
            <a:ext cx="8229600" cy="3446675"/>
          </a:xfrm>
        </p:spPr>
        <p:txBody>
          <a:bodyPr lIns="91440" tIns="45720" rIns="91440" bIns="45720"/>
          <a:lstStyle/>
          <a:p>
            <a:pPr marL="343082" lvl="0" indent="-343082" hangingPunct="1">
              <a:spcBef>
                <a:spcPts val="800"/>
              </a:spcBef>
              <a:spcAft>
                <a:spcPts val="0"/>
              </a:spcAft>
              <a:buSzPct val="100000"/>
              <a:buFont typeface="Arial" pitchFamily="34"/>
              <a:buChar char="•"/>
            </a:pPr>
            <a:r>
              <a:rPr lang="fr-FR" b="1">
                <a:latin typeface="Calibri"/>
              </a:rPr>
              <a:t>DISPENSE DE FORMALITE </a:t>
            </a:r>
            <a:br>
              <a:rPr lang="fr-FR" b="1">
                <a:latin typeface="Calibri"/>
              </a:rPr>
            </a:br>
            <a:r>
              <a:rPr lang="fr-FR" sz="2000">
                <a:latin typeface="Calibri"/>
              </a:rPr>
              <a:t>si puissance &lt; 3 kW et hauteur au-dessus du sol inférieure ou égale à 1m80 (</a:t>
            </a:r>
            <a:r>
              <a:rPr lang="fr-FR" sz="2000" i="1">
                <a:latin typeface="Calibri"/>
              </a:rPr>
              <a:t>C. urb. art. R. 421-2c)</a:t>
            </a:r>
          </a:p>
          <a:p>
            <a:pPr marL="343082" lvl="0" indent="-343082" hangingPunct="1">
              <a:spcBef>
                <a:spcPts val="800"/>
              </a:spcBef>
              <a:spcAft>
                <a:spcPts val="0"/>
              </a:spcAft>
              <a:buSzPct val="100000"/>
              <a:buFont typeface="Arial" pitchFamily="34"/>
              <a:buChar char="•"/>
            </a:pPr>
            <a:r>
              <a:rPr lang="fr-FR" b="1">
                <a:latin typeface="Calibri"/>
              </a:rPr>
              <a:t>DECLARATION PREALABLE</a:t>
            </a:r>
            <a:r>
              <a:rPr lang="fr-FR">
                <a:latin typeface="Calibri"/>
              </a:rPr>
              <a:t> </a:t>
            </a:r>
            <a:br>
              <a:rPr lang="fr-FR">
                <a:latin typeface="Calibri"/>
              </a:rPr>
            </a:br>
            <a:r>
              <a:rPr lang="fr-FR" sz="2000">
                <a:latin typeface="Calibri"/>
              </a:rPr>
              <a:t>si hauteur &gt; 1m80 quelque soit la puissance et puissance crête entre 3 kW et 1 MW (</a:t>
            </a:r>
            <a:r>
              <a:rPr lang="fr-FR" sz="2000" i="1">
                <a:latin typeface="Calibri"/>
              </a:rPr>
              <a:t>C. urb. art. R. 421-9, h)</a:t>
            </a:r>
          </a:p>
          <a:p>
            <a:pPr marL="343082" lvl="0" indent="-343082" hangingPunct="1">
              <a:spcBef>
                <a:spcPts val="800"/>
              </a:spcBef>
              <a:spcAft>
                <a:spcPts val="0"/>
              </a:spcAft>
              <a:buSzPct val="100000"/>
              <a:buFont typeface="Arial" pitchFamily="34"/>
              <a:buChar char="•"/>
            </a:pPr>
            <a:r>
              <a:rPr lang="fr-FR" b="1">
                <a:latin typeface="Calibri"/>
              </a:rPr>
              <a:t>PERMIS DE CONSTRUIRE</a:t>
            </a:r>
            <a:r>
              <a:rPr lang="fr-FR">
                <a:latin typeface="Calibri"/>
              </a:rPr>
              <a:t> </a:t>
            </a:r>
            <a:br>
              <a:rPr lang="fr-FR">
                <a:latin typeface="Calibri"/>
              </a:rPr>
            </a:br>
            <a:r>
              <a:rPr lang="fr-FR" sz="2000">
                <a:latin typeface="Calibri"/>
              </a:rPr>
              <a:t>si puissance crête égale ou supérieure à 1 MW</a:t>
            </a:r>
          </a:p>
          <a:p>
            <a:pPr marL="343082" lvl="0" indent="-343082" hangingPunct="1">
              <a:spcBef>
                <a:spcPts val="800"/>
              </a:spcBef>
              <a:spcAft>
                <a:spcPts val="0"/>
              </a:spcAft>
              <a:buSzPct val="100000"/>
              <a:buFont typeface="Arial" pitchFamily="34"/>
              <a:buChar char="•"/>
            </a:pPr>
            <a:endParaRPr lang="fr-FR">
              <a:latin typeface="Calibri"/>
            </a:endParaRPr>
          </a:p>
        </p:txBody>
      </p:sp>
      <p:sp>
        <p:nvSpPr>
          <p:cNvPr id="4" name="Espace réservé du pied de page 3">
            <a:extLst>
              <a:ext uri="{FF2B5EF4-FFF2-40B4-BE49-F238E27FC236}">
                <a16:creationId xmlns:a16="http://schemas.microsoft.com/office/drawing/2014/main" id="{3F7BC522-E01F-359C-F4FD-18313FF4C91C}"/>
              </a:ext>
            </a:extLst>
          </p:cNvPr>
          <p:cNvSpPr txBox="1"/>
          <p:nvPr/>
        </p:nvSpPr>
        <p:spPr>
          <a:xfrm>
            <a:off x="3124075" y="6356515"/>
            <a:ext cx="2895475" cy="365037"/>
          </a:xfrm>
          <a:prstGeom prst="rect">
            <a:avLst/>
          </a:prstGeom>
          <a:noFill/>
          <a:ln cap="flat">
            <a:noFill/>
          </a:ln>
        </p:spPr>
        <p:txBody>
          <a:bodyPr vert="horz" wrap="square" lIns="91440" tIns="45720" rIns="91440" bIns="45720" anchor="ctr" anchorCtr="1" compatLnSpc="0">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1" u="none" strike="noStrike" kern="0" cap="none" spc="0" baseline="0">
                <a:solidFill>
                  <a:srgbClr val="0070C0"/>
                </a:solidFill>
                <a:uFillTx/>
                <a:latin typeface="Arial" pitchFamily="18"/>
                <a:ea typeface="Microsoft YaHei" pitchFamily="2"/>
                <a:cs typeface="Lucida Sans" pitchFamily="2"/>
              </a:rPr>
              <a:t>9/30</a:t>
            </a:r>
            <a:endParaRPr lang="fr-FR" sz="1800" b="0" i="1" u="none" strike="noStrike" kern="1200" cap="none" spc="0" baseline="0">
              <a:solidFill>
                <a:srgbClr val="0070C0"/>
              </a:solidFill>
              <a:uFillTx/>
              <a:latin typeface="Arial" pitchFamily="18"/>
              <a:ea typeface="Microsoft YaHei" pitchFamily="2"/>
              <a:cs typeface="Lucida San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1039</TotalTime>
  <Words>3742</Words>
  <Application>Microsoft Office PowerPoint</Application>
  <PresentationFormat>Affichage à l'écran (4:3)</PresentationFormat>
  <Paragraphs>496</Paragraphs>
  <Slides>51</Slides>
  <Notes>28</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51</vt:i4>
      </vt:variant>
    </vt:vector>
  </HeadingPairs>
  <TitlesOfParts>
    <vt:vector size="64" baseType="lpstr">
      <vt:lpstr>Algerian</vt:lpstr>
      <vt:lpstr>Arial</vt:lpstr>
      <vt:lpstr>Arial</vt:lpstr>
      <vt:lpstr>Arial, Arial</vt:lpstr>
      <vt:lpstr>Calibri</vt:lpstr>
      <vt:lpstr>Century Gothic</vt:lpstr>
      <vt:lpstr>Courier New</vt:lpstr>
      <vt:lpstr>Frutiger-Light</vt:lpstr>
      <vt:lpstr>StarSymbol</vt:lpstr>
      <vt:lpstr>Symbol</vt:lpstr>
      <vt:lpstr>Times New Roman</vt:lpstr>
      <vt:lpstr>Wingdings</vt:lpstr>
      <vt:lpstr>Thème Office</vt:lpstr>
      <vt:lpstr>AGRIVOLTAÏSME</vt:lpstr>
      <vt:lpstr>Plan</vt:lpstr>
      <vt:lpstr>DEFINITION DE L’AGRIVOLTAISME OU AGRI-PV</vt:lpstr>
      <vt:lpstr>L’AGRIVOLTAISME OU AGRI-PV (Pratiquement)</vt:lpstr>
      <vt:lpstr>DIVERSITE DE PROJETS</vt:lpstr>
      <vt:lpstr>CONDITIONS A REUNIR  (Art. L. 314-36 du Code de l’énergie issu de l’article 54 de la loi AER)</vt:lpstr>
      <vt:lpstr>GUIDE MINISTERIEL 2020 Instruction des demandes d’autorisations d’urbanisme pour les centrales solaires au sol</vt:lpstr>
      <vt:lpstr>GUIDE MINISTERIEL 2020 (SUITE)</vt:lpstr>
      <vt:lpstr>REGIME JURIDIQUE APPLICABLE</vt:lpstr>
      <vt:lpstr>REGIME DU PERMIS DE CONSTRUIRE</vt:lpstr>
      <vt:lpstr>REGIME DU PERMIS DE CONSTRUIRE (SUITE)</vt:lpstr>
      <vt:lpstr>LES CONTRAINTES LIEES AU ZONAGE</vt:lpstr>
      <vt:lpstr>DIVERSITE DES DOCUMENT D’URBANISME</vt:lpstr>
      <vt:lpstr>DEUX CONDITIONS EXIGEEES</vt:lpstr>
      <vt:lpstr>CARACTERISTIQUES D’UNE ACTIVITE AGRICOLE SIGNIFICATIVE</vt:lpstr>
      <vt:lpstr>CARACTERISTIQUES D’UNE ACTIVITE AGRICOLE SIGNIFICATIVE (SUITE)</vt:lpstr>
      <vt:lpstr>EXEMPLE DE COMPATIBILITE</vt:lpstr>
      <vt:lpstr>EXEMPLES D’INCOMPATIBILITE</vt:lpstr>
      <vt:lpstr>LES AVIS DE PORTEE AGRICOLE</vt:lpstr>
      <vt:lpstr>LES AVIS DE PORTEE AGRICOLE (SUITE)</vt:lpstr>
      <vt:lpstr>LES AVIS DE PORTEE AGRICOLE (SUITE)</vt:lpstr>
      <vt:lpstr>LES AVIS DE PORTEE AGRICOLE (SUITE)</vt:lpstr>
      <vt:lpstr>CAS PARTICULIER DES DELAISSES D’AUTOROUTE</vt:lpstr>
      <vt:lpstr>NOUVELLES PROCEDURES D’ENQUETE PUBLIQUE</vt:lpstr>
      <vt:lpstr>NOUVELLES PROCEDURES D’ENQUETE PUBLIQUE (SUITE)</vt:lpstr>
      <vt:lpstr>NOUVELLES PROCEDURES D’ENQUETE PUBLIQUE  (SUITE)</vt:lpstr>
      <vt:lpstr>NOUVELLES PROCEDURES D’ENQUETE PUBLIQUE (SUITE)</vt:lpstr>
      <vt:lpstr>REFERENCES BIBLIOGRAPHIQUES (Ouvrages de Production d’Electricité à partir de l’Energie Solaire Installée au Sol  dits OPEESIS)</vt:lpstr>
      <vt:lpstr>REFERENCES BIBLIOGRAPHIQUES (SUITE)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Décision du Préfet Arrêté du 8 septembre 2023 PC accordé assorti de recommandations reprenant les réserves du commissaire enquêteur </vt:lpstr>
      <vt:lpstr>Rencontre avec la chambre d’Agriculture de la Nièvre 4 septembre 2023</vt:lpstr>
      <vt:lpstr>Exemples Projets / Points de vigilance </vt:lpstr>
      <vt:lpstr>Exemples Projets / Points de vigilance </vt:lpstr>
      <vt:lpstr> Merci de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RETEX</dc:title>
  <dc:creator>Jean-Paul Montmayeul</dc:creator>
  <cp:lastModifiedBy>georges Leclercq</cp:lastModifiedBy>
  <cp:revision>75</cp:revision>
  <cp:lastPrinted>2023-07-28T10:06:28Z</cp:lastPrinted>
  <dcterms:created xsi:type="dcterms:W3CDTF">2022-11-15T17:13:43Z</dcterms:created>
  <dcterms:modified xsi:type="dcterms:W3CDTF">2023-09-16T08:32:03Z</dcterms:modified>
</cp:coreProperties>
</file>