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69"/>
  </p:notes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14F580-5C10-494E-9333-59798A45B96E}" type="datetimeFigureOut">
              <a:rPr lang="fr-FR" smtClean="0"/>
              <a:t>17/03/2024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B9762-957C-42DA-818D-897FFEDBC624}" type="slidenum">
              <a:rPr lang="fr-FR" smtClean="0"/>
              <a:t>‹N°›</a:t>
            </a:fld>
            <a:endParaRPr lang="fr-FR"/>
          </a:p>
        </p:txBody>
      </p:sp>
    </p:spTree>
    <p:extLst>
      <p:ext uri="{BB962C8B-B14F-4D97-AF65-F5344CB8AC3E}">
        <p14:creationId xmlns:p14="http://schemas.microsoft.com/office/powerpoint/2010/main" val="2275332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8585828-818A-4914-8669-F82B713FAA99}" type="datetime4">
              <a:rPr lang="fr-FR" smtClean="0"/>
              <a:t>17 mars 2024</a:t>
            </a:fld>
            <a:endParaRPr lang="en-US" dirty="0"/>
          </a:p>
        </p:txBody>
      </p:sp>
      <p:sp>
        <p:nvSpPr>
          <p:cNvPr id="5" name="Footer Placeholder 4"/>
          <p:cNvSpPr>
            <a:spLocks noGrp="1"/>
          </p:cNvSpPr>
          <p:nvPr>
            <p:ph type="ftr" sz="quarter" idx="11"/>
          </p:nvPr>
        </p:nvSpPr>
        <p:spPr/>
        <p:txBody>
          <a:bodyPr/>
          <a:lstStyle/>
          <a:p>
            <a:r>
              <a:rPr lang="en-US"/>
              <a:t>Le commissaire enquêteur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3EA1FDE-561F-4812-A302-E733DD457079}" type="datetime4">
              <a:rPr lang="fr-FR" smtClean="0"/>
              <a:t>17 mars 2024</a:t>
            </a:fld>
            <a:endParaRPr lang="en-US" dirty="0"/>
          </a:p>
        </p:txBody>
      </p:sp>
      <p:sp>
        <p:nvSpPr>
          <p:cNvPr id="5" name="Footer Placeholder 4"/>
          <p:cNvSpPr>
            <a:spLocks noGrp="1"/>
          </p:cNvSpPr>
          <p:nvPr>
            <p:ph type="ftr" sz="quarter" idx="11"/>
          </p:nvPr>
        </p:nvSpPr>
        <p:spPr/>
        <p:txBody>
          <a:bodyPr/>
          <a:lstStyle/>
          <a:p>
            <a:r>
              <a:rPr lang="en-US"/>
              <a:t>Le commissaire enquêteur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226491B-16C2-4D30-AC4C-5F7FF0C94444}" type="datetime4">
              <a:rPr lang="fr-FR" smtClean="0"/>
              <a:t>17 mars 2024</a:t>
            </a:fld>
            <a:endParaRPr lang="en-US" dirty="0"/>
          </a:p>
        </p:txBody>
      </p:sp>
      <p:sp>
        <p:nvSpPr>
          <p:cNvPr id="5" name="Footer Placeholder 4"/>
          <p:cNvSpPr>
            <a:spLocks noGrp="1"/>
          </p:cNvSpPr>
          <p:nvPr>
            <p:ph type="ftr" sz="quarter" idx="11"/>
          </p:nvPr>
        </p:nvSpPr>
        <p:spPr/>
        <p:txBody>
          <a:bodyPr/>
          <a:lstStyle/>
          <a:p>
            <a:r>
              <a:rPr lang="en-US"/>
              <a:t>Le commissaire enquêteur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35757F4-22CE-492D-9A94-0853DFB627ED}" type="datetime4">
              <a:rPr lang="fr-FR" smtClean="0"/>
              <a:t>17 mars 2024</a:t>
            </a:fld>
            <a:endParaRPr lang="en-US" dirty="0"/>
          </a:p>
        </p:txBody>
      </p:sp>
      <p:sp>
        <p:nvSpPr>
          <p:cNvPr id="5" name="Footer Placeholder 4"/>
          <p:cNvSpPr>
            <a:spLocks noGrp="1"/>
          </p:cNvSpPr>
          <p:nvPr>
            <p:ph type="ftr" sz="quarter" idx="11"/>
          </p:nvPr>
        </p:nvSpPr>
        <p:spPr/>
        <p:txBody>
          <a:bodyPr/>
          <a:lstStyle/>
          <a:p>
            <a:r>
              <a:rPr lang="en-US"/>
              <a:t>Le commissaire enquêteur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E8A9047-5096-4C36-9B51-A40E8B46EE5B}" type="datetime4">
              <a:rPr lang="fr-FR" smtClean="0"/>
              <a:t>17 mars 2024</a:t>
            </a:fld>
            <a:endParaRPr lang="en-US" dirty="0"/>
          </a:p>
        </p:txBody>
      </p:sp>
      <p:sp>
        <p:nvSpPr>
          <p:cNvPr id="5" name="Footer Placeholder 4"/>
          <p:cNvSpPr>
            <a:spLocks noGrp="1"/>
          </p:cNvSpPr>
          <p:nvPr>
            <p:ph type="ftr" sz="quarter" idx="11"/>
          </p:nvPr>
        </p:nvSpPr>
        <p:spPr/>
        <p:txBody>
          <a:bodyPr/>
          <a:lstStyle/>
          <a:p>
            <a:r>
              <a:rPr lang="en-US"/>
              <a:t>Le commissaire enquêteur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2D33E32-8D15-4A7F-9963-BE6EAE40AD65}" type="datetime4">
              <a:rPr lang="fr-FR" smtClean="0"/>
              <a:t>17 mars 2024</a:t>
            </a:fld>
            <a:endParaRPr lang="en-US" dirty="0"/>
          </a:p>
        </p:txBody>
      </p:sp>
      <p:sp>
        <p:nvSpPr>
          <p:cNvPr id="5" name="Footer Placeholder 4"/>
          <p:cNvSpPr>
            <a:spLocks noGrp="1"/>
          </p:cNvSpPr>
          <p:nvPr>
            <p:ph type="ftr" sz="quarter" idx="11"/>
          </p:nvPr>
        </p:nvSpPr>
        <p:spPr/>
        <p:txBody>
          <a:bodyPr/>
          <a:lstStyle/>
          <a:p>
            <a:r>
              <a:rPr lang="en-US"/>
              <a:t>Le commissaire enquêteur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680AAD5-2460-4409-9E05-EEABD9F5BEB6}" type="datetime4">
              <a:rPr lang="fr-FR" smtClean="0"/>
              <a:t>17 mars 2024</a:t>
            </a:fld>
            <a:endParaRPr lang="en-US" dirty="0"/>
          </a:p>
        </p:txBody>
      </p:sp>
      <p:sp>
        <p:nvSpPr>
          <p:cNvPr id="5" name="Footer Placeholder 4"/>
          <p:cNvSpPr>
            <a:spLocks noGrp="1"/>
          </p:cNvSpPr>
          <p:nvPr>
            <p:ph type="ftr" sz="quarter" idx="11"/>
          </p:nvPr>
        </p:nvSpPr>
        <p:spPr/>
        <p:txBody>
          <a:bodyPr/>
          <a:lstStyle/>
          <a:p>
            <a:r>
              <a:rPr lang="en-US"/>
              <a:t>Le commissaire enquêteur</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A74B782-19B3-4D8E-960B-F2F6CA4E8E02}" type="datetime4">
              <a:rPr lang="fr-FR" smtClean="0"/>
              <a:t>17 mars 2024</a:t>
            </a:fld>
            <a:endParaRPr lang="en-US" dirty="0"/>
          </a:p>
        </p:txBody>
      </p:sp>
      <p:sp>
        <p:nvSpPr>
          <p:cNvPr id="5" name="Footer Placeholder 4"/>
          <p:cNvSpPr>
            <a:spLocks noGrp="1"/>
          </p:cNvSpPr>
          <p:nvPr>
            <p:ph type="ftr" sz="quarter" idx="11"/>
          </p:nvPr>
        </p:nvSpPr>
        <p:spPr/>
        <p:txBody>
          <a:bodyPr/>
          <a:lstStyle/>
          <a:p>
            <a:r>
              <a:rPr lang="en-US"/>
              <a:t>Le commissaire enquêteur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191DF86-DBAC-4534-9767-85CCC654E88F}" type="datetime4">
              <a:rPr lang="fr-FR" smtClean="0"/>
              <a:t>17 mars 2024</a:t>
            </a:fld>
            <a:endParaRPr lang="en-US" dirty="0"/>
          </a:p>
        </p:txBody>
      </p:sp>
      <p:sp>
        <p:nvSpPr>
          <p:cNvPr id="5" name="Footer Placeholder 4"/>
          <p:cNvSpPr>
            <a:spLocks noGrp="1"/>
          </p:cNvSpPr>
          <p:nvPr>
            <p:ph type="ftr" sz="quarter" idx="11"/>
          </p:nvPr>
        </p:nvSpPr>
        <p:spPr/>
        <p:txBody>
          <a:bodyPr/>
          <a:lstStyle/>
          <a:p>
            <a:r>
              <a:rPr lang="en-US"/>
              <a:t>Le commissaire enquêteur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BA1446B-F604-41A5-8D80-2503C043C6FA}" type="datetime4">
              <a:rPr lang="fr-FR" smtClean="0"/>
              <a:t>17 mars 2024</a:t>
            </a:fld>
            <a:endParaRPr lang="en-US" dirty="0"/>
          </a:p>
        </p:txBody>
      </p:sp>
      <p:sp>
        <p:nvSpPr>
          <p:cNvPr id="5" name="Footer Placeholder 4"/>
          <p:cNvSpPr>
            <a:spLocks noGrp="1"/>
          </p:cNvSpPr>
          <p:nvPr>
            <p:ph type="ftr" sz="quarter" idx="11"/>
          </p:nvPr>
        </p:nvSpPr>
        <p:spPr/>
        <p:txBody>
          <a:bodyPr/>
          <a:lstStyle/>
          <a:p>
            <a:r>
              <a:rPr lang="en-US"/>
              <a:t>Le commissaire enquêteur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EA72CE7-9366-4662-B191-10E81374800B}" type="datetime4">
              <a:rPr lang="fr-FR" smtClean="0"/>
              <a:t>17 mars 2024</a:t>
            </a:fld>
            <a:endParaRPr lang="en-US" dirty="0"/>
          </a:p>
        </p:txBody>
      </p:sp>
      <p:sp>
        <p:nvSpPr>
          <p:cNvPr id="6" name="Footer Placeholder 5"/>
          <p:cNvSpPr>
            <a:spLocks noGrp="1"/>
          </p:cNvSpPr>
          <p:nvPr>
            <p:ph type="ftr" sz="quarter" idx="11"/>
          </p:nvPr>
        </p:nvSpPr>
        <p:spPr/>
        <p:txBody>
          <a:bodyPr/>
          <a:lstStyle/>
          <a:p>
            <a:r>
              <a:rPr lang="en-US"/>
              <a:t>Le commissaire enquêteur</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1C83B6-25C2-4647-B68F-43D384214FF3}" type="datetime4">
              <a:rPr lang="fr-FR" smtClean="0"/>
              <a:t>17 mars 2024</a:t>
            </a:fld>
            <a:endParaRPr lang="en-US" dirty="0"/>
          </a:p>
        </p:txBody>
      </p:sp>
      <p:sp>
        <p:nvSpPr>
          <p:cNvPr id="8" name="Footer Placeholder 7"/>
          <p:cNvSpPr>
            <a:spLocks noGrp="1"/>
          </p:cNvSpPr>
          <p:nvPr>
            <p:ph type="ftr" sz="quarter" idx="11"/>
          </p:nvPr>
        </p:nvSpPr>
        <p:spPr/>
        <p:txBody>
          <a:bodyPr/>
          <a:lstStyle/>
          <a:p>
            <a:r>
              <a:rPr lang="en-US"/>
              <a:t>Le commissaire enquêteur</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FC3EABD-05AB-404E-AF07-75A16B10102D}" type="datetime4">
              <a:rPr lang="fr-FR" smtClean="0"/>
              <a:t>17 mars 2024</a:t>
            </a:fld>
            <a:endParaRPr lang="en-US" dirty="0"/>
          </a:p>
        </p:txBody>
      </p:sp>
      <p:sp>
        <p:nvSpPr>
          <p:cNvPr id="4" name="Footer Placeholder 3"/>
          <p:cNvSpPr>
            <a:spLocks noGrp="1"/>
          </p:cNvSpPr>
          <p:nvPr>
            <p:ph type="ftr" sz="quarter" idx="11"/>
          </p:nvPr>
        </p:nvSpPr>
        <p:spPr/>
        <p:txBody>
          <a:bodyPr/>
          <a:lstStyle/>
          <a:p>
            <a:r>
              <a:rPr lang="en-US"/>
              <a:t>Le commissaire enquêteur</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5BF4DF-147C-4635-9EE9-A48F50CD0BE8}" type="datetime4">
              <a:rPr lang="fr-FR" smtClean="0"/>
              <a:t>17 mars 2024</a:t>
            </a:fld>
            <a:endParaRPr lang="en-US" dirty="0"/>
          </a:p>
        </p:txBody>
      </p:sp>
      <p:sp>
        <p:nvSpPr>
          <p:cNvPr id="3" name="Footer Placeholder 2"/>
          <p:cNvSpPr>
            <a:spLocks noGrp="1"/>
          </p:cNvSpPr>
          <p:nvPr>
            <p:ph type="ftr" sz="quarter" idx="11"/>
          </p:nvPr>
        </p:nvSpPr>
        <p:spPr/>
        <p:txBody>
          <a:bodyPr/>
          <a:lstStyle/>
          <a:p>
            <a:r>
              <a:rPr lang="en-US"/>
              <a:t>Le commissaire enquêteur</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C0CCFF7-10FB-44C0-85F2-0926F1904EE8}" type="datetime4">
              <a:rPr lang="fr-FR" smtClean="0"/>
              <a:t>17 mars 2024</a:t>
            </a:fld>
            <a:endParaRPr lang="en-US" dirty="0"/>
          </a:p>
        </p:txBody>
      </p:sp>
      <p:sp>
        <p:nvSpPr>
          <p:cNvPr id="6" name="Footer Placeholder 5"/>
          <p:cNvSpPr>
            <a:spLocks noGrp="1"/>
          </p:cNvSpPr>
          <p:nvPr>
            <p:ph type="ftr" sz="quarter" idx="11"/>
          </p:nvPr>
        </p:nvSpPr>
        <p:spPr/>
        <p:txBody>
          <a:bodyPr/>
          <a:lstStyle/>
          <a:p>
            <a:r>
              <a:rPr lang="en-US"/>
              <a:t>Le commissaire enquêteur</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8267A85-B3D4-42AF-965A-0E584FA801DA}" type="datetime4">
              <a:rPr lang="fr-FR" smtClean="0"/>
              <a:t>17 mars 2024</a:t>
            </a:fld>
            <a:endParaRPr lang="en-US" dirty="0"/>
          </a:p>
        </p:txBody>
      </p:sp>
      <p:sp>
        <p:nvSpPr>
          <p:cNvPr id="6" name="Footer Placeholder 5"/>
          <p:cNvSpPr>
            <a:spLocks noGrp="1"/>
          </p:cNvSpPr>
          <p:nvPr>
            <p:ph type="ftr" sz="quarter" idx="11"/>
          </p:nvPr>
        </p:nvSpPr>
        <p:spPr/>
        <p:txBody>
          <a:bodyPr/>
          <a:lstStyle/>
          <a:p>
            <a:r>
              <a:rPr lang="en-US"/>
              <a:t>Le commissaire enquêteur</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E77F014-6330-451A-8E3D-6F221D65D4B7}" type="datetime4">
              <a:rPr lang="fr-FR" smtClean="0"/>
              <a:t>17 mars 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Le commissaire enquêteur</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legifrance.gouv.fr/affichCodeArticle.do?cidTexte=LEGITEXT000006074220&amp;idArticle=LEGIARTI000006832916&amp;dateTexte=&amp;categorieLien=cid"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4220&amp;idArticle=LEGIARTI000006832899&amp;dateTexte=&amp;categorieLien=cid" TargetMode="External"/><Relationship Id="rId7" Type="http://schemas.openxmlformats.org/officeDocument/2006/relationships/image" Target="../media/image1.png"/><Relationship Id="rId2" Type="http://schemas.openxmlformats.org/officeDocument/2006/relationships/hyperlink" Target="https://www.legifrance.gouv.fr/affichCodeArticle.do?cidTexte=LEGITEXT000006074220&amp;idArticle=LEGIARTI000006832914&amp;dateTexte=&amp;categorieLien=cid" TargetMode="External"/><Relationship Id="rId1" Type="http://schemas.openxmlformats.org/officeDocument/2006/relationships/slideLayout" Target="../slideLayouts/slideLayout2.xml"/><Relationship Id="rId6" Type="http://schemas.openxmlformats.org/officeDocument/2006/relationships/hyperlink" Target="https://www.legifrance.gouv.fr/affichCodeArticle.do?cidTexte=LEGITEXT000006074220&amp;idArticle=LEGIARTI000006832892&amp;dateTexte=&amp;categorieLien=cid" TargetMode="External"/><Relationship Id="rId5" Type="http://schemas.openxmlformats.org/officeDocument/2006/relationships/hyperlink" Target="https://www.legifrance.gouv.fr/affichCodeArticle.do?cidTexte=LEGITEXT000006074220&amp;idArticle=LEGIARTI000006832878&amp;dateTexte=&amp;categorieLien=cid" TargetMode="External"/><Relationship Id="rId4" Type="http://schemas.openxmlformats.org/officeDocument/2006/relationships/hyperlink" Target="https://www.legifrance.gouv.fr/affichCodeArticle.do?cidTexte=LEGITEXT000006074220&amp;idArticle=LEGIARTI000006834996&amp;dateTexte=&amp;categorieLien=cid" TargetMode="External"/></Relationships>
</file>

<file path=ppt/slides/_rels/slide59.xml.rels><?xml version="1.0" encoding="UTF-8" standalone="yes"?>
<Relationships xmlns="http://schemas.openxmlformats.org/package/2006/relationships"><Relationship Id="rId3" Type="http://schemas.openxmlformats.org/officeDocument/2006/relationships/hyperlink" Target="https://www.legifrance.gouv.fr/affichCodeArticle.do?cidTexte=LEGITEXT000006074220&amp;idArticle=LEGIARTI000006832878&amp;dateTexte=&amp;categorieLien=cid" TargetMode="External"/><Relationship Id="rId2" Type="http://schemas.openxmlformats.org/officeDocument/2006/relationships/hyperlink" Target="https://www.legifrance.gouv.fr/affichCodeArticle.do?cidTexte=LEGITEXT000006074220&amp;idArticle=LEGIARTI000006832914&amp;dateTexte=&amp;categorieLien=cid"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legifrance.gouv.fr/affichCodeArticle.do?cidTexte=LEGITEXT000006074220&amp;idArticle=LEGIARTI000006832892&amp;dateTexte=&amp;categorieLien=cid"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FBF005-88B8-2039-9CE8-B6E6C973A05F}"/>
              </a:ext>
            </a:extLst>
          </p:cNvPr>
          <p:cNvSpPr>
            <a:spLocks noGrp="1"/>
          </p:cNvSpPr>
          <p:nvPr>
            <p:ph type="ctrTitle"/>
          </p:nvPr>
        </p:nvSpPr>
        <p:spPr>
          <a:xfrm>
            <a:off x="1507067" y="2404534"/>
            <a:ext cx="7766936" cy="838199"/>
          </a:xfrm>
        </p:spPr>
        <p:txBody>
          <a:bodyPr/>
          <a:lstStyle/>
          <a:p>
            <a:pPr algn="ctr"/>
            <a:r>
              <a:rPr lang="fr-FR" sz="4800" dirty="0"/>
              <a:t>Le commissaire enquêteur </a:t>
            </a:r>
          </a:p>
        </p:txBody>
      </p:sp>
      <p:sp>
        <p:nvSpPr>
          <p:cNvPr id="3" name="Sous-titre 2">
            <a:extLst>
              <a:ext uri="{FF2B5EF4-FFF2-40B4-BE49-F238E27FC236}">
                <a16:creationId xmlns:a16="http://schemas.microsoft.com/office/drawing/2014/main" id="{10332B62-2DBD-9435-D7F0-4291F153EBBC}"/>
              </a:ext>
            </a:extLst>
          </p:cNvPr>
          <p:cNvSpPr>
            <a:spLocks noGrp="1"/>
          </p:cNvSpPr>
          <p:nvPr>
            <p:ph type="subTitle" idx="1"/>
          </p:nvPr>
        </p:nvSpPr>
        <p:spPr>
          <a:xfrm>
            <a:off x="2743200" y="4143506"/>
            <a:ext cx="4311478" cy="644992"/>
          </a:xfrm>
        </p:spPr>
        <p:txBody>
          <a:bodyPr>
            <a:noAutofit/>
          </a:bodyPr>
          <a:lstStyle/>
          <a:p>
            <a:pPr algn="ctr"/>
            <a:r>
              <a:rPr lang="fr-FR" sz="3600" dirty="0"/>
              <a:t>Daniel Collard</a:t>
            </a:r>
          </a:p>
        </p:txBody>
      </p:sp>
      <p:pic>
        <p:nvPicPr>
          <p:cNvPr id="5" name="Image 4">
            <a:extLst>
              <a:ext uri="{FF2B5EF4-FFF2-40B4-BE49-F238E27FC236}">
                <a16:creationId xmlns:a16="http://schemas.microsoft.com/office/drawing/2014/main" id="{3C314D4B-EC94-E573-6554-F3254B821F7F}"/>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235971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903134" y="604837"/>
            <a:ext cx="5641801" cy="600075"/>
          </a:xfrm>
        </p:spPr>
        <p:txBody>
          <a:bodyPr>
            <a:normAutofit/>
          </a:bodyPr>
          <a:lstStyle/>
          <a:p>
            <a:pPr algn="ctr"/>
            <a:r>
              <a:rPr lang="fr-FR" sz="2400" dirty="0">
                <a:latin typeface="Trebuchet MS" panose="020B0603020202020204" pitchFamily="34" charset="0"/>
              </a:rPr>
              <a:t>« </a:t>
            </a:r>
            <a:r>
              <a:rPr lang="fr-FR" sz="2400" dirty="0">
                <a:latin typeface="Trebuchet MS" panose="020B0603020202020204" pitchFamily="34" charset="0"/>
                <a:ea typeface="Arial Unicode MS" pitchFamily="2"/>
                <a:cs typeface="Tahoma" pitchFamily="2"/>
              </a:rPr>
              <a:t>L’honnête homme » du 21ème siècle</a:t>
            </a:r>
            <a:endParaRPr lang="fr-FR" sz="2400" dirty="0">
              <a:latin typeface="Trebuchet MS" panose="020B0603020202020204" pitchFamily="34" charset="0"/>
            </a:endParaRP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829733" y="1356386"/>
            <a:ext cx="8596668" cy="3478081"/>
          </a:xfrm>
        </p:spPr>
        <p:txBody>
          <a:bodyPr>
            <a:normAutofit fontScale="25000" lnSpcReduction="20000"/>
          </a:bodyPr>
          <a:lstStyle/>
          <a:p>
            <a:pPr algn="just">
              <a:buFont typeface="Wingdings" panose="05000000000000000000" pitchFamily="2" charset="2"/>
              <a:buChar char="Ø"/>
            </a:pPr>
            <a:r>
              <a:rPr lang="fr-FR" sz="9600" b="1" dirty="0">
                <a:solidFill>
                  <a:srgbClr val="000000"/>
                </a:solidFill>
                <a:latin typeface="Calibri" panose="020F0502020204030204" pitchFamily="34" charset="0"/>
                <a:ea typeface="Calibri" panose="020F0502020204030204" pitchFamily="34" charset="0"/>
                <a:cs typeface="Calibri" panose="020F0502020204030204" pitchFamily="34" charset="0"/>
              </a:rPr>
              <a:t>Être dans l’esprit et le comportement de</a:t>
            </a:r>
            <a:r>
              <a:rPr lang="fr-FR" sz="9600" b="1" dirty="0">
                <a:latin typeface="Calibri" panose="020F0502020204030204" pitchFamily="34" charset="0"/>
                <a:ea typeface="Calibri" panose="020F0502020204030204" pitchFamily="34" charset="0"/>
                <a:cs typeface="Calibri" panose="020F0502020204030204" pitchFamily="34" charset="0"/>
              </a:rPr>
              <a:t> « l’honnête homme » du XVIIème siècle </a:t>
            </a:r>
            <a:endParaRPr lang="fr-FR" sz="9600" b="1"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fr-FR" sz="9600" dirty="0">
                <a:solidFill>
                  <a:srgbClr val="000000"/>
                </a:solidFill>
                <a:latin typeface="Calibri" panose="020F0502020204030204" pitchFamily="34" charset="0"/>
                <a:ea typeface="Calibri" panose="020F0502020204030204" pitchFamily="34" charset="0"/>
                <a:cs typeface="Calibri" panose="020F0502020204030204" pitchFamily="34" charset="0"/>
              </a:rPr>
              <a:t>U</a:t>
            </a:r>
            <a:r>
              <a:rPr lang="fr-FR" sz="9600" dirty="0">
                <a:latin typeface="Calibri" panose="020F0502020204030204" pitchFamily="34" charset="0"/>
                <a:ea typeface="Calibri" panose="020F0502020204030204" pitchFamily="34" charset="0"/>
                <a:cs typeface="Calibri" panose="020F0502020204030204" pitchFamily="34" charset="0"/>
              </a:rPr>
              <a:t>n homme cultivé qui ne le montre pas</a:t>
            </a:r>
          </a:p>
          <a:p>
            <a:pPr marL="0" indent="0" algn="ctr">
              <a:buNone/>
            </a:pPr>
            <a:r>
              <a:rPr lang="fr-FR" sz="9600" dirty="0">
                <a:latin typeface="Calibri" panose="020F0502020204030204" pitchFamily="34" charset="0"/>
                <a:ea typeface="Calibri" panose="020F0502020204030204" pitchFamily="34" charset="0"/>
                <a:cs typeface="Calibri" panose="020F0502020204030204" pitchFamily="34" charset="0"/>
              </a:rPr>
              <a:t>Modéré dans ses attitudes et très sociable</a:t>
            </a:r>
          </a:p>
          <a:p>
            <a:pPr marL="0" indent="0" algn="just">
              <a:buNone/>
            </a:pPr>
            <a:r>
              <a:rPr lang="fr-FR" sz="9600" b="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qui vit avec son temps </a:t>
            </a:r>
            <a:r>
              <a:rPr lang="fr-FR" sz="9600" dirty="0">
                <a:latin typeface="Calibri" panose="020F0502020204030204" pitchFamily="34" charset="0"/>
                <a:ea typeface="Calibri" panose="020F0502020204030204" pitchFamily="34" charset="0"/>
                <a:cs typeface="Calibri" panose="020F0502020204030204" pitchFamily="34" charset="0"/>
              </a:rPr>
              <a:t>en s'adaptant aux </a:t>
            </a:r>
          </a:p>
          <a:p>
            <a:pPr marL="0" indent="0" algn="ctr">
              <a:buNone/>
            </a:pPr>
            <a:r>
              <a:rPr lang="fr-FR" sz="9600" dirty="0">
                <a:latin typeface="Calibri" panose="020F0502020204030204" pitchFamily="34" charset="0"/>
                <a:ea typeface="Calibri" panose="020F0502020204030204" pitchFamily="34" charset="0"/>
                <a:cs typeface="Calibri" panose="020F0502020204030204" pitchFamily="34" charset="0"/>
              </a:rPr>
              <a:t>évolutions technologiques </a:t>
            </a:r>
          </a:p>
          <a:p>
            <a:pPr marL="0" indent="0" algn="ctr">
              <a:buNone/>
            </a:pPr>
            <a:r>
              <a:rPr lang="fr-FR" sz="9600" dirty="0">
                <a:latin typeface="Calibri" panose="020F0502020204030204" pitchFamily="34" charset="0"/>
                <a:ea typeface="Calibri" panose="020F0502020204030204" pitchFamily="34" charset="0"/>
                <a:cs typeface="Calibri" panose="020F0502020204030204" pitchFamily="34" charset="0"/>
              </a:rPr>
              <a:t>et </a:t>
            </a:r>
          </a:p>
          <a:p>
            <a:pPr marL="0" indent="0" algn="ctr">
              <a:buNone/>
            </a:pPr>
            <a:r>
              <a:rPr lang="fr-FR" sz="9600" dirty="0">
                <a:latin typeface="Calibri" panose="020F0502020204030204" pitchFamily="34" charset="0"/>
                <a:ea typeface="Calibri" panose="020F0502020204030204" pitchFamily="34" charset="0"/>
                <a:cs typeface="Calibri" panose="020F0502020204030204" pitchFamily="34" charset="0"/>
              </a:rPr>
              <a:t>aux rapides changements ou modifications de la règlementation</a:t>
            </a:r>
          </a:p>
          <a:p>
            <a:pPr marL="0" indent="0" algn="just">
              <a:buNone/>
            </a:pPr>
            <a:endParaRPr lang="fr-FR" sz="96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9600" b="1" dirty="0"/>
          </a:p>
          <a:p>
            <a:pPr algn="just">
              <a:buFont typeface="Wingdings" panose="05000000000000000000" pitchFamily="2" charset="2"/>
              <a:buChar char="Ø"/>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7188200" y="6304493"/>
            <a:ext cx="1159933" cy="365125"/>
          </a:xfrm>
        </p:spPr>
        <p:txBody>
          <a:bodyPr/>
          <a:lstStyle/>
          <a:p>
            <a:fld id="{48ED79E7-9002-49D5-90EF-85E3C2DE60C0}"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68867" y="6482030"/>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a:xfrm>
            <a:off x="8429797" y="6482028"/>
            <a:ext cx="683339" cy="365125"/>
          </a:xfrm>
        </p:spPr>
        <p:txBody>
          <a:bodyPr/>
          <a:lstStyle/>
          <a:p>
            <a:fld id="{D57F1E4F-1CFF-5643-939E-217C01CDF565}" type="slidenum">
              <a:rPr lang="en-US" smtClean="0"/>
              <a:pPr/>
              <a:t>10</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3957907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667637" y="451513"/>
            <a:ext cx="5823496" cy="739112"/>
          </a:xfrm>
        </p:spPr>
        <p:txBody>
          <a:bodyPr>
            <a:normAutofit fontScale="90000"/>
          </a:bodyPr>
          <a:lstStyle/>
          <a:p>
            <a:pPr algn="ctr"/>
            <a:r>
              <a:rPr lang="fr-FR" sz="1600" dirty="0"/>
              <a:t>Désignation du commissaire enquêteur</a:t>
            </a:r>
            <a:br>
              <a:rPr lang="fr-FR" sz="2800" dirty="0"/>
            </a:br>
            <a:r>
              <a:rPr lang="fr-FR" sz="2800" dirty="0"/>
              <a:t>Modalités de désignation</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744009" y="1681029"/>
            <a:ext cx="8596668" cy="4360333"/>
          </a:xfrm>
        </p:spPr>
        <p:txBody>
          <a:bodyPr>
            <a:normAutofit fontScale="25000" lnSpcReduction="20000"/>
          </a:bodyPr>
          <a:lstStyle/>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Choix du Président du TA (voire de son délégué) ou du Préfet </a:t>
            </a:r>
            <a:endParaRPr lang="fr-FR" sz="96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Parmi les personnes figurant sur les listes départementales d'aptitude</a:t>
            </a: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Pas limité au ressort du tribunal</a:t>
            </a:r>
          </a:p>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La </a:t>
            </a:r>
            <a:r>
              <a:rPr lang="fr-FR" sz="9600" b="1" dirty="0">
                <a:solidFill>
                  <a:srgbClr val="000000"/>
                </a:solidFill>
                <a:latin typeface="Calibri" panose="020F0502020204030204" pitchFamily="34" charset="0"/>
                <a:ea typeface="Calibri" panose="020F0502020204030204" pitchFamily="34" charset="0"/>
                <a:cs typeface="Calibri" panose="020F0502020204030204" pitchFamily="34" charset="0"/>
              </a:rPr>
              <a:t>commission d'enquête </a:t>
            </a:r>
            <a:endParaRPr lang="fr-FR" sz="96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fr-FR" sz="7200" dirty="0">
                <a:solidFill>
                  <a:srgbClr val="000000"/>
                </a:solidFill>
                <a:latin typeface="Arial" pitchFamily="18"/>
                <a:ea typeface="Lucida Sans Unicode" pitchFamily="2"/>
                <a:cs typeface="Lucida Sans Unicode" pitchFamily="2"/>
              </a:rPr>
              <a:t>L’avis du CE désigné comme président est souvent sollicité pour composer cette commission </a:t>
            </a:r>
            <a:r>
              <a:rPr lang="fr-FR" sz="96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ctr" defTabSz="914400">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9600" b="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En pratique </a:t>
            </a: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Le tribunal consulte par téléphone le ou les CE pressentis pour proposer la mission </a:t>
            </a: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Pour se décider, le CE doit connaître le lieu, la période, le type d'enquête, la nature du projet, le maître d'ouvrage et l'autorité organisatrice</a:t>
            </a: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Si le CE accepte la mission, le tribunal ne le désignera qu’après s'être assuré qu'il n'y a pas de motif d'incompatibilité</a:t>
            </a:r>
            <a:endParaRPr lang="fr-FR" sz="96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6883401" y="6041362"/>
            <a:ext cx="1233672" cy="365125"/>
          </a:xfrm>
        </p:spPr>
        <p:txBody>
          <a:bodyPr/>
          <a:lstStyle/>
          <a:p>
            <a:fld id="{48ED79E7-9002-49D5-90EF-85E3C2DE60C0}"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77334" y="6041362"/>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1379944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667637" y="343563"/>
            <a:ext cx="5823496" cy="739112"/>
          </a:xfrm>
        </p:spPr>
        <p:txBody>
          <a:bodyPr>
            <a:normAutofit fontScale="90000"/>
          </a:bodyPr>
          <a:lstStyle/>
          <a:p>
            <a:pPr algn="ctr"/>
            <a:r>
              <a:rPr lang="fr-FR" sz="1600" dirty="0"/>
              <a:t>Désignation du commissaire enquêteur</a:t>
            </a:r>
            <a:br>
              <a:rPr lang="fr-FR" sz="2800" dirty="0"/>
            </a:br>
            <a:r>
              <a:rPr lang="fr-FR" sz="2800" dirty="0"/>
              <a:t>Les incompatibilités</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677334" y="1209675"/>
            <a:ext cx="8596668" cy="4958687"/>
          </a:xfrm>
        </p:spPr>
        <p:txBody>
          <a:bodyPr>
            <a:normAutofit fontScale="25000" lnSpcReduction="20000"/>
          </a:bodyPr>
          <a:lstStyle/>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La règlementation interdit de désigner comme CE </a:t>
            </a:r>
            <a:endParaRPr lang="fr-FR" sz="96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les personnes intéressées au projet, plan ou programme </a:t>
            </a: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soit à titre personnel, </a:t>
            </a: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soit en raison des fonctions qu'elles exercent ou ont exercées depuis moins de cinq ans, …au sein…de l'organisme …qui assure la maîtrise d'ouvrage, la maîtrise d'œuvre ou le contrôle du projet … soumis à l’enquête, ou au sein d'associations ou organismes directement concernés par cette opération.</a:t>
            </a:r>
          </a:p>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La </a:t>
            </a:r>
            <a:r>
              <a:rPr lang="fr-FR" sz="9600" b="1" dirty="0">
                <a:solidFill>
                  <a:srgbClr val="000000"/>
                </a:solidFill>
                <a:latin typeface="Calibri" panose="020F0502020204030204" pitchFamily="34" charset="0"/>
                <a:ea typeface="Calibri" panose="020F0502020204030204" pitchFamily="34" charset="0"/>
                <a:cs typeface="Calibri" panose="020F0502020204030204" pitchFamily="34" charset="0"/>
              </a:rPr>
              <a:t>notion d'intéressement doit s’examiner au sens large</a:t>
            </a: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Pécuniairement : propriétaire ou locataire de terrain à exproprier ou concerné par les travaux, actionnaire d'une entreprise ou société impliquée dans le projet</a:t>
            </a: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Dépendance: salarié du MO, fonctionnaire de service concerné actuellement ou depuis moins de cinq ans</a:t>
            </a: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Sens affectif : relations familiales ou amicales avec l'initiateur du projet</a:t>
            </a: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Militantisme affirmé: politique, fonction élective, religieux ou un engagement dans une association environnementale ou écologique</a:t>
            </a:r>
            <a:r>
              <a:rPr lang="fr-FR" sz="80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fr-FR" sz="8000" b="1" dirty="0">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fr-FR" sz="8000" b="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En cas de doute , il faut demander l'avis du tribunal administratif</a:t>
            </a: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7687734" y="6395239"/>
            <a:ext cx="1292224" cy="365125"/>
          </a:xfrm>
        </p:spPr>
        <p:txBody>
          <a:bodyPr/>
          <a:lstStyle/>
          <a:p>
            <a:fld id="{48ED79E7-9002-49D5-90EF-85E3C2DE60C0}"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77334" y="6279487"/>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p:txBody>
          <a:bodyPr/>
          <a:lstStyle/>
          <a:p>
            <a:fld id="{D57F1E4F-1CFF-5643-939E-217C01CDF565}" type="slidenum">
              <a:rPr lang="en-US" smtClean="0"/>
              <a:pPr/>
              <a:t>12</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3572773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667637" y="343563"/>
            <a:ext cx="5823496" cy="739112"/>
          </a:xfrm>
        </p:spPr>
        <p:txBody>
          <a:bodyPr>
            <a:normAutofit fontScale="90000"/>
          </a:bodyPr>
          <a:lstStyle/>
          <a:p>
            <a:pPr algn="ctr"/>
            <a:r>
              <a:rPr lang="fr-FR" sz="1600" dirty="0"/>
              <a:t>Désignation du commissaire enquêteur</a:t>
            </a:r>
            <a:br>
              <a:rPr lang="fr-FR" sz="2800" dirty="0"/>
            </a:br>
            <a:r>
              <a:rPr lang="fr-FR" sz="2800" dirty="0"/>
              <a:t>La déclaration sur l’honneur</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744009" y="1447799"/>
            <a:ext cx="8596668" cy="4704687"/>
          </a:xfrm>
        </p:spPr>
        <p:txBody>
          <a:bodyPr>
            <a:normAutofit fontScale="25000" lnSpcReduction="20000"/>
          </a:bodyPr>
          <a:lstStyle/>
          <a:p>
            <a:pPr algn="just">
              <a:buFont typeface="Wingdings" panose="05000000000000000000" pitchFamily="2" charset="2"/>
              <a:buChar char="Ø"/>
            </a:pPr>
            <a:r>
              <a:rPr lang="fr-FR" sz="8000" b="1" dirty="0">
                <a:solidFill>
                  <a:srgbClr val="000000"/>
                </a:solidFill>
                <a:latin typeface="Calibri" panose="020F0502020204030204" pitchFamily="34" charset="0"/>
                <a:ea typeface="Calibri" panose="020F0502020204030204" pitchFamily="34" charset="0"/>
                <a:cs typeface="Calibri" panose="020F0502020204030204" pitchFamily="34" charset="0"/>
              </a:rPr>
              <a:t>Lors de sa désignation,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en application de </a:t>
            </a:r>
            <a:r>
              <a:rPr lang="fr-FR" sz="8000" dirty="0">
                <a:solidFill>
                  <a:srgbClr val="000000"/>
                </a:solidFill>
                <a:highlight>
                  <a:srgbClr val="FFFF00"/>
                </a:highlight>
                <a:latin typeface="Calibri" panose="020F0502020204030204" pitchFamily="34" charset="0"/>
                <a:ea typeface="Calibri" panose="020F0502020204030204" pitchFamily="34" charset="0"/>
                <a:cs typeface="Calibri" panose="020F0502020204030204" pitchFamily="34" charset="0"/>
              </a:rPr>
              <a:t>l'article L. 123-5</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fr-FR" sz="8000" b="1" dirty="0">
                <a:solidFill>
                  <a:srgbClr val="000000"/>
                </a:solidFill>
                <a:latin typeface="Calibri" panose="020F0502020204030204" pitchFamily="34" charset="0"/>
                <a:ea typeface="Calibri" panose="020F0502020204030204" pitchFamily="34" charset="0"/>
                <a:cs typeface="Calibri" panose="020F0502020204030204" pitchFamily="34" charset="0"/>
              </a:rPr>
              <a:t>chaque commissaire enquêteur ou membre d'une commission d'enquête </a:t>
            </a: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Indique, </a:t>
            </a:r>
            <a:r>
              <a:rPr lang="fr-FR" sz="8000" i="1" dirty="0">
                <a:solidFill>
                  <a:srgbClr val="FF0000"/>
                </a:solidFill>
                <a:latin typeface="Calibri" panose="020F0502020204030204" pitchFamily="34" charset="0"/>
                <a:ea typeface="Calibri" panose="020F0502020204030204" pitchFamily="34" charset="0"/>
                <a:cs typeface="Calibri" panose="020F0502020204030204" pitchFamily="34" charset="0"/>
              </a:rPr>
              <a:t>le cas échéant</a:t>
            </a:r>
            <a:r>
              <a:rPr lang="fr-FR" sz="8000" i="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 au président du tribunal administratif </a:t>
            </a:r>
            <a:r>
              <a:rPr lang="fr-FR" sz="8000" dirty="0">
                <a:solidFill>
                  <a:srgbClr val="FF0000"/>
                </a:solidFill>
                <a:latin typeface="Calibri" panose="020F0502020204030204" pitchFamily="34" charset="0"/>
                <a:ea typeface="Calibri" panose="020F0502020204030204" pitchFamily="34" charset="0"/>
                <a:cs typeface="Calibri" panose="020F0502020204030204" pitchFamily="34" charset="0"/>
              </a:rPr>
              <a:t>les activités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exercées au titre de ses fonctions précédentes ou en cours </a:t>
            </a:r>
            <a:r>
              <a:rPr lang="fr-FR" sz="8000" dirty="0">
                <a:solidFill>
                  <a:srgbClr val="FF0000"/>
                </a:solidFill>
                <a:latin typeface="Calibri" panose="020F0502020204030204" pitchFamily="34" charset="0"/>
                <a:ea typeface="Calibri" panose="020F0502020204030204" pitchFamily="34" charset="0"/>
                <a:cs typeface="Calibri" panose="020F0502020204030204" pitchFamily="34" charset="0"/>
              </a:rPr>
              <a:t>qui pourraient être jugées incompatibles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avec les fonctions de commissaire enquêteur </a:t>
            </a:r>
          </a:p>
          <a:p>
            <a:pPr marL="0" indent="0" algn="just">
              <a:buNone/>
            </a:pPr>
            <a:r>
              <a:rPr lang="fr-FR" sz="8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signe une déclaration sur l'honneur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attestant qu'il n'a pas d'intérêt personnel au projet, plan ou programme</a:t>
            </a:r>
            <a:r>
              <a:rPr lang="fr-FR" sz="8000" dirty="0">
                <a:solidFill>
                  <a:srgbClr val="000000"/>
                </a:solidFill>
                <a:latin typeface="Arial" pitchFamily="18"/>
                <a:ea typeface="Lucida Sans Unicode" pitchFamily="2"/>
                <a:cs typeface="Lucida Sans Unicode" pitchFamily="2"/>
              </a:rPr>
              <a:t>. </a:t>
            </a:r>
            <a:endPar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8000" b="1" dirty="0">
                <a:latin typeface="Calibri" panose="020F0502020204030204" pitchFamily="34" charset="0"/>
                <a:ea typeface="Calibri" panose="020F0502020204030204" pitchFamily="34" charset="0"/>
                <a:cs typeface="Calibri" panose="020F0502020204030204" pitchFamily="34" charset="0"/>
              </a:rPr>
              <a:t>L</a:t>
            </a:r>
            <a:r>
              <a:rPr lang="fr-FR" sz="8000" b="1" dirty="0">
                <a:solidFill>
                  <a:srgbClr val="000000"/>
                </a:solidFill>
                <a:latin typeface="Calibri" panose="020F0502020204030204" pitchFamily="34" charset="0"/>
                <a:ea typeface="Calibri" panose="020F0502020204030204" pitchFamily="34" charset="0"/>
                <a:cs typeface="Calibri" panose="020F0502020204030204" pitchFamily="34" charset="0"/>
              </a:rPr>
              <a:t>e manquement à cette règle constitue un motif de radiation de la liste d'aptitude de commissaire enquêteur.</a:t>
            </a:r>
          </a:p>
          <a:p>
            <a:pPr algn="ctr">
              <a:buFont typeface="Wingdings" panose="05000000000000000000" pitchFamily="2" charset="2"/>
              <a:buChar char="Ø"/>
            </a:pPr>
            <a:r>
              <a:rPr lang="fr-FR" sz="8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En pratique</a:t>
            </a:r>
          </a:p>
          <a:p>
            <a:pPr algn="just">
              <a:buFont typeface="Wingdings" panose="05000000000000000000" pitchFamily="2" charset="2"/>
              <a:buChar char="Ø"/>
            </a:pPr>
            <a:r>
              <a:rPr lang="fr-FR" sz="8000" dirty="0">
                <a:solidFill>
                  <a:srgbClr val="000000"/>
                </a:solidFill>
                <a:latin typeface="Arial" pitchFamily="18"/>
                <a:ea typeface="Lucida Sans Unicode" pitchFamily="2"/>
                <a:cs typeface="Lucida Sans Unicode" pitchFamily="2"/>
              </a:rPr>
              <a:t>Transmettre sans délai la déclaration sur l'honneur complète et signée au TA pour permettre la désignation.</a:t>
            </a:r>
          </a:p>
          <a:p>
            <a:pPr algn="just">
              <a:buFont typeface="Wingdings" panose="05000000000000000000" pitchFamily="2" charset="2"/>
              <a:buChar char="Ø"/>
            </a:pPr>
            <a:r>
              <a:rPr lang="fr-FR" sz="8000" i="1" dirty="0">
                <a:solidFill>
                  <a:srgbClr val="000000"/>
                </a:solidFill>
                <a:latin typeface="Arial" pitchFamily="18"/>
                <a:ea typeface="Lucida Sans Unicode" pitchFamily="2"/>
                <a:cs typeface="Lucida Sans Unicode" pitchFamily="2"/>
              </a:rPr>
              <a:t>Avertir le TA, si un problèmes d'incompatibilité se révélait pendant l'enquête</a:t>
            </a:r>
          </a:p>
          <a:p>
            <a:pPr algn="just">
              <a:buFont typeface="Wingdings" panose="05000000000000000000" pitchFamily="2" charset="2"/>
              <a:buChar char="Ø"/>
            </a:pPr>
            <a:r>
              <a:rPr lang="fr-FR" sz="8000" i="1" dirty="0">
                <a:solidFill>
                  <a:srgbClr val="00B0F0"/>
                </a:solidFill>
                <a:latin typeface="Calibri" panose="020F0502020204030204" pitchFamily="34" charset="0"/>
                <a:ea typeface="Calibri" panose="020F0502020204030204" pitchFamily="34" charset="0"/>
                <a:cs typeface="Calibri" panose="020F0502020204030204" pitchFamily="34" charset="0"/>
              </a:rPr>
              <a:t>Utilité du résumé non technique ou de la note de présentation éventuellement reçu avec la demande de désignation</a:t>
            </a:r>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7797800" y="6395239"/>
            <a:ext cx="1182157" cy="365125"/>
          </a:xfrm>
        </p:spPr>
        <p:txBody>
          <a:bodyPr/>
          <a:lstStyle/>
          <a:p>
            <a:fld id="{48ED79E7-9002-49D5-90EF-85E3C2DE60C0}"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77334" y="6279487"/>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p:txBody>
          <a:bodyPr/>
          <a:lstStyle/>
          <a:p>
            <a:fld id="{D57F1E4F-1CFF-5643-939E-217C01CDF565}" type="slidenum">
              <a:rPr lang="en-US" smtClean="0"/>
              <a:pPr/>
              <a:t>13</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612012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667637" y="343563"/>
            <a:ext cx="5823496" cy="739112"/>
          </a:xfrm>
        </p:spPr>
        <p:txBody>
          <a:bodyPr>
            <a:normAutofit fontScale="90000"/>
          </a:bodyPr>
          <a:lstStyle/>
          <a:p>
            <a:pPr algn="ctr"/>
            <a:r>
              <a:rPr lang="fr-FR" sz="1600" dirty="0"/>
              <a:t>Désignation du commissaire enquêteur</a:t>
            </a:r>
            <a:br>
              <a:rPr lang="fr-FR" sz="2800" dirty="0"/>
            </a:br>
            <a:r>
              <a:rPr lang="fr-FR" sz="2800" dirty="0"/>
              <a:t>La décision du TA</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744009" y="1447800"/>
            <a:ext cx="8596668" cy="4148668"/>
          </a:xfrm>
        </p:spPr>
        <p:txBody>
          <a:bodyPr>
            <a:normAutofit/>
          </a:bodyPr>
          <a:lstStyle/>
          <a:p>
            <a:pPr algn="just">
              <a:buFont typeface="Wingdings" panose="05000000000000000000" pitchFamily="2" charset="2"/>
              <a:buChar char="Ø"/>
            </a:pPr>
            <a:r>
              <a:rPr lang="fr-FR" sz="2800" b="1" dirty="0">
                <a:solidFill>
                  <a:srgbClr val="000000"/>
                </a:solidFill>
                <a:latin typeface="Calibri" panose="020F0502020204030204" pitchFamily="34" charset="0"/>
                <a:ea typeface="Calibri" panose="020F0502020204030204" pitchFamily="34" charset="0"/>
                <a:cs typeface="Calibri" panose="020F0502020204030204" pitchFamily="34" charset="0"/>
              </a:rPr>
              <a:t>La décision de désignation, </a:t>
            </a:r>
          </a:p>
          <a:p>
            <a:pPr marL="0" indent="0" algn="just">
              <a:buNone/>
            </a:pPr>
            <a:r>
              <a:rPr lang="fr-FR" sz="2400" dirty="0">
                <a:solidFill>
                  <a:srgbClr val="000000"/>
                </a:solidFill>
                <a:latin typeface="Calibri" panose="020F0502020204030204" pitchFamily="34" charset="0"/>
                <a:ea typeface="Calibri" panose="020F0502020204030204" pitchFamily="34" charset="0"/>
                <a:cs typeface="Calibri" panose="020F0502020204030204" pitchFamily="34" charset="0"/>
              </a:rPr>
              <a:t>Formalise la désignation et constitue l’ordre de mission ou la lettre de mission du CE</a:t>
            </a:r>
          </a:p>
          <a:p>
            <a:pPr algn="ctr">
              <a:buFont typeface="Wingdings" panose="05000000000000000000" pitchFamily="2" charset="2"/>
              <a:buChar char="Ø"/>
            </a:pPr>
            <a:r>
              <a:rPr lang="fr-F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En pratique</a:t>
            </a:r>
          </a:p>
          <a:p>
            <a:pPr algn="just">
              <a:buFont typeface="Wingdings" panose="05000000000000000000" pitchFamily="2" charset="2"/>
              <a:buChar char="Ø"/>
            </a:pPr>
            <a:r>
              <a:rPr lang="fr-FR" sz="2000" dirty="0">
                <a:solidFill>
                  <a:srgbClr val="000000"/>
                </a:solidFill>
                <a:latin typeface="Calibri" panose="020F0502020204030204" pitchFamily="34" charset="0"/>
                <a:ea typeface="Calibri" panose="020F0502020204030204" pitchFamily="34" charset="0"/>
                <a:cs typeface="Calibri" panose="020F0502020204030204" pitchFamily="34" charset="0"/>
              </a:rPr>
              <a:t>Lire attentivement ce document qui précise les principaux textes de référence et l'objet de l'enquête</a:t>
            </a:r>
          </a:p>
          <a:p>
            <a:pPr algn="just">
              <a:buFont typeface="Wingdings" panose="05000000000000000000" pitchFamily="2" charset="2"/>
              <a:buChar char="Ø"/>
            </a:pPr>
            <a:r>
              <a:rPr lang="fr-FR" sz="2000" dirty="0">
                <a:solidFill>
                  <a:srgbClr val="000000"/>
                </a:solidFill>
                <a:latin typeface="Calibri" panose="020F0502020204030204" pitchFamily="34" charset="0"/>
                <a:ea typeface="Calibri" panose="020F0502020204030204" pitchFamily="34" charset="0"/>
                <a:cs typeface="Calibri" panose="020F0502020204030204" pitchFamily="34" charset="0"/>
              </a:rPr>
              <a:t>Signaler tout ce qui semble erroné ou incohérent avec le dossier présenté</a:t>
            </a:r>
          </a:p>
          <a:p>
            <a:pPr algn="just">
              <a:buFont typeface="Wingdings" panose="05000000000000000000" pitchFamily="2" charset="2"/>
              <a:buChar char="Ø"/>
            </a:pPr>
            <a:r>
              <a:rPr lang="fr-FR" sz="2000" dirty="0">
                <a:solidFill>
                  <a:srgbClr val="000000"/>
                </a:solidFill>
                <a:latin typeface="Calibri" panose="020F0502020204030204" pitchFamily="34" charset="0"/>
                <a:ea typeface="Calibri" panose="020F0502020204030204" pitchFamily="34" charset="0"/>
                <a:cs typeface="Calibri" panose="020F0502020204030204" pitchFamily="34" charset="0"/>
              </a:rPr>
              <a:t>Des erreurs dans l’objet de l’enquête peuvent motiver des recours. </a:t>
            </a:r>
            <a:endParaRPr lang="fr-FR"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7501468" y="6395239"/>
            <a:ext cx="1478490" cy="365125"/>
          </a:xfrm>
        </p:spPr>
        <p:txBody>
          <a:bodyPr/>
          <a:lstStyle/>
          <a:p>
            <a:fld id="{48ED79E7-9002-49D5-90EF-85E3C2DE60C0}"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77334" y="6279487"/>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a:xfrm>
            <a:off x="8523987" y="6025485"/>
            <a:ext cx="683339" cy="365125"/>
          </a:xfrm>
        </p:spPr>
        <p:txBody>
          <a:bodyPr/>
          <a:lstStyle/>
          <a:p>
            <a:fld id="{D57F1E4F-1CFF-5643-939E-217C01CDF565}" type="slidenum">
              <a:rPr lang="en-US" smtClean="0"/>
              <a:pPr/>
              <a:t>14</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2245146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667637" y="343563"/>
            <a:ext cx="5823496" cy="739112"/>
          </a:xfrm>
        </p:spPr>
        <p:txBody>
          <a:bodyPr>
            <a:normAutofit fontScale="90000"/>
          </a:bodyPr>
          <a:lstStyle/>
          <a:p>
            <a:pPr algn="ctr"/>
            <a:r>
              <a:rPr lang="fr-FR" sz="1600" dirty="0"/>
              <a:t>Désignation du commissaire enquêteur</a:t>
            </a:r>
            <a:br>
              <a:rPr lang="fr-FR" sz="2800" dirty="0"/>
            </a:br>
            <a:r>
              <a:rPr lang="fr-FR" sz="2800" dirty="0"/>
              <a:t>La remise du dossier</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744009" y="1447800"/>
            <a:ext cx="8596668" cy="4148668"/>
          </a:xfrm>
        </p:spPr>
        <p:txBody>
          <a:bodyPr>
            <a:normAutofit/>
          </a:bodyPr>
          <a:lstStyle/>
          <a:p>
            <a:pPr algn="just">
              <a:buFont typeface="Wingdings" panose="05000000000000000000" pitchFamily="2" charset="2"/>
              <a:buChar char="Ø"/>
            </a:pPr>
            <a:r>
              <a:rPr lang="fr-FR" sz="2400" dirty="0">
                <a:solidFill>
                  <a:srgbClr val="000000"/>
                </a:solidFill>
                <a:latin typeface="Calibri" panose="020F0502020204030204" pitchFamily="34" charset="0"/>
                <a:ea typeface="Calibri" panose="020F0502020204030204" pitchFamily="34" charset="0"/>
                <a:cs typeface="Calibri" panose="020F0502020204030204" pitchFamily="34" charset="0"/>
              </a:rPr>
              <a:t>Intervient après la désignation</a:t>
            </a:r>
          </a:p>
          <a:p>
            <a:pPr marL="0" indent="0" algn="ctr">
              <a:buNone/>
            </a:pPr>
            <a:r>
              <a:rPr lang="fr-FR" sz="2400" i="1" dirty="0">
                <a:solidFill>
                  <a:srgbClr val="000000"/>
                </a:solidFill>
                <a:latin typeface="Calibri" panose="020F0502020204030204" pitchFamily="34" charset="0"/>
                <a:ea typeface="Calibri" panose="020F0502020204030204" pitchFamily="34" charset="0"/>
                <a:cs typeface="Calibri" panose="020F0502020204030204" pitchFamily="34" charset="0"/>
              </a:rPr>
              <a:t>(Généralement après contact </a:t>
            </a:r>
            <a:br>
              <a:rPr lang="fr-FR" sz="2400" i="1"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fr-FR" sz="2400" i="1" dirty="0">
                <a:solidFill>
                  <a:srgbClr val="000000"/>
                </a:solidFill>
                <a:latin typeface="Calibri" panose="020F0502020204030204" pitchFamily="34" charset="0"/>
                <a:ea typeface="Calibri" panose="020F0502020204030204" pitchFamily="34" charset="0"/>
                <a:cs typeface="Calibri" panose="020F0502020204030204" pitchFamily="34" charset="0"/>
              </a:rPr>
              <a:t>avec l’autorité organisant l’enquête ou le MO)</a:t>
            </a:r>
          </a:p>
          <a:p>
            <a:pPr algn="just">
              <a:buFont typeface="Wingdings" panose="05000000000000000000" pitchFamily="2" charset="2"/>
              <a:buChar char="Ø"/>
            </a:pPr>
            <a:r>
              <a:rPr lang="fr-FR" sz="2400" dirty="0">
                <a:solidFill>
                  <a:srgbClr val="000000"/>
                </a:solidFill>
                <a:latin typeface="Calibri" panose="020F0502020204030204" pitchFamily="34" charset="0"/>
                <a:ea typeface="Calibri" panose="020F0502020204030204" pitchFamily="34" charset="0"/>
                <a:cs typeface="Calibri" panose="020F0502020204030204" pitchFamily="34" charset="0"/>
              </a:rPr>
              <a:t>Permet d’aborder l’organisation de l’enquête et ses modalités pratiques</a:t>
            </a:r>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7636934" y="6395239"/>
            <a:ext cx="1343024" cy="365125"/>
          </a:xfrm>
        </p:spPr>
        <p:txBody>
          <a:bodyPr/>
          <a:lstStyle/>
          <a:p>
            <a:fld id="{48ED79E7-9002-49D5-90EF-85E3C2DE60C0}"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77334" y="6279487"/>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a:xfrm>
            <a:off x="8523987" y="6025485"/>
            <a:ext cx="683339" cy="365125"/>
          </a:xfrm>
        </p:spPr>
        <p:txBody>
          <a:bodyPr/>
          <a:lstStyle/>
          <a:p>
            <a:fld id="{D57F1E4F-1CFF-5643-939E-217C01CDF565}" type="slidenum">
              <a:rPr lang="en-US" smtClean="0"/>
              <a:pPr/>
              <a:t>15</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
        <p:nvSpPr>
          <p:cNvPr id="8" name="ZoneTexte 7">
            <a:extLst>
              <a:ext uri="{FF2B5EF4-FFF2-40B4-BE49-F238E27FC236}">
                <a16:creationId xmlns:a16="http://schemas.microsoft.com/office/drawing/2014/main" id="{D826F298-9DD8-EEC7-360A-3C33CB4A8013}"/>
              </a:ext>
            </a:extLst>
          </p:cNvPr>
          <p:cNvSpPr txBox="1"/>
          <p:nvPr/>
        </p:nvSpPr>
        <p:spPr>
          <a:xfrm>
            <a:off x="1244600" y="4538134"/>
            <a:ext cx="6595533" cy="769441"/>
          </a:xfrm>
          <a:prstGeom prst="rect">
            <a:avLst/>
          </a:prstGeom>
          <a:noFill/>
        </p:spPr>
        <p:txBody>
          <a:bodyPr wrap="square" rtlCol="0">
            <a:spAutoFit/>
          </a:bodyPr>
          <a:lstStyle/>
          <a:p>
            <a:pPr algn="ctr"/>
            <a:r>
              <a:rPr lang="fr-FR" sz="4400" dirty="0">
                <a:solidFill>
                  <a:schemeClr val="accent1">
                    <a:lumMod val="50000"/>
                  </a:schemeClr>
                </a:solidFill>
              </a:rPr>
              <a:t>La mission commence…</a:t>
            </a:r>
          </a:p>
        </p:txBody>
      </p:sp>
    </p:spTree>
    <p:extLst>
      <p:ext uri="{BB962C8B-B14F-4D97-AF65-F5344CB8AC3E}">
        <p14:creationId xmlns:p14="http://schemas.microsoft.com/office/powerpoint/2010/main" val="361690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AF54F5D-F51C-531D-CB3D-F143D2E96385}"/>
              </a:ext>
            </a:extLst>
          </p:cNvPr>
          <p:cNvSpPr>
            <a:spLocks noGrp="1"/>
          </p:cNvSpPr>
          <p:nvPr>
            <p:ph type="dt" sz="half" idx="10"/>
          </p:nvPr>
        </p:nvSpPr>
        <p:spPr/>
        <p:txBody>
          <a:bodyPr/>
          <a:lstStyle/>
          <a:p>
            <a:fld id="{835BF4DF-147C-4635-9EE9-A48F50CD0BE8}" type="datetime4">
              <a:rPr lang="fr-FR" smtClean="0"/>
              <a:t>17 mars 2024</a:t>
            </a:fld>
            <a:endParaRPr lang="en-US" dirty="0"/>
          </a:p>
        </p:txBody>
      </p:sp>
      <p:sp>
        <p:nvSpPr>
          <p:cNvPr id="3" name="Espace réservé du pied de page 2">
            <a:extLst>
              <a:ext uri="{FF2B5EF4-FFF2-40B4-BE49-F238E27FC236}">
                <a16:creationId xmlns:a16="http://schemas.microsoft.com/office/drawing/2014/main" id="{6807B493-D78F-5AF9-2868-4519A7A639D7}"/>
              </a:ext>
            </a:extLst>
          </p:cNvPr>
          <p:cNvSpPr>
            <a:spLocks noGrp="1"/>
          </p:cNvSpPr>
          <p:nvPr>
            <p:ph type="ftr" sz="quarter" idx="11"/>
          </p:nvPr>
        </p:nvSpPr>
        <p:spPr/>
        <p:txBody>
          <a:bodyPr/>
          <a:lstStyle/>
          <a:p>
            <a:r>
              <a:rPr lang="en-US"/>
              <a:t>Le commissaire enquêteur</a:t>
            </a:r>
            <a:endParaRPr lang="en-US" dirty="0"/>
          </a:p>
        </p:txBody>
      </p:sp>
      <p:sp>
        <p:nvSpPr>
          <p:cNvPr id="4" name="Espace réservé du numéro de diapositive 3">
            <a:extLst>
              <a:ext uri="{FF2B5EF4-FFF2-40B4-BE49-F238E27FC236}">
                <a16:creationId xmlns:a16="http://schemas.microsoft.com/office/drawing/2014/main" id="{82AD9ED5-0C5F-B62A-3A6E-82A71E75BEC9}"/>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56609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15AD-8BD6-C473-3C2B-4839CC2AA508}"/>
              </a:ext>
            </a:extLst>
          </p:cNvPr>
          <p:cNvSpPr>
            <a:spLocks noGrp="1"/>
          </p:cNvSpPr>
          <p:nvPr>
            <p:ph type="ctrTitle"/>
          </p:nvPr>
        </p:nvSpPr>
        <p:spPr>
          <a:xfrm>
            <a:off x="1540933" y="2197265"/>
            <a:ext cx="7766936" cy="1646302"/>
          </a:xfrm>
        </p:spPr>
        <p:txBody>
          <a:bodyPr/>
          <a:lstStyle/>
          <a:p>
            <a:pPr algn="ctr"/>
            <a:r>
              <a:rPr lang="fr-FR" sz="4800" dirty="0"/>
              <a:t>Le rôle du commissaire enquêteur avant l’enquête</a:t>
            </a:r>
          </a:p>
        </p:txBody>
      </p:sp>
      <p:sp>
        <p:nvSpPr>
          <p:cNvPr id="3" name="Sous-titre 2">
            <a:extLst>
              <a:ext uri="{FF2B5EF4-FFF2-40B4-BE49-F238E27FC236}">
                <a16:creationId xmlns:a16="http://schemas.microsoft.com/office/drawing/2014/main" id="{AB9AEC1E-35C3-DDE2-1A75-6D59A2A4C812}"/>
              </a:ext>
            </a:extLst>
          </p:cNvPr>
          <p:cNvSpPr>
            <a:spLocks noGrp="1"/>
          </p:cNvSpPr>
          <p:nvPr>
            <p:ph type="subTitle" idx="1"/>
          </p:nvPr>
        </p:nvSpPr>
        <p:spPr>
          <a:xfrm>
            <a:off x="5681134" y="4628617"/>
            <a:ext cx="2794000" cy="461900"/>
          </a:xfrm>
        </p:spPr>
        <p:txBody>
          <a:bodyPr/>
          <a:lstStyle/>
          <a:p>
            <a:pPr algn="ctr"/>
            <a:r>
              <a:rPr lang="fr-FR" dirty="0"/>
              <a:t>Daniel COLLARD</a:t>
            </a:r>
          </a:p>
        </p:txBody>
      </p:sp>
      <p:pic>
        <p:nvPicPr>
          <p:cNvPr id="4" name="Image 3">
            <a:extLst>
              <a:ext uri="{FF2B5EF4-FFF2-40B4-BE49-F238E27FC236}">
                <a16:creationId xmlns:a16="http://schemas.microsoft.com/office/drawing/2014/main" id="{21994DD2-17DF-49B4-8EED-163EC72491F4}"/>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1397284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15AD-8BD6-C473-3C2B-4839CC2AA508}"/>
              </a:ext>
            </a:extLst>
          </p:cNvPr>
          <p:cNvSpPr>
            <a:spLocks noGrp="1"/>
          </p:cNvSpPr>
          <p:nvPr>
            <p:ph type="title"/>
          </p:nvPr>
        </p:nvSpPr>
        <p:spPr>
          <a:xfrm>
            <a:off x="3032635" y="1181265"/>
            <a:ext cx="6767869" cy="979324"/>
          </a:xfrm>
        </p:spPr>
        <p:txBody>
          <a:bodyPr>
            <a:normAutofit/>
          </a:bodyPr>
          <a:lstStyle/>
          <a:p>
            <a:pPr algn="ctr"/>
            <a:r>
              <a:rPr lang="fr-FR" sz="2400" dirty="0"/>
              <a:t>Les outils du commissaire enquêteur avant l’enquête</a:t>
            </a:r>
          </a:p>
        </p:txBody>
      </p:sp>
      <p:sp>
        <p:nvSpPr>
          <p:cNvPr id="3" name="Sous-titre 2">
            <a:extLst>
              <a:ext uri="{FF2B5EF4-FFF2-40B4-BE49-F238E27FC236}">
                <a16:creationId xmlns:a16="http://schemas.microsoft.com/office/drawing/2014/main" id="{AB9AEC1E-35C3-DDE2-1A75-6D59A2A4C812}"/>
              </a:ext>
            </a:extLst>
          </p:cNvPr>
          <p:cNvSpPr>
            <a:spLocks noGrp="1"/>
          </p:cNvSpPr>
          <p:nvPr>
            <p:ph idx="1"/>
          </p:nvPr>
        </p:nvSpPr>
        <p:spPr>
          <a:xfrm>
            <a:off x="677334" y="2160590"/>
            <a:ext cx="8596668" cy="3054878"/>
          </a:xfrm>
        </p:spPr>
        <p:txBody>
          <a:bodyPr/>
          <a:lstStyle/>
          <a:p>
            <a:pPr lvl="0">
              <a:buFont typeface="Wingdings" panose="05000000000000000000" pitchFamily="2" charset="2"/>
              <a:buChar char="Ø"/>
            </a:pPr>
            <a:r>
              <a:rPr lang="fr-FR" dirty="0"/>
              <a:t>La marguerite : Mémento pratique du CE</a:t>
            </a:r>
          </a:p>
          <a:p>
            <a:pPr lvl="0"/>
            <a:endParaRPr lang="fr-FR" dirty="0"/>
          </a:p>
          <a:p>
            <a:pPr>
              <a:buFont typeface="Wingdings" panose="05000000000000000000" pitchFamily="2" charset="2"/>
              <a:buChar char="Ø"/>
            </a:pPr>
            <a:r>
              <a:rPr lang="fr-FR" dirty="0"/>
              <a:t>Le nouveau guide</a:t>
            </a:r>
          </a:p>
          <a:p>
            <a:pPr lvl="0"/>
            <a:endParaRPr lang="fr-FR" dirty="0"/>
          </a:p>
          <a:p>
            <a:pPr lvl="0">
              <a:buFont typeface="Wingdings" panose="05000000000000000000" pitchFamily="2" charset="2"/>
              <a:buChar char="Ø"/>
            </a:pPr>
            <a:r>
              <a:rPr lang="fr-FR" dirty="0"/>
              <a:t>Légifrance</a:t>
            </a:r>
          </a:p>
          <a:p>
            <a:pPr lvl="0"/>
            <a:endParaRPr lang="fr-FR" dirty="0"/>
          </a:p>
          <a:p>
            <a:pPr lvl="0">
              <a:buFont typeface="Wingdings" panose="05000000000000000000" pitchFamily="2" charset="2"/>
              <a:buChar char="Ø"/>
            </a:pPr>
            <a:r>
              <a:rPr lang="fr-FR" dirty="0"/>
              <a:t>La veille juridique et les recherches sur internet</a:t>
            </a:r>
          </a:p>
          <a:p>
            <a:pPr marL="0" indent="0" algn="just">
              <a:buNone/>
            </a:pPr>
            <a:endParaRPr lang="fr-FR" dirty="0"/>
          </a:p>
        </p:txBody>
      </p:sp>
      <p:pic>
        <p:nvPicPr>
          <p:cNvPr id="4" name="Image 3">
            <a:extLst>
              <a:ext uri="{FF2B5EF4-FFF2-40B4-BE49-F238E27FC236}">
                <a16:creationId xmlns:a16="http://schemas.microsoft.com/office/drawing/2014/main" id="{21994DD2-17DF-49B4-8EED-163EC72491F4}"/>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9B7F04C6-B125-4A69-B0DE-08D06BF9698B}"/>
              </a:ext>
            </a:extLst>
          </p:cNvPr>
          <p:cNvSpPr>
            <a:spLocks noGrp="1"/>
          </p:cNvSpPr>
          <p:nvPr>
            <p:ph type="dt" sz="half" idx="10"/>
          </p:nvPr>
        </p:nvSpPr>
        <p:spPr>
          <a:xfrm>
            <a:off x="7205133" y="6041362"/>
            <a:ext cx="1261534" cy="365125"/>
          </a:xfrm>
        </p:spPr>
        <p:txBody>
          <a:bodyPr/>
          <a:lstStyle/>
          <a:p>
            <a:pPr algn="ctr"/>
            <a:fld id="{5E7E0558-A993-4F08-B65D-C0DC77AD6AFA}" type="datetime4">
              <a:rPr lang="fr-FR" smtClean="0"/>
              <a:pPr algn="ctr"/>
              <a:t>17 mars 2024</a:t>
            </a:fld>
            <a:endParaRPr lang="en-US" dirty="0"/>
          </a:p>
        </p:txBody>
      </p:sp>
      <p:sp>
        <p:nvSpPr>
          <p:cNvPr id="6" name="Espace réservé du pied de page 5">
            <a:extLst>
              <a:ext uri="{FF2B5EF4-FFF2-40B4-BE49-F238E27FC236}">
                <a16:creationId xmlns:a16="http://schemas.microsoft.com/office/drawing/2014/main" id="{940F8020-AC85-66D8-C879-F4080C3AB0C7}"/>
              </a:ext>
            </a:extLst>
          </p:cNvPr>
          <p:cNvSpPr>
            <a:spLocks noGrp="1"/>
          </p:cNvSpPr>
          <p:nvPr>
            <p:ph type="ftr" sz="quarter" idx="11"/>
          </p:nvPr>
        </p:nvSpPr>
        <p:spPr/>
        <p:txBody>
          <a:bodyPr/>
          <a:lstStyle/>
          <a:p>
            <a:r>
              <a:rPr lang="fr-FR"/>
              <a:t>Le commissaire enquêteur avant l'enquête</a:t>
            </a:r>
            <a:endParaRPr lang="en-US" dirty="0"/>
          </a:p>
        </p:txBody>
      </p:sp>
      <p:sp>
        <p:nvSpPr>
          <p:cNvPr id="7" name="Espace réservé du numéro de diapositive 6">
            <a:extLst>
              <a:ext uri="{FF2B5EF4-FFF2-40B4-BE49-F238E27FC236}">
                <a16:creationId xmlns:a16="http://schemas.microsoft.com/office/drawing/2014/main" id="{6028284C-6F89-9BC0-4C5E-60FDFD924F8E}"/>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3802534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15AD-8BD6-C473-3C2B-4839CC2AA508}"/>
              </a:ext>
            </a:extLst>
          </p:cNvPr>
          <p:cNvSpPr>
            <a:spLocks noGrp="1"/>
          </p:cNvSpPr>
          <p:nvPr>
            <p:ph type="title"/>
          </p:nvPr>
        </p:nvSpPr>
        <p:spPr>
          <a:xfrm>
            <a:off x="3328968" y="768318"/>
            <a:ext cx="6767869" cy="825894"/>
          </a:xfrm>
        </p:spPr>
        <p:txBody>
          <a:bodyPr>
            <a:normAutofit fontScale="90000"/>
          </a:bodyPr>
          <a:lstStyle/>
          <a:p>
            <a:pPr algn="ctr"/>
            <a:r>
              <a:rPr lang="fr-FR" sz="2400" dirty="0"/>
              <a:t>Organiser l’enquête avec l’autorité compétente </a:t>
            </a:r>
            <a:br>
              <a:rPr lang="fr-FR" sz="2400" dirty="0"/>
            </a:br>
            <a:r>
              <a:rPr lang="fr-FR" sz="1200" dirty="0"/>
              <a:t>Une obligation du code de l’environnement</a:t>
            </a:r>
            <a:br>
              <a:rPr lang="fr-FR" sz="1200" dirty="0"/>
            </a:br>
            <a:endParaRPr lang="fr-FR" sz="2400" dirty="0"/>
          </a:p>
        </p:txBody>
      </p:sp>
      <p:sp>
        <p:nvSpPr>
          <p:cNvPr id="3" name="Sous-titre 2">
            <a:extLst>
              <a:ext uri="{FF2B5EF4-FFF2-40B4-BE49-F238E27FC236}">
                <a16:creationId xmlns:a16="http://schemas.microsoft.com/office/drawing/2014/main" id="{AB9AEC1E-35C3-DDE2-1A75-6D59A2A4C812}"/>
              </a:ext>
            </a:extLst>
          </p:cNvPr>
          <p:cNvSpPr>
            <a:spLocks noGrp="1"/>
          </p:cNvSpPr>
          <p:nvPr>
            <p:ph idx="1"/>
          </p:nvPr>
        </p:nvSpPr>
        <p:spPr>
          <a:xfrm>
            <a:off x="677334" y="1405465"/>
            <a:ext cx="8596668" cy="5001022"/>
          </a:xfrm>
        </p:spPr>
        <p:txBody>
          <a:bodyPr>
            <a:normAutofit fontScale="25000" lnSpcReduction="20000"/>
          </a:bodyPr>
          <a:lstStyle/>
          <a:p>
            <a:pPr lvl="0">
              <a:buFont typeface="Wingdings" panose="05000000000000000000" pitchFamily="2" charset="2"/>
              <a:buChar char="Ø"/>
            </a:pPr>
            <a:r>
              <a:rPr lang="fr-FR" sz="6400" b="1" dirty="0">
                <a:latin typeface="Calibri" panose="020F0502020204030204" pitchFamily="34" charset="0"/>
                <a:ea typeface="Calibri" panose="020F0502020204030204" pitchFamily="34" charset="0"/>
                <a:cs typeface="Calibri" panose="020F0502020204030204" pitchFamily="34" charset="0"/>
              </a:rPr>
              <a:t>Réunion préparatoire :</a:t>
            </a:r>
            <a:endParaRPr lang="fr-FR" sz="6400" dirty="0">
              <a:latin typeface="Calibri" panose="020F0502020204030204" pitchFamily="34" charset="0"/>
              <a:ea typeface="Calibri" panose="020F0502020204030204" pitchFamily="34" charset="0"/>
              <a:cs typeface="Calibri" panose="020F0502020204030204" pitchFamily="34" charset="0"/>
            </a:endParaRPr>
          </a:p>
          <a:p>
            <a:pPr marL="0" lvl="0" indent="0">
              <a:buNone/>
            </a:pPr>
            <a:r>
              <a:rPr lang="fr-FR" sz="6400" dirty="0">
                <a:latin typeface="Calibri" panose="020F0502020204030204" pitchFamily="34" charset="0"/>
                <a:ea typeface="Calibri" panose="020F0502020204030204" pitchFamily="34" charset="0"/>
                <a:cs typeface="Calibri" panose="020F0502020204030204" pitchFamily="34" charset="0"/>
              </a:rPr>
              <a:t>pour organiser, à l’initiative du CE, les modalités du déroulement de la procédure</a:t>
            </a:r>
          </a:p>
          <a:p>
            <a:pPr marL="0" lvl="0" indent="0">
              <a:buNone/>
            </a:pPr>
            <a:r>
              <a:rPr lang="fr-FR" sz="6400" i="1" dirty="0">
                <a:latin typeface="Calibri" panose="020F0502020204030204" pitchFamily="34" charset="0"/>
                <a:ea typeface="Calibri" panose="020F0502020204030204" pitchFamily="34" charset="0"/>
                <a:cs typeface="Calibri" panose="020F0502020204030204" pitchFamily="34" charset="0"/>
              </a:rPr>
              <a:t>peut faire l’objet d’un compte rendu annexé au rapport</a:t>
            </a:r>
          </a:p>
          <a:p>
            <a:pPr marL="0" lvl="0" indent="0">
              <a:buNone/>
            </a:pPr>
            <a:r>
              <a:rPr lang="fr-FR" sz="6400" dirty="0">
                <a:latin typeface="Calibri" panose="020F0502020204030204" pitchFamily="34" charset="0"/>
                <a:ea typeface="Calibri" panose="020F0502020204030204" pitchFamily="34" charset="0"/>
                <a:cs typeface="Calibri" panose="020F0502020204030204" pitchFamily="34" charset="0"/>
              </a:rPr>
              <a:t>doit figurer chapitre 2 (</a:t>
            </a:r>
            <a:r>
              <a:rPr lang="fr-FR" sz="6400" i="1" dirty="0">
                <a:latin typeface="Calibri" panose="020F0502020204030204" pitchFamily="34" charset="0"/>
                <a:ea typeface="Calibri" panose="020F0502020204030204" pitchFamily="34" charset="0"/>
                <a:cs typeface="Calibri" panose="020F0502020204030204" pitchFamily="34" charset="0"/>
              </a:rPr>
              <a:t>organisation et déroulement de l’enquête) </a:t>
            </a:r>
            <a:r>
              <a:rPr lang="fr-FR" sz="6400" dirty="0">
                <a:latin typeface="Calibri" panose="020F0502020204030204" pitchFamily="34" charset="0"/>
                <a:ea typeface="Calibri" panose="020F0502020204030204" pitchFamily="34" charset="0"/>
                <a:cs typeface="Calibri" panose="020F0502020204030204" pitchFamily="34" charset="0"/>
              </a:rPr>
              <a:t>du rapport. </a:t>
            </a:r>
          </a:p>
          <a:p>
            <a:pPr lvl="0">
              <a:buFont typeface="Wingdings" panose="05000000000000000000" pitchFamily="2" charset="2"/>
              <a:buChar char="Ø"/>
            </a:pPr>
            <a:r>
              <a:rPr lang="fr-FR" sz="6400" b="1" dirty="0">
                <a:latin typeface="Calibri" panose="020F0502020204030204" pitchFamily="34" charset="0"/>
                <a:ea typeface="Calibri" panose="020F0502020204030204" pitchFamily="34" charset="0"/>
                <a:cs typeface="Calibri" panose="020F0502020204030204" pitchFamily="34" charset="0"/>
              </a:rPr>
              <a:t>La concertation  (l’article </a:t>
            </a:r>
            <a:r>
              <a:rPr lang="fr-FR" sz="6400" b="1" dirty="0">
                <a:highlight>
                  <a:srgbClr val="FFFF00"/>
                </a:highlight>
                <a:latin typeface="Calibri" panose="020F0502020204030204" pitchFamily="34" charset="0"/>
                <a:ea typeface="Calibri" panose="020F0502020204030204" pitchFamily="34" charset="0"/>
                <a:cs typeface="Calibri" panose="020F0502020204030204" pitchFamily="34" charset="0"/>
              </a:rPr>
              <a:t>R123-9 du CDE </a:t>
            </a:r>
            <a:r>
              <a:rPr lang="fr-FR" sz="6400" b="1" dirty="0">
                <a:latin typeface="Calibri" panose="020F0502020204030204" pitchFamily="34" charset="0"/>
                <a:ea typeface="Calibri" panose="020F0502020204030204" pitchFamily="34" charset="0"/>
                <a:cs typeface="Calibri" panose="020F0502020204030204" pitchFamily="34" charset="0"/>
              </a:rPr>
              <a:t>) doit permettre de définir :</a:t>
            </a:r>
            <a:endParaRPr lang="fr-FR" sz="6400" dirty="0">
              <a:latin typeface="Calibri" panose="020F0502020204030204" pitchFamily="34" charset="0"/>
              <a:ea typeface="Calibri" panose="020F0502020204030204" pitchFamily="34" charset="0"/>
              <a:cs typeface="Calibri" panose="020F0502020204030204" pitchFamily="34" charset="0"/>
            </a:endParaRPr>
          </a:p>
          <a:p>
            <a:pPr marL="0" lvl="0" indent="0">
              <a:buNone/>
            </a:pPr>
            <a:r>
              <a:rPr lang="fr-FR" sz="6400" dirty="0">
                <a:latin typeface="Calibri" panose="020F0502020204030204" pitchFamily="34" charset="0"/>
                <a:ea typeface="Calibri" panose="020F0502020204030204" pitchFamily="34" charset="0"/>
                <a:cs typeface="Calibri" panose="020F0502020204030204" pitchFamily="34" charset="0"/>
              </a:rPr>
              <a:t>- Les dates de l’EP </a:t>
            </a:r>
          </a:p>
          <a:p>
            <a:pPr marL="0" lvl="0" indent="0">
              <a:buNone/>
            </a:pPr>
            <a:r>
              <a:rPr lang="fr-FR" sz="6400" i="1" dirty="0">
                <a:latin typeface="Calibri" panose="020F0502020204030204" pitchFamily="34" charset="0"/>
                <a:ea typeface="Calibri" panose="020F0502020204030204" pitchFamily="34" charset="0"/>
                <a:cs typeface="Calibri" panose="020F0502020204030204" pitchFamily="34" charset="0"/>
              </a:rPr>
              <a:t>30 jours  minimum voire légèrement plus, compte tenu des conditions de fin d’enquête liées aux horaires d’ouverture des mairies </a:t>
            </a:r>
          </a:p>
          <a:p>
            <a:pPr marL="0" indent="0">
              <a:buNone/>
            </a:pPr>
            <a:r>
              <a:rPr lang="fr-FR" sz="6400" dirty="0">
                <a:latin typeface="Calibri" panose="020F0502020204030204" pitchFamily="34" charset="0"/>
                <a:ea typeface="Calibri" panose="020F0502020204030204" pitchFamily="34" charset="0"/>
                <a:cs typeface="Calibri" panose="020F0502020204030204" pitchFamily="34" charset="0"/>
              </a:rPr>
              <a:t>- Le nombre, dates, heure et lieu de permanences</a:t>
            </a:r>
          </a:p>
          <a:p>
            <a:pPr marL="0" lvl="0" indent="0">
              <a:buNone/>
            </a:pPr>
            <a:r>
              <a:rPr lang="fr-FR" sz="6400" dirty="0">
                <a:latin typeface="Calibri" panose="020F0502020204030204" pitchFamily="34" charset="0"/>
                <a:ea typeface="Calibri" panose="020F0502020204030204" pitchFamily="34" charset="0"/>
                <a:cs typeface="Calibri" panose="020F0502020204030204" pitchFamily="34" charset="0"/>
              </a:rPr>
              <a:t>- Le siège de l’EP dans le cas de pluralité de lieux de permanences  </a:t>
            </a:r>
          </a:p>
          <a:p>
            <a:pPr marL="0" lvl="0" indent="0">
              <a:buNone/>
            </a:pPr>
            <a:r>
              <a:rPr lang="fr-FR" sz="6400" dirty="0">
                <a:latin typeface="Calibri" panose="020F0502020204030204" pitchFamily="34" charset="0"/>
                <a:ea typeface="Calibri" panose="020F0502020204030204" pitchFamily="34" charset="0"/>
                <a:cs typeface="Calibri" panose="020F0502020204030204" pitchFamily="34" charset="0"/>
              </a:rPr>
              <a:t>- Les modalités de consultation </a:t>
            </a:r>
            <a:r>
              <a:rPr lang="fr-FR" sz="6400" u="sng" dirty="0">
                <a:latin typeface="Calibri" panose="020F0502020204030204" pitchFamily="34" charset="0"/>
                <a:ea typeface="Calibri" panose="020F0502020204030204" pitchFamily="34" charset="0"/>
                <a:cs typeface="Calibri" panose="020F0502020204030204" pitchFamily="34" charset="0"/>
              </a:rPr>
              <a:t>physique</a:t>
            </a:r>
            <a:r>
              <a:rPr lang="fr-FR" sz="6400" dirty="0">
                <a:latin typeface="Calibri" panose="020F0502020204030204" pitchFamily="34" charset="0"/>
                <a:ea typeface="Calibri" panose="020F0502020204030204" pitchFamily="34" charset="0"/>
                <a:cs typeface="Calibri" panose="020F0502020204030204" pitchFamily="34" charset="0"/>
              </a:rPr>
              <a:t> et </a:t>
            </a:r>
            <a:r>
              <a:rPr lang="fr-FR" sz="6400" u="sng" dirty="0">
                <a:latin typeface="Calibri" panose="020F0502020204030204" pitchFamily="34" charset="0"/>
                <a:ea typeface="Calibri" panose="020F0502020204030204" pitchFamily="34" charset="0"/>
                <a:cs typeface="Calibri" panose="020F0502020204030204" pitchFamily="34" charset="0"/>
              </a:rPr>
              <a:t>dématérialisée</a:t>
            </a:r>
            <a:r>
              <a:rPr lang="fr-FR" sz="6400" dirty="0">
                <a:latin typeface="Calibri" panose="020F0502020204030204" pitchFamily="34" charset="0"/>
                <a:ea typeface="Calibri" panose="020F0502020204030204" pitchFamily="34" charset="0"/>
                <a:cs typeface="Calibri" panose="020F0502020204030204" pitchFamily="34" charset="0"/>
              </a:rPr>
              <a:t> (site internet et adresse mail dédiée)</a:t>
            </a:r>
          </a:p>
          <a:p>
            <a:pPr marL="0" lvl="0" indent="0">
              <a:buNone/>
            </a:pPr>
            <a:r>
              <a:rPr lang="fr-FR" sz="6400" dirty="0">
                <a:latin typeface="Calibri" panose="020F0502020204030204" pitchFamily="34" charset="0"/>
                <a:ea typeface="Calibri" panose="020F0502020204030204" pitchFamily="34" charset="0"/>
                <a:cs typeface="Calibri" panose="020F0502020204030204" pitchFamily="34" charset="0"/>
              </a:rPr>
              <a:t>- Les modalités de contributions (registre papier, courrier postal et électronique)</a:t>
            </a:r>
          </a:p>
          <a:p>
            <a:pPr marL="0" lvl="0" indent="0">
              <a:buNone/>
            </a:pPr>
            <a:r>
              <a:rPr lang="fr-FR" sz="6400" dirty="0">
                <a:latin typeface="Calibri" panose="020F0502020204030204" pitchFamily="34" charset="0"/>
                <a:ea typeface="Calibri" panose="020F0502020204030204" pitchFamily="34" charset="0"/>
                <a:cs typeface="Calibri" panose="020F0502020204030204" pitchFamily="34" charset="0"/>
              </a:rPr>
              <a:t>- L’identité et les coordonnées du représentant du maitre d’ouvrage</a:t>
            </a:r>
          </a:p>
          <a:p>
            <a:pPr marL="0" lvl="0" indent="0">
              <a:buNone/>
            </a:pPr>
            <a:r>
              <a:rPr lang="fr-FR" sz="6400" dirty="0">
                <a:latin typeface="Calibri" panose="020F0502020204030204" pitchFamily="34" charset="0"/>
                <a:ea typeface="Calibri" panose="020F0502020204030204" pitchFamily="34" charset="0"/>
                <a:cs typeface="Calibri" panose="020F0502020204030204" pitchFamily="34" charset="0"/>
              </a:rPr>
              <a:t>- La mise en place d’un PC pour la consultation numérique du dossier au siège de l’enquête</a:t>
            </a:r>
          </a:p>
          <a:p>
            <a:pPr marL="0" lvl="0" indent="0">
              <a:buNone/>
            </a:pPr>
            <a:r>
              <a:rPr lang="fr-FR" sz="6400" dirty="0">
                <a:latin typeface="Calibri" panose="020F0502020204030204" pitchFamily="34" charset="0"/>
                <a:ea typeface="Calibri" panose="020F0502020204030204" pitchFamily="34" charset="0"/>
                <a:cs typeface="Calibri" panose="020F0502020204030204" pitchFamily="34" charset="0"/>
              </a:rPr>
              <a:t>- L’information du public dont l’affichage légal</a:t>
            </a:r>
          </a:p>
          <a:p>
            <a:pPr lvl="0" algn="ctr">
              <a:buFont typeface="Wingdings" panose="05000000000000000000" pitchFamily="2" charset="2"/>
              <a:buChar char="Ø"/>
            </a:pPr>
            <a:r>
              <a:rPr lang="fr-FR" sz="6400" b="1" dirty="0">
                <a:solidFill>
                  <a:srgbClr val="FF0000"/>
                </a:solidFill>
                <a:latin typeface="Calibri" panose="020F0502020204030204" pitchFamily="34" charset="0"/>
                <a:ea typeface="Calibri" panose="020F0502020204030204" pitchFamily="34" charset="0"/>
                <a:cs typeface="Calibri" panose="020F0502020204030204" pitchFamily="34" charset="0"/>
              </a:rPr>
              <a:t>La rédaction de l’arrêté relève de l’autorité organisatrice</a:t>
            </a:r>
          </a:p>
          <a:p>
            <a:pPr lvl="0"/>
            <a:endParaRPr lang="fr-FR" sz="6400" dirty="0">
              <a:latin typeface="Calibri" panose="020F0502020204030204" pitchFamily="34" charset="0"/>
              <a:ea typeface="Calibri" panose="020F0502020204030204" pitchFamily="34" charset="0"/>
              <a:cs typeface="Calibri" panose="020F0502020204030204" pitchFamily="34" charset="0"/>
            </a:endParaRPr>
          </a:p>
          <a:p>
            <a:pPr lvl="0"/>
            <a:endParaRPr lang="fr-FR" sz="6400" dirty="0">
              <a:latin typeface="Calibri" panose="020F0502020204030204" pitchFamily="34" charset="0"/>
              <a:ea typeface="Calibri" panose="020F0502020204030204" pitchFamily="34" charset="0"/>
              <a:cs typeface="Calibri" panose="020F0502020204030204" pitchFamily="34" charset="0"/>
            </a:endParaRPr>
          </a:p>
          <a:p>
            <a:pPr lvl="0"/>
            <a:endParaRPr lang="fr-FR" dirty="0"/>
          </a:p>
          <a:p>
            <a:pPr marL="0" indent="0" algn="just">
              <a:buNone/>
            </a:pPr>
            <a:endParaRPr lang="fr-FR" dirty="0"/>
          </a:p>
        </p:txBody>
      </p:sp>
      <p:pic>
        <p:nvPicPr>
          <p:cNvPr id="4" name="Image 3">
            <a:extLst>
              <a:ext uri="{FF2B5EF4-FFF2-40B4-BE49-F238E27FC236}">
                <a16:creationId xmlns:a16="http://schemas.microsoft.com/office/drawing/2014/main" id="{21994DD2-17DF-49B4-8EED-163EC72491F4}"/>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9B7F04C6-B125-4A69-B0DE-08D06BF9698B}"/>
              </a:ext>
            </a:extLst>
          </p:cNvPr>
          <p:cNvSpPr>
            <a:spLocks noGrp="1"/>
          </p:cNvSpPr>
          <p:nvPr>
            <p:ph type="dt" sz="half" idx="10"/>
          </p:nvPr>
        </p:nvSpPr>
        <p:spPr>
          <a:xfrm>
            <a:off x="7933266" y="6448123"/>
            <a:ext cx="1163385" cy="365125"/>
          </a:xfrm>
        </p:spPr>
        <p:txBody>
          <a:bodyPr/>
          <a:lstStyle/>
          <a:p>
            <a:fld id="{5E7E0558-A993-4F08-B65D-C0DC77AD6AFA}" type="datetime4">
              <a:rPr lang="fr-FR" smtClean="0"/>
              <a:t>17 mars 2024</a:t>
            </a:fld>
            <a:endParaRPr lang="en-US" dirty="0"/>
          </a:p>
        </p:txBody>
      </p:sp>
      <p:sp>
        <p:nvSpPr>
          <p:cNvPr id="6" name="Espace réservé du pied de page 5">
            <a:extLst>
              <a:ext uri="{FF2B5EF4-FFF2-40B4-BE49-F238E27FC236}">
                <a16:creationId xmlns:a16="http://schemas.microsoft.com/office/drawing/2014/main" id="{940F8020-AC85-66D8-C879-F4080C3AB0C7}"/>
              </a:ext>
            </a:extLst>
          </p:cNvPr>
          <p:cNvSpPr>
            <a:spLocks noGrp="1"/>
          </p:cNvSpPr>
          <p:nvPr>
            <p:ph type="ftr" sz="quarter" idx="11"/>
          </p:nvPr>
        </p:nvSpPr>
        <p:spPr>
          <a:xfrm>
            <a:off x="572285" y="6448124"/>
            <a:ext cx="2523066" cy="365125"/>
          </a:xfrm>
        </p:spPr>
        <p:txBody>
          <a:bodyPr/>
          <a:lstStyle/>
          <a:p>
            <a:r>
              <a:rPr lang="fr-FR" dirty="0"/>
              <a:t>Le commissaire enquêteur avant l'enquête</a:t>
            </a:r>
            <a:endParaRPr lang="en-US" dirty="0"/>
          </a:p>
        </p:txBody>
      </p:sp>
      <p:sp>
        <p:nvSpPr>
          <p:cNvPr id="7" name="Espace réservé du numéro de diapositive 6">
            <a:extLst>
              <a:ext uri="{FF2B5EF4-FFF2-40B4-BE49-F238E27FC236}">
                <a16:creationId xmlns:a16="http://schemas.microsoft.com/office/drawing/2014/main" id="{6028284C-6F89-9BC0-4C5E-60FDFD924F8E}"/>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267922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800475" y="609600"/>
            <a:ext cx="5473526" cy="838200"/>
          </a:xfrm>
        </p:spPr>
        <p:txBody>
          <a:bodyPr>
            <a:normAutofit/>
          </a:bodyPr>
          <a:lstStyle/>
          <a:p>
            <a:pPr algn="ctr"/>
            <a:r>
              <a:rPr lang="fr-FR" sz="2800" dirty="0"/>
              <a:t>Différents types d’enquête</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744009" y="1447800"/>
            <a:ext cx="8596668" cy="4593562"/>
          </a:xfrm>
        </p:spPr>
        <p:txBody>
          <a:bodyPr>
            <a:normAutofit fontScale="25000" lnSpcReduction="20000"/>
          </a:bodyPr>
          <a:lstStyle/>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Les enquêtes « environnementales »</a:t>
            </a:r>
          </a:p>
          <a:p>
            <a:pPr marL="0" indent="0" algn="just">
              <a:buNone/>
            </a:pPr>
            <a:r>
              <a:rPr lang="fr-FR" sz="8000" dirty="0">
                <a:latin typeface="Calibri" panose="020F0502020204030204" pitchFamily="34" charset="0"/>
                <a:ea typeface="Calibri" panose="020F0502020204030204" pitchFamily="34" charset="0"/>
                <a:cs typeface="Calibri" panose="020F0502020204030204" pitchFamily="34" charset="0"/>
              </a:rPr>
              <a:t>Les plus répandues (90%) et régies par le Code de l’environnement;</a:t>
            </a:r>
            <a:br>
              <a:rPr lang="fr-FR" sz="8000" dirty="0">
                <a:latin typeface="Calibri" panose="020F0502020204030204" pitchFamily="34" charset="0"/>
                <a:ea typeface="Calibri" panose="020F0502020204030204" pitchFamily="34" charset="0"/>
                <a:cs typeface="Calibri" panose="020F0502020204030204" pitchFamily="34" charset="0"/>
              </a:rPr>
            </a:br>
            <a:r>
              <a:rPr lang="fr-FR" sz="8000" dirty="0">
                <a:latin typeface="Calibri" panose="020F0502020204030204" pitchFamily="34" charset="0"/>
                <a:ea typeface="Calibri" panose="020F0502020204030204" pitchFamily="34" charset="0"/>
                <a:cs typeface="Calibri" panose="020F0502020204030204" pitchFamily="34" charset="0"/>
              </a:rPr>
              <a:t>objet de cet exposé</a:t>
            </a:r>
          </a:p>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Les enquêtes relevant du Code de l’expropriation</a:t>
            </a:r>
          </a:p>
          <a:p>
            <a:pPr marL="0" indent="0" algn="just">
              <a:buNone/>
            </a:pPr>
            <a:r>
              <a:rPr lang="fr-FR" sz="7200" dirty="0">
                <a:latin typeface="Calibri" panose="020F0502020204030204" pitchFamily="34" charset="0"/>
                <a:ea typeface="Calibri" panose="020F0502020204030204" pitchFamily="34" charset="0"/>
                <a:cs typeface="Calibri" panose="020F0502020204030204" pitchFamily="34" charset="0"/>
              </a:rPr>
              <a:t>DUP n’ayant pas d’incidence environnementale</a:t>
            </a:r>
          </a:p>
          <a:p>
            <a:pPr marL="0" indent="0" algn="just">
              <a:buNone/>
            </a:pPr>
            <a:r>
              <a:rPr lang="fr-FR" sz="7200" dirty="0">
                <a:latin typeface="Calibri" panose="020F0502020204030204" pitchFamily="34" charset="0"/>
                <a:ea typeface="Calibri" panose="020F0502020204030204" pitchFamily="34" charset="0"/>
                <a:cs typeface="Calibri" panose="020F0502020204030204" pitchFamily="34" charset="0"/>
              </a:rPr>
              <a:t>Enquêtes parcellaires (ne sont pas des enquêtes publiques)</a:t>
            </a:r>
          </a:p>
          <a:p>
            <a:pPr lvl="0"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Les enquêtes relevant du Code des Relations entre le Public et l’Administration (CRPA)</a:t>
            </a:r>
          </a:p>
          <a:p>
            <a:pPr marL="0" lvl="0" indent="0" algn="just">
              <a:buNone/>
            </a:pPr>
            <a:r>
              <a:rPr lang="fr-FR" sz="8000" dirty="0">
                <a:latin typeface="Calibri" panose="020F0502020204030204" pitchFamily="34" charset="0"/>
                <a:ea typeface="Calibri" panose="020F0502020204030204" pitchFamily="34" charset="0"/>
                <a:cs typeface="Calibri" panose="020F0502020204030204" pitchFamily="34" charset="0"/>
              </a:rPr>
              <a:t>Enquêtes relevant d’autres Codes ou d’autres textes et renvoyant à la procédure du CRPA ;</a:t>
            </a:r>
          </a:p>
          <a:p>
            <a:pPr marL="0" lvl="0" indent="0" algn="just">
              <a:buNone/>
            </a:pPr>
            <a:r>
              <a:rPr lang="fr-FR" sz="8000" dirty="0">
                <a:latin typeface="Calibri" panose="020F0502020204030204" pitchFamily="34" charset="0"/>
                <a:ea typeface="Calibri" panose="020F0502020204030204" pitchFamily="34" charset="0"/>
                <a:cs typeface="Calibri" panose="020F0502020204030204" pitchFamily="34" charset="0"/>
              </a:rPr>
              <a:t>Par défaut, les enquêtes dites « innommées » ne se rattachant à aucun code</a:t>
            </a:r>
            <a:endParaRPr lang="fr-FR" sz="8000" b="1" dirty="0">
              <a:latin typeface="Calibri" panose="020F0502020204030204" pitchFamily="34" charset="0"/>
              <a:ea typeface="Calibri" panose="020F0502020204030204" pitchFamily="34" charset="0"/>
              <a:cs typeface="Calibri" panose="020F0502020204030204" pitchFamily="34" charset="0"/>
            </a:endParaRPr>
          </a:p>
          <a:p>
            <a:pPr marL="0" lvl="0" indent="0" algn="just">
              <a:buNone/>
            </a:pPr>
            <a:endParaRPr lang="fr-FR" sz="9600" b="1" dirty="0"/>
          </a:p>
          <a:p>
            <a:pPr marL="0" lvl="0" indent="0" algn="ctr">
              <a:buNone/>
            </a:pPr>
            <a:r>
              <a:rPr lang="fr-FR" sz="8000" b="1" dirty="0">
                <a:solidFill>
                  <a:schemeClr val="accent4">
                    <a:lumMod val="75000"/>
                  </a:schemeClr>
                </a:solidFill>
                <a:latin typeface="Calibri" panose="020F0502020204030204" pitchFamily="34" charset="0"/>
                <a:ea typeface="Calibri" panose="020F0502020204030204" pitchFamily="34" charset="0"/>
                <a:cs typeface="Calibri" panose="020F0502020204030204" pitchFamily="34" charset="0"/>
              </a:rPr>
              <a:t>Avoir toujours à l'esprit le type d'enquête abordé</a:t>
            </a:r>
          </a:p>
          <a:p>
            <a:pPr marL="0" indent="0" algn="just">
              <a:buNone/>
            </a:pPr>
            <a:endParaRPr lang="fr-FR" sz="9600" b="1" dirty="0"/>
          </a:p>
          <a:p>
            <a:pPr algn="just">
              <a:buFont typeface="Wingdings" panose="05000000000000000000" pitchFamily="2" charset="2"/>
              <a:buChar char="Ø"/>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7205133" y="6041362"/>
            <a:ext cx="1318855" cy="365125"/>
          </a:xfrm>
        </p:spPr>
        <p:txBody>
          <a:bodyPr/>
          <a:lstStyle/>
          <a:p>
            <a:fld id="{48ED79E7-9002-49D5-90EF-85E3C2DE60C0}"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77334" y="6041362"/>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2079935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15AD-8BD6-C473-3C2B-4839CC2AA508}"/>
              </a:ext>
            </a:extLst>
          </p:cNvPr>
          <p:cNvSpPr>
            <a:spLocks noGrp="1"/>
          </p:cNvSpPr>
          <p:nvPr>
            <p:ph type="title"/>
          </p:nvPr>
        </p:nvSpPr>
        <p:spPr>
          <a:xfrm>
            <a:off x="3032635" y="1181265"/>
            <a:ext cx="6767869" cy="979324"/>
          </a:xfrm>
        </p:spPr>
        <p:txBody>
          <a:bodyPr>
            <a:normAutofit/>
          </a:bodyPr>
          <a:lstStyle/>
          <a:p>
            <a:pPr algn="ctr"/>
            <a:r>
              <a:rPr lang="fr-FR" sz="2400" dirty="0"/>
              <a:t>Les obligations du commissaire enquêteur avant l’enquête</a:t>
            </a:r>
          </a:p>
        </p:txBody>
      </p:sp>
      <p:sp>
        <p:nvSpPr>
          <p:cNvPr id="3" name="Sous-titre 2">
            <a:extLst>
              <a:ext uri="{FF2B5EF4-FFF2-40B4-BE49-F238E27FC236}">
                <a16:creationId xmlns:a16="http://schemas.microsoft.com/office/drawing/2014/main" id="{AB9AEC1E-35C3-DDE2-1A75-6D59A2A4C812}"/>
              </a:ext>
            </a:extLst>
          </p:cNvPr>
          <p:cNvSpPr>
            <a:spLocks noGrp="1"/>
          </p:cNvSpPr>
          <p:nvPr>
            <p:ph idx="1"/>
          </p:nvPr>
        </p:nvSpPr>
        <p:spPr>
          <a:xfrm>
            <a:off x="677334" y="2160590"/>
            <a:ext cx="8596668" cy="2699277"/>
          </a:xfrm>
        </p:spPr>
        <p:txBody>
          <a:bodyPr>
            <a:normAutofit/>
          </a:bodyPr>
          <a:lstStyle/>
          <a:p>
            <a:pPr lvl="0">
              <a:buFont typeface="Wingdings" panose="05000000000000000000" pitchFamily="2" charset="2"/>
              <a:buChar char="Ø"/>
            </a:pPr>
            <a:r>
              <a:rPr lang="fr-FR" dirty="0"/>
              <a:t>Coter et parapher les registres</a:t>
            </a:r>
          </a:p>
          <a:p>
            <a:pPr>
              <a:buFont typeface="Wingdings" panose="05000000000000000000" pitchFamily="2" charset="2"/>
              <a:buChar char="Ø"/>
            </a:pPr>
            <a:r>
              <a:rPr lang="fr-FR" sz="1800" dirty="0">
                <a:ea typeface="SimSun" pitchFamily="2"/>
              </a:rPr>
              <a:t>S’assurer que l'autorité organisatrice </a:t>
            </a:r>
            <a:r>
              <a:rPr lang="fr-FR" dirty="0">
                <a:ea typeface="SimSun" pitchFamily="2"/>
              </a:rPr>
              <a:t>a renseigné</a:t>
            </a:r>
            <a:r>
              <a:rPr lang="fr-FR" sz="1800" dirty="0">
                <a:ea typeface="SimSun" pitchFamily="2"/>
              </a:rPr>
              <a:t> couverture et première page du (ou des) registre(s) d'enquête</a:t>
            </a:r>
            <a:endParaRPr lang="fr-FR" dirty="0"/>
          </a:p>
          <a:p>
            <a:pPr>
              <a:buFont typeface="Wingdings" panose="05000000000000000000" pitchFamily="2" charset="2"/>
              <a:buChar char="Ø"/>
            </a:pPr>
            <a:r>
              <a:rPr lang="fr-FR" dirty="0"/>
              <a:t>S’assurer du formalisme du dossier papier et numérique</a:t>
            </a:r>
          </a:p>
          <a:p>
            <a:pPr lvl="0">
              <a:buFont typeface="Wingdings" panose="05000000000000000000" pitchFamily="2" charset="2"/>
              <a:buChar char="Ø"/>
            </a:pPr>
            <a:r>
              <a:rPr lang="fr-FR" dirty="0"/>
              <a:t>Verrouiller (le cas échéant) le registre numérique</a:t>
            </a:r>
          </a:p>
          <a:p>
            <a:pPr lvl="0">
              <a:buFont typeface="Wingdings" panose="05000000000000000000" pitchFamily="2" charset="2"/>
              <a:buChar char="Ø"/>
            </a:pPr>
            <a:r>
              <a:rPr lang="fr-FR" dirty="0"/>
              <a:t>Vérifier sa capacité personnelle à superviser et utiliser les ressources numériques tout au long de l’enquête</a:t>
            </a:r>
          </a:p>
          <a:p>
            <a:pPr marL="0" lvl="0" indent="0">
              <a:buNone/>
            </a:pPr>
            <a:endParaRPr lang="fr-FR" dirty="0"/>
          </a:p>
          <a:p>
            <a:pPr marL="0" indent="0" algn="just">
              <a:buNone/>
            </a:pPr>
            <a:endParaRPr lang="fr-FR" dirty="0"/>
          </a:p>
        </p:txBody>
      </p:sp>
      <p:pic>
        <p:nvPicPr>
          <p:cNvPr id="4" name="Image 3">
            <a:extLst>
              <a:ext uri="{FF2B5EF4-FFF2-40B4-BE49-F238E27FC236}">
                <a16:creationId xmlns:a16="http://schemas.microsoft.com/office/drawing/2014/main" id="{21994DD2-17DF-49B4-8EED-163EC72491F4}"/>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9B7F04C6-B125-4A69-B0DE-08D06BF9698B}"/>
              </a:ext>
            </a:extLst>
          </p:cNvPr>
          <p:cNvSpPr>
            <a:spLocks noGrp="1"/>
          </p:cNvSpPr>
          <p:nvPr>
            <p:ph type="dt" sz="half" idx="10"/>
          </p:nvPr>
        </p:nvSpPr>
        <p:spPr>
          <a:xfrm>
            <a:off x="6654801" y="6041362"/>
            <a:ext cx="1462272" cy="365125"/>
          </a:xfrm>
        </p:spPr>
        <p:txBody>
          <a:bodyPr/>
          <a:lstStyle/>
          <a:p>
            <a:pPr algn="ctr"/>
            <a:fld id="{5E7E0558-A993-4F08-B65D-C0DC77AD6AFA}" type="datetime4">
              <a:rPr lang="fr-FR" smtClean="0"/>
              <a:pPr algn="ctr"/>
              <a:t>17 mars 2024</a:t>
            </a:fld>
            <a:endParaRPr lang="en-US" dirty="0"/>
          </a:p>
        </p:txBody>
      </p:sp>
      <p:sp>
        <p:nvSpPr>
          <p:cNvPr id="6" name="Espace réservé du pied de page 5">
            <a:extLst>
              <a:ext uri="{FF2B5EF4-FFF2-40B4-BE49-F238E27FC236}">
                <a16:creationId xmlns:a16="http://schemas.microsoft.com/office/drawing/2014/main" id="{940F8020-AC85-66D8-C879-F4080C3AB0C7}"/>
              </a:ext>
            </a:extLst>
          </p:cNvPr>
          <p:cNvSpPr>
            <a:spLocks noGrp="1"/>
          </p:cNvSpPr>
          <p:nvPr>
            <p:ph type="ftr" sz="quarter" idx="11"/>
          </p:nvPr>
        </p:nvSpPr>
        <p:spPr/>
        <p:txBody>
          <a:bodyPr/>
          <a:lstStyle/>
          <a:p>
            <a:r>
              <a:rPr lang="fr-FR"/>
              <a:t>Le commissaire enquêteur avant l'enquête</a:t>
            </a:r>
            <a:endParaRPr lang="en-US" dirty="0"/>
          </a:p>
        </p:txBody>
      </p:sp>
      <p:sp>
        <p:nvSpPr>
          <p:cNvPr id="7" name="Espace réservé du numéro de diapositive 6">
            <a:extLst>
              <a:ext uri="{FF2B5EF4-FFF2-40B4-BE49-F238E27FC236}">
                <a16:creationId xmlns:a16="http://schemas.microsoft.com/office/drawing/2014/main" id="{6028284C-6F89-9BC0-4C5E-60FDFD924F8E}"/>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1410812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15AD-8BD6-C473-3C2B-4839CC2AA508}"/>
              </a:ext>
            </a:extLst>
          </p:cNvPr>
          <p:cNvSpPr>
            <a:spLocks noGrp="1"/>
          </p:cNvSpPr>
          <p:nvPr>
            <p:ph type="title"/>
          </p:nvPr>
        </p:nvSpPr>
        <p:spPr>
          <a:xfrm>
            <a:off x="4487333" y="1181265"/>
            <a:ext cx="5313171" cy="554402"/>
          </a:xfrm>
        </p:spPr>
        <p:txBody>
          <a:bodyPr>
            <a:normAutofit/>
          </a:bodyPr>
          <a:lstStyle/>
          <a:p>
            <a:pPr algn="ctr"/>
            <a:r>
              <a:rPr lang="fr-FR" sz="2400" dirty="0"/>
              <a:t>L’audition du maitre d’ouvrage</a:t>
            </a:r>
          </a:p>
        </p:txBody>
      </p:sp>
      <p:sp>
        <p:nvSpPr>
          <p:cNvPr id="3" name="Sous-titre 2">
            <a:extLst>
              <a:ext uri="{FF2B5EF4-FFF2-40B4-BE49-F238E27FC236}">
                <a16:creationId xmlns:a16="http://schemas.microsoft.com/office/drawing/2014/main" id="{AB9AEC1E-35C3-DDE2-1A75-6D59A2A4C812}"/>
              </a:ext>
            </a:extLst>
          </p:cNvPr>
          <p:cNvSpPr>
            <a:spLocks noGrp="1"/>
          </p:cNvSpPr>
          <p:nvPr>
            <p:ph idx="1"/>
          </p:nvPr>
        </p:nvSpPr>
        <p:spPr>
          <a:xfrm>
            <a:off x="677334" y="2160590"/>
            <a:ext cx="8596668" cy="2699277"/>
          </a:xfrm>
        </p:spPr>
        <p:txBody>
          <a:bodyPr>
            <a:normAutofit/>
          </a:bodyPr>
          <a:lstStyle/>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Prévue par l'article </a:t>
            </a:r>
            <a:r>
              <a:rPr lang="fr-FR" sz="2000" dirty="0">
                <a:highlight>
                  <a:srgbClr val="FFFF00"/>
                </a:highlight>
                <a:latin typeface="Calibri" panose="020F0502020204030204" pitchFamily="34" charset="0"/>
                <a:ea typeface="Calibri" panose="020F0502020204030204" pitchFamily="34" charset="0"/>
                <a:cs typeface="Calibri" panose="020F0502020204030204" pitchFamily="34" charset="0"/>
              </a:rPr>
              <a:t>L123-13,</a:t>
            </a:r>
            <a:r>
              <a:rPr lang="fr-FR" sz="2000" dirty="0">
                <a:latin typeface="Calibri" panose="020F0502020204030204" pitchFamily="34" charset="0"/>
                <a:ea typeface="Calibri" panose="020F0502020204030204" pitchFamily="34" charset="0"/>
                <a:cs typeface="Calibri" panose="020F0502020204030204" pitchFamily="34" charset="0"/>
              </a:rPr>
              <a:t> du code de l’environnement</a:t>
            </a:r>
          </a:p>
          <a:p>
            <a:pPr>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Peut se réaliser tout au long de l’enquête, éventuellement, en plusieurs fois</a:t>
            </a:r>
          </a:p>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Peut intégrer une présentation du dossier et une visite des lieux</a:t>
            </a:r>
          </a:p>
          <a:p>
            <a:pPr marL="0" lvl="0" indent="0">
              <a:buNone/>
            </a:pPr>
            <a:endParaRPr lang="fr-FR" dirty="0"/>
          </a:p>
          <a:p>
            <a:pPr marL="0" indent="0" algn="just">
              <a:buNone/>
            </a:pPr>
            <a:endParaRPr lang="fr-FR" dirty="0"/>
          </a:p>
        </p:txBody>
      </p:sp>
      <p:pic>
        <p:nvPicPr>
          <p:cNvPr id="4" name="Image 3">
            <a:extLst>
              <a:ext uri="{FF2B5EF4-FFF2-40B4-BE49-F238E27FC236}">
                <a16:creationId xmlns:a16="http://schemas.microsoft.com/office/drawing/2014/main" id="{21994DD2-17DF-49B4-8EED-163EC72491F4}"/>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9B7F04C6-B125-4A69-B0DE-08D06BF9698B}"/>
              </a:ext>
            </a:extLst>
          </p:cNvPr>
          <p:cNvSpPr>
            <a:spLocks noGrp="1"/>
          </p:cNvSpPr>
          <p:nvPr>
            <p:ph type="dt" sz="half" idx="10"/>
          </p:nvPr>
        </p:nvSpPr>
        <p:spPr>
          <a:xfrm>
            <a:off x="6974947" y="6041362"/>
            <a:ext cx="1142126" cy="365125"/>
          </a:xfrm>
        </p:spPr>
        <p:txBody>
          <a:bodyPr/>
          <a:lstStyle/>
          <a:p>
            <a:fld id="{5E7E0558-A993-4F08-B65D-C0DC77AD6AFA}" type="datetime4">
              <a:rPr lang="fr-FR" smtClean="0"/>
              <a:t>17 mars 2024</a:t>
            </a:fld>
            <a:endParaRPr lang="en-US" dirty="0"/>
          </a:p>
        </p:txBody>
      </p:sp>
      <p:sp>
        <p:nvSpPr>
          <p:cNvPr id="6" name="Espace réservé du pied de page 5">
            <a:extLst>
              <a:ext uri="{FF2B5EF4-FFF2-40B4-BE49-F238E27FC236}">
                <a16:creationId xmlns:a16="http://schemas.microsoft.com/office/drawing/2014/main" id="{940F8020-AC85-66D8-C879-F4080C3AB0C7}"/>
              </a:ext>
            </a:extLst>
          </p:cNvPr>
          <p:cNvSpPr>
            <a:spLocks noGrp="1"/>
          </p:cNvSpPr>
          <p:nvPr>
            <p:ph type="ftr" sz="quarter" idx="11"/>
          </p:nvPr>
        </p:nvSpPr>
        <p:spPr/>
        <p:txBody>
          <a:bodyPr/>
          <a:lstStyle/>
          <a:p>
            <a:r>
              <a:rPr lang="fr-FR"/>
              <a:t>Le commissaire enquêteur avant l'enquête</a:t>
            </a:r>
            <a:endParaRPr lang="en-US" dirty="0"/>
          </a:p>
        </p:txBody>
      </p:sp>
      <p:sp>
        <p:nvSpPr>
          <p:cNvPr id="7" name="Espace réservé du numéro de diapositive 6">
            <a:extLst>
              <a:ext uri="{FF2B5EF4-FFF2-40B4-BE49-F238E27FC236}">
                <a16:creationId xmlns:a16="http://schemas.microsoft.com/office/drawing/2014/main" id="{6028284C-6F89-9BC0-4C5E-60FDFD924F8E}"/>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347799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15AD-8BD6-C473-3C2B-4839CC2AA508}"/>
              </a:ext>
            </a:extLst>
          </p:cNvPr>
          <p:cNvSpPr>
            <a:spLocks noGrp="1"/>
          </p:cNvSpPr>
          <p:nvPr>
            <p:ph type="title"/>
          </p:nvPr>
        </p:nvSpPr>
        <p:spPr>
          <a:xfrm>
            <a:off x="4487333" y="1181265"/>
            <a:ext cx="5313171" cy="554402"/>
          </a:xfrm>
        </p:spPr>
        <p:txBody>
          <a:bodyPr>
            <a:normAutofit fontScale="90000"/>
          </a:bodyPr>
          <a:lstStyle/>
          <a:p>
            <a:pPr algn="ctr"/>
            <a:r>
              <a:rPr lang="fr-FR" sz="2400" dirty="0"/>
              <a:t>Les pouvoirs du commissaire enquêteur</a:t>
            </a:r>
          </a:p>
        </p:txBody>
      </p:sp>
      <p:sp>
        <p:nvSpPr>
          <p:cNvPr id="3" name="Sous-titre 2">
            <a:extLst>
              <a:ext uri="{FF2B5EF4-FFF2-40B4-BE49-F238E27FC236}">
                <a16:creationId xmlns:a16="http://schemas.microsoft.com/office/drawing/2014/main" id="{AB9AEC1E-35C3-DDE2-1A75-6D59A2A4C812}"/>
              </a:ext>
            </a:extLst>
          </p:cNvPr>
          <p:cNvSpPr>
            <a:spLocks noGrp="1"/>
          </p:cNvSpPr>
          <p:nvPr>
            <p:ph idx="1"/>
          </p:nvPr>
        </p:nvSpPr>
        <p:spPr>
          <a:xfrm>
            <a:off x="677334" y="2160590"/>
            <a:ext cx="8596668" cy="2699277"/>
          </a:xfrm>
        </p:spPr>
        <p:txBody>
          <a:bodyPr>
            <a:normAutofit/>
          </a:bodyPr>
          <a:lstStyle/>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Les considérer comme des moyens d’actions</a:t>
            </a:r>
          </a:p>
          <a:p>
            <a:pPr>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En user avec tact</a:t>
            </a:r>
          </a:p>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Servent principalement lors des permanences, des réunions publiques et des manquements au dossier</a:t>
            </a:r>
          </a:p>
          <a:p>
            <a:pPr marL="0" lvl="0" indent="0">
              <a:buNone/>
            </a:pPr>
            <a:endParaRPr lang="fr-FR" dirty="0"/>
          </a:p>
          <a:p>
            <a:pPr marL="0" indent="0" algn="just">
              <a:buNone/>
            </a:pPr>
            <a:endParaRPr lang="fr-FR" dirty="0"/>
          </a:p>
        </p:txBody>
      </p:sp>
      <p:pic>
        <p:nvPicPr>
          <p:cNvPr id="4" name="Image 3">
            <a:extLst>
              <a:ext uri="{FF2B5EF4-FFF2-40B4-BE49-F238E27FC236}">
                <a16:creationId xmlns:a16="http://schemas.microsoft.com/office/drawing/2014/main" id="{21994DD2-17DF-49B4-8EED-163EC72491F4}"/>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9B7F04C6-B125-4A69-B0DE-08D06BF9698B}"/>
              </a:ext>
            </a:extLst>
          </p:cNvPr>
          <p:cNvSpPr>
            <a:spLocks noGrp="1"/>
          </p:cNvSpPr>
          <p:nvPr>
            <p:ph type="dt" sz="half" idx="10"/>
          </p:nvPr>
        </p:nvSpPr>
        <p:spPr>
          <a:xfrm>
            <a:off x="7205133" y="6041362"/>
            <a:ext cx="1278467" cy="365125"/>
          </a:xfrm>
        </p:spPr>
        <p:txBody>
          <a:bodyPr/>
          <a:lstStyle/>
          <a:p>
            <a:fld id="{5E7E0558-A993-4F08-B65D-C0DC77AD6AFA}" type="datetime4">
              <a:rPr lang="fr-FR" smtClean="0"/>
              <a:t>17 mars 2024</a:t>
            </a:fld>
            <a:endParaRPr lang="en-US" dirty="0"/>
          </a:p>
        </p:txBody>
      </p:sp>
      <p:sp>
        <p:nvSpPr>
          <p:cNvPr id="6" name="Espace réservé du pied de page 5">
            <a:extLst>
              <a:ext uri="{FF2B5EF4-FFF2-40B4-BE49-F238E27FC236}">
                <a16:creationId xmlns:a16="http://schemas.microsoft.com/office/drawing/2014/main" id="{940F8020-AC85-66D8-C879-F4080C3AB0C7}"/>
              </a:ext>
            </a:extLst>
          </p:cNvPr>
          <p:cNvSpPr>
            <a:spLocks noGrp="1"/>
          </p:cNvSpPr>
          <p:nvPr>
            <p:ph type="ftr" sz="quarter" idx="11"/>
          </p:nvPr>
        </p:nvSpPr>
        <p:spPr/>
        <p:txBody>
          <a:bodyPr/>
          <a:lstStyle/>
          <a:p>
            <a:r>
              <a:rPr lang="fr-FR"/>
              <a:t>Le commissaire enquêteur avant l'enquête</a:t>
            </a:r>
            <a:endParaRPr lang="en-US" dirty="0"/>
          </a:p>
        </p:txBody>
      </p:sp>
      <p:sp>
        <p:nvSpPr>
          <p:cNvPr id="7" name="Espace réservé du numéro de diapositive 6">
            <a:extLst>
              <a:ext uri="{FF2B5EF4-FFF2-40B4-BE49-F238E27FC236}">
                <a16:creationId xmlns:a16="http://schemas.microsoft.com/office/drawing/2014/main" id="{6028284C-6F89-9BC0-4C5E-60FDFD924F8E}"/>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2591706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15AD-8BD6-C473-3C2B-4839CC2AA508}"/>
              </a:ext>
            </a:extLst>
          </p:cNvPr>
          <p:cNvSpPr>
            <a:spLocks noGrp="1"/>
          </p:cNvSpPr>
          <p:nvPr>
            <p:ph type="title"/>
          </p:nvPr>
        </p:nvSpPr>
        <p:spPr>
          <a:xfrm>
            <a:off x="4487333" y="1181265"/>
            <a:ext cx="5313171" cy="554402"/>
          </a:xfrm>
        </p:spPr>
        <p:txBody>
          <a:bodyPr>
            <a:normAutofit/>
          </a:bodyPr>
          <a:lstStyle/>
          <a:p>
            <a:pPr algn="ctr"/>
            <a:r>
              <a:rPr lang="fr-FR" sz="2400" dirty="0"/>
              <a:t>La visite des lieux</a:t>
            </a:r>
          </a:p>
        </p:txBody>
      </p:sp>
      <p:sp>
        <p:nvSpPr>
          <p:cNvPr id="3" name="Sous-titre 2">
            <a:extLst>
              <a:ext uri="{FF2B5EF4-FFF2-40B4-BE49-F238E27FC236}">
                <a16:creationId xmlns:a16="http://schemas.microsoft.com/office/drawing/2014/main" id="{AB9AEC1E-35C3-DDE2-1A75-6D59A2A4C812}"/>
              </a:ext>
            </a:extLst>
          </p:cNvPr>
          <p:cNvSpPr>
            <a:spLocks noGrp="1"/>
          </p:cNvSpPr>
          <p:nvPr>
            <p:ph idx="1"/>
          </p:nvPr>
        </p:nvSpPr>
        <p:spPr>
          <a:xfrm>
            <a:off x="677334" y="2160589"/>
            <a:ext cx="8596668" cy="3880773"/>
          </a:xfrm>
        </p:spPr>
        <p:txBody>
          <a:bodyPr>
            <a:normAutofit/>
          </a:bodyPr>
          <a:lstStyle/>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Il est absolument indispensable d’avoir une bonne connaissance des lieux pour assurer convenablement l'information du public,</a:t>
            </a:r>
          </a:p>
          <a:p>
            <a:pPr>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Faire la première visite avec le MO mais ne pas hésiter, si besoin, à revenir</a:t>
            </a:r>
          </a:p>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Avertir les propriétaires et occupants au moins 48 heures à l'avance</a:t>
            </a:r>
          </a:p>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Ne pas rentrer dans les lieux habités</a:t>
            </a:r>
          </a:p>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Mentionner les « éventuels » refus dans le rapport</a:t>
            </a:r>
          </a:p>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Mentionner dans le rapport les éléments pertinents vus lors des visites</a:t>
            </a:r>
          </a:p>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Intégrer les photos dans le rapport en respectant le droit à l’image</a:t>
            </a:r>
          </a:p>
          <a:p>
            <a:pPr lvl="0">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Examiner l’affichage et les moyens d’informations</a:t>
            </a:r>
          </a:p>
          <a:p>
            <a:pPr marL="0" lvl="0" indent="0">
              <a:buNone/>
            </a:pPr>
            <a:endParaRPr lang="fr-FR" sz="2000" dirty="0">
              <a:latin typeface="Calibri" panose="020F0502020204030204" pitchFamily="34" charset="0"/>
              <a:ea typeface="Calibri" panose="020F0502020204030204" pitchFamily="34" charset="0"/>
              <a:cs typeface="Calibri" panose="020F0502020204030204" pitchFamily="34" charset="0"/>
            </a:endParaRPr>
          </a:p>
          <a:p>
            <a:pPr marL="0" lvl="0" indent="0">
              <a:buNone/>
            </a:pPr>
            <a:endParaRPr lang="fr-FR" dirty="0"/>
          </a:p>
          <a:p>
            <a:pPr marL="0" indent="0" algn="just">
              <a:buNone/>
            </a:pPr>
            <a:endParaRPr lang="fr-FR" dirty="0"/>
          </a:p>
        </p:txBody>
      </p:sp>
      <p:pic>
        <p:nvPicPr>
          <p:cNvPr id="4" name="Image 3">
            <a:extLst>
              <a:ext uri="{FF2B5EF4-FFF2-40B4-BE49-F238E27FC236}">
                <a16:creationId xmlns:a16="http://schemas.microsoft.com/office/drawing/2014/main" id="{21994DD2-17DF-49B4-8EED-163EC72491F4}"/>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9B7F04C6-B125-4A69-B0DE-08D06BF9698B}"/>
              </a:ext>
            </a:extLst>
          </p:cNvPr>
          <p:cNvSpPr>
            <a:spLocks noGrp="1"/>
          </p:cNvSpPr>
          <p:nvPr>
            <p:ph type="dt" sz="half" idx="10"/>
          </p:nvPr>
        </p:nvSpPr>
        <p:spPr>
          <a:xfrm>
            <a:off x="7143918" y="6223924"/>
            <a:ext cx="1446745" cy="365125"/>
          </a:xfrm>
        </p:spPr>
        <p:txBody>
          <a:bodyPr/>
          <a:lstStyle/>
          <a:p>
            <a:pPr algn="ctr"/>
            <a:fld id="{5E7E0558-A993-4F08-B65D-C0DC77AD6AFA}" type="datetime4">
              <a:rPr lang="fr-FR" smtClean="0"/>
              <a:pPr algn="ctr"/>
              <a:t>17 mars 2024</a:t>
            </a:fld>
            <a:endParaRPr lang="en-US" dirty="0"/>
          </a:p>
        </p:txBody>
      </p:sp>
      <p:sp>
        <p:nvSpPr>
          <p:cNvPr id="6" name="Espace réservé du pied de page 5">
            <a:extLst>
              <a:ext uri="{FF2B5EF4-FFF2-40B4-BE49-F238E27FC236}">
                <a16:creationId xmlns:a16="http://schemas.microsoft.com/office/drawing/2014/main" id="{940F8020-AC85-66D8-C879-F4080C3AB0C7}"/>
              </a:ext>
            </a:extLst>
          </p:cNvPr>
          <p:cNvSpPr>
            <a:spLocks noGrp="1"/>
          </p:cNvSpPr>
          <p:nvPr>
            <p:ph type="ftr" sz="quarter" idx="11"/>
          </p:nvPr>
        </p:nvSpPr>
        <p:spPr/>
        <p:txBody>
          <a:bodyPr/>
          <a:lstStyle/>
          <a:p>
            <a:r>
              <a:rPr lang="fr-FR"/>
              <a:t>Le commissaire enquêteur avant l'enquête</a:t>
            </a:r>
            <a:endParaRPr lang="en-US" dirty="0"/>
          </a:p>
        </p:txBody>
      </p:sp>
      <p:sp>
        <p:nvSpPr>
          <p:cNvPr id="7" name="Espace réservé du numéro de diapositive 6">
            <a:extLst>
              <a:ext uri="{FF2B5EF4-FFF2-40B4-BE49-F238E27FC236}">
                <a16:creationId xmlns:a16="http://schemas.microsoft.com/office/drawing/2014/main" id="{6028284C-6F89-9BC0-4C5E-60FDFD924F8E}"/>
              </a:ext>
            </a:extLst>
          </p:cNvPr>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2070549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15AD-8BD6-C473-3C2B-4839CC2AA508}"/>
              </a:ext>
            </a:extLst>
          </p:cNvPr>
          <p:cNvSpPr>
            <a:spLocks noGrp="1"/>
          </p:cNvSpPr>
          <p:nvPr>
            <p:ph type="title"/>
          </p:nvPr>
        </p:nvSpPr>
        <p:spPr>
          <a:xfrm>
            <a:off x="4487333" y="1181265"/>
            <a:ext cx="5313171" cy="554402"/>
          </a:xfrm>
        </p:spPr>
        <p:txBody>
          <a:bodyPr>
            <a:normAutofit/>
          </a:bodyPr>
          <a:lstStyle/>
          <a:p>
            <a:pPr algn="ctr"/>
            <a:r>
              <a:rPr lang="fr-FR" sz="2400" dirty="0"/>
              <a:t>L’intervention d’un expert</a:t>
            </a:r>
          </a:p>
        </p:txBody>
      </p:sp>
      <p:sp>
        <p:nvSpPr>
          <p:cNvPr id="3" name="Sous-titre 2">
            <a:extLst>
              <a:ext uri="{FF2B5EF4-FFF2-40B4-BE49-F238E27FC236}">
                <a16:creationId xmlns:a16="http://schemas.microsoft.com/office/drawing/2014/main" id="{AB9AEC1E-35C3-DDE2-1A75-6D59A2A4C812}"/>
              </a:ext>
            </a:extLst>
          </p:cNvPr>
          <p:cNvSpPr>
            <a:spLocks noGrp="1"/>
          </p:cNvSpPr>
          <p:nvPr>
            <p:ph idx="1"/>
          </p:nvPr>
        </p:nvSpPr>
        <p:spPr>
          <a:xfrm>
            <a:off x="677334" y="2160590"/>
            <a:ext cx="8596668" cy="3054878"/>
          </a:xfrm>
        </p:spPr>
        <p:txBody>
          <a:bodyPr>
            <a:normAutofit/>
          </a:bodyPr>
          <a:lstStyle/>
          <a:p>
            <a:pPr lvl="0" algn="just">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En application de l’article </a:t>
            </a:r>
            <a:r>
              <a:rPr lang="fr-FR" sz="2000" dirty="0">
                <a:highlight>
                  <a:srgbClr val="FFFF00"/>
                </a:highlight>
                <a:latin typeface="Calibri" panose="020F0502020204030204" pitchFamily="34" charset="0"/>
                <a:ea typeface="Calibri" panose="020F0502020204030204" pitchFamily="34" charset="0"/>
                <a:cs typeface="Calibri" panose="020F0502020204030204" pitchFamily="34" charset="0"/>
              </a:rPr>
              <a:t>L 123-13 ,</a:t>
            </a:r>
            <a:r>
              <a:rPr lang="fr-FR" sz="2000" dirty="0">
                <a:latin typeface="Calibri" panose="020F0502020204030204" pitchFamily="34" charset="0"/>
                <a:ea typeface="Calibri" panose="020F0502020204030204" pitchFamily="34" charset="0"/>
                <a:cs typeface="Calibri" panose="020F0502020204030204" pitchFamily="34" charset="0"/>
              </a:rPr>
              <a:t> si le CE estime que les spécificités de l'enquête l'imposent, il peut demander au Président du TA la désignation d’un expert . </a:t>
            </a:r>
          </a:p>
          <a:p>
            <a:pPr lvl="0" algn="just">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Le CE est seul juge de l'opportunité de la demande et doit la justifier</a:t>
            </a:r>
          </a:p>
          <a:p>
            <a:pPr algn="just">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Le coût de l’expertise est à la charge du MO</a:t>
            </a:r>
          </a:p>
          <a:p>
            <a:pPr algn="just">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L'expert informe sans avoir vocation à faire une expertise contradictoire du projet et ni donner un avis global sur celui-ci</a:t>
            </a:r>
          </a:p>
          <a:p>
            <a:pPr lvl="0" algn="just">
              <a:buFont typeface="Wingdings" panose="05000000000000000000" pitchFamily="2" charset="2"/>
              <a:buChar char="Ø"/>
            </a:pPr>
            <a:r>
              <a:rPr lang="fr-FR" sz="2000" dirty="0">
                <a:latin typeface="Calibri" panose="020F0502020204030204" pitchFamily="34" charset="0"/>
                <a:ea typeface="Calibri" panose="020F0502020204030204" pitchFamily="34" charset="0"/>
                <a:cs typeface="Calibri" panose="020F0502020204030204" pitchFamily="34" charset="0"/>
              </a:rPr>
              <a:t>Attention aux délais</a:t>
            </a:r>
          </a:p>
          <a:p>
            <a:pPr marL="0" indent="0" algn="just">
              <a:buNone/>
            </a:pPr>
            <a:endParaRPr lang="fr-FR" dirty="0"/>
          </a:p>
        </p:txBody>
      </p:sp>
      <p:pic>
        <p:nvPicPr>
          <p:cNvPr id="4" name="Image 3">
            <a:extLst>
              <a:ext uri="{FF2B5EF4-FFF2-40B4-BE49-F238E27FC236}">
                <a16:creationId xmlns:a16="http://schemas.microsoft.com/office/drawing/2014/main" id="{21994DD2-17DF-49B4-8EED-163EC72491F4}"/>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9B7F04C6-B125-4A69-B0DE-08D06BF9698B}"/>
              </a:ext>
            </a:extLst>
          </p:cNvPr>
          <p:cNvSpPr>
            <a:spLocks noGrp="1"/>
          </p:cNvSpPr>
          <p:nvPr>
            <p:ph type="dt" sz="half" idx="10"/>
          </p:nvPr>
        </p:nvSpPr>
        <p:spPr>
          <a:xfrm>
            <a:off x="7205133" y="6041362"/>
            <a:ext cx="1385530" cy="365125"/>
          </a:xfrm>
        </p:spPr>
        <p:txBody>
          <a:bodyPr/>
          <a:lstStyle/>
          <a:p>
            <a:pPr algn="ctr"/>
            <a:fld id="{5E7E0558-A993-4F08-B65D-C0DC77AD6AFA}" type="datetime4">
              <a:rPr lang="fr-FR" smtClean="0"/>
              <a:pPr algn="ctr"/>
              <a:t>17 mars 2024</a:t>
            </a:fld>
            <a:endParaRPr lang="en-US" dirty="0"/>
          </a:p>
        </p:txBody>
      </p:sp>
      <p:sp>
        <p:nvSpPr>
          <p:cNvPr id="6" name="Espace réservé du pied de page 5">
            <a:extLst>
              <a:ext uri="{FF2B5EF4-FFF2-40B4-BE49-F238E27FC236}">
                <a16:creationId xmlns:a16="http://schemas.microsoft.com/office/drawing/2014/main" id="{940F8020-AC85-66D8-C879-F4080C3AB0C7}"/>
              </a:ext>
            </a:extLst>
          </p:cNvPr>
          <p:cNvSpPr>
            <a:spLocks noGrp="1"/>
          </p:cNvSpPr>
          <p:nvPr>
            <p:ph type="ftr" sz="quarter" idx="11"/>
          </p:nvPr>
        </p:nvSpPr>
        <p:spPr/>
        <p:txBody>
          <a:bodyPr/>
          <a:lstStyle/>
          <a:p>
            <a:r>
              <a:rPr lang="fr-FR"/>
              <a:t>Le commissaire enquêteur avant l'enquête</a:t>
            </a:r>
            <a:endParaRPr lang="en-US" dirty="0"/>
          </a:p>
        </p:txBody>
      </p:sp>
      <p:sp>
        <p:nvSpPr>
          <p:cNvPr id="7" name="Espace réservé du numéro de diapositive 6">
            <a:extLst>
              <a:ext uri="{FF2B5EF4-FFF2-40B4-BE49-F238E27FC236}">
                <a16:creationId xmlns:a16="http://schemas.microsoft.com/office/drawing/2014/main" id="{6028284C-6F89-9BC0-4C5E-60FDFD924F8E}"/>
              </a:ext>
            </a:extLst>
          </p:cNvPr>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289211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15AD-8BD6-C473-3C2B-4839CC2AA508}"/>
              </a:ext>
            </a:extLst>
          </p:cNvPr>
          <p:cNvSpPr>
            <a:spLocks noGrp="1"/>
          </p:cNvSpPr>
          <p:nvPr>
            <p:ph type="title"/>
          </p:nvPr>
        </p:nvSpPr>
        <p:spPr>
          <a:xfrm>
            <a:off x="4487333" y="1181265"/>
            <a:ext cx="5313171" cy="554402"/>
          </a:xfrm>
        </p:spPr>
        <p:txBody>
          <a:bodyPr>
            <a:normAutofit/>
          </a:bodyPr>
          <a:lstStyle/>
          <a:p>
            <a:pPr algn="ctr"/>
            <a:r>
              <a:rPr lang="fr-FR" sz="2400" dirty="0"/>
              <a:t>L’articulation des codes</a:t>
            </a:r>
          </a:p>
        </p:txBody>
      </p:sp>
      <p:sp>
        <p:nvSpPr>
          <p:cNvPr id="3" name="Sous-titre 2">
            <a:extLst>
              <a:ext uri="{FF2B5EF4-FFF2-40B4-BE49-F238E27FC236}">
                <a16:creationId xmlns:a16="http://schemas.microsoft.com/office/drawing/2014/main" id="{AB9AEC1E-35C3-DDE2-1A75-6D59A2A4C812}"/>
              </a:ext>
            </a:extLst>
          </p:cNvPr>
          <p:cNvSpPr>
            <a:spLocks noGrp="1"/>
          </p:cNvSpPr>
          <p:nvPr>
            <p:ph idx="1"/>
          </p:nvPr>
        </p:nvSpPr>
        <p:spPr>
          <a:xfrm>
            <a:off x="677334" y="2160590"/>
            <a:ext cx="8596668" cy="3054878"/>
          </a:xfrm>
        </p:spPr>
        <p:txBody>
          <a:bodyPr>
            <a:normAutofit/>
          </a:bodyPr>
          <a:lstStyle/>
          <a:p>
            <a:pPr algn="just">
              <a:buFont typeface="Wingdings" panose="05000000000000000000" pitchFamily="2" charset="2"/>
              <a:buChar char="Ø"/>
            </a:pPr>
            <a:r>
              <a:rPr lang="fr-FR" sz="2200" b="1" dirty="0">
                <a:latin typeface="Calibri" panose="020F0502020204030204" pitchFamily="34" charset="0"/>
                <a:ea typeface="Calibri" panose="020F0502020204030204" pitchFamily="34" charset="0"/>
                <a:cs typeface="Calibri" panose="020F0502020204030204" pitchFamily="34" charset="0"/>
              </a:rPr>
              <a:t>Partie législative</a:t>
            </a:r>
            <a:endParaRPr lang="fr-FR" sz="20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fr-FR" sz="1900" dirty="0">
                <a:latin typeface="Calibri" panose="020F0502020204030204" pitchFamily="34" charset="0"/>
                <a:ea typeface="Calibri" panose="020F0502020204030204" pitchFamily="34" charset="0"/>
                <a:cs typeface="Calibri" panose="020F0502020204030204" pitchFamily="34" charset="0"/>
              </a:rPr>
              <a:t>Règles</a:t>
            </a:r>
            <a:r>
              <a:rPr lang="fr-FR" sz="2000" dirty="0">
                <a:latin typeface="Calibri" panose="020F0502020204030204" pitchFamily="34" charset="0"/>
                <a:ea typeface="Calibri" panose="020F0502020204030204" pitchFamily="34" charset="0"/>
                <a:cs typeface="Calibri" panose="020F0502020204030204" pitchFamily="34" charset="0"/>
              </a:rPr>
              <a:t> de portée générale posées par des lois, qui appellent généralement un décret d'application.</a:t>
            </a:r>
          </a:p>
          <a:p>
            <a:pPr algn="just">
              <a:buFont typeface="Wingdings" panose="05000000000000000000" pitchFamily="2" charset="2"/>
              <a:buChar char="Ø"/>
            </a:pPr>
            <a:r>
              <a:rPr lang="fr-FR" sz="2200" b="1" dirty="0">
                <a:latin typeface="Calibri" panose="020F0502020204030204" pitchFamily="34" charset="0"/>
                <a:ea typeface="Calibri" panose="020F0502020204030204" pitchFamily="34" charset="0"/>
                <a:cs typeface="Calibri" panose="020F0502020204030204" pitchFamily="34" charset="0"/>
              </a:rPr>
              <a:t>Partie réglementaire</a:t>
            </a:r>
            <a:endParaRPr lang="fr-FR" sz="20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fr-FR" sz="1900" dirty="0">
                <a:latin typeface="Calibri" panose="020F0502020204030204" pitchFamily="34" charset="0"/>
                <a:ea typeface="Calibri" panose="020F0502020204030204" pitchFamily="34" charset="0"/>
                <a:cs typeface="Calibri" panose="020F0502020204030204" pitchFamily="34" charset="0"/>
              </a:rPr>
              <a:t>Règles d'application des directives générales décrites dans la partie législative, davantage précises, prises par décret (pouvoir réglementaire)</a:t>
            </a:r>
          </a:p>
          <a:p>
            <a:pPr marL="0" indent="0" algn="just">
              <a:buNone/>
            </a:pPr>
            <a:r>
              <a:rPr lang="fr-FR" sz="1900" dirty="0">
                <a:latin typeface="Calibri" panose="020F0502020204030204" pitchFamily="34" charset="0"/>
                <a:ea typeface="Calibri" panose="020F0502020204030204" pitchFamily="34" charset="0"/>
                <a:cs typeface="Calibri" panose="020F0502020204030204" pitchFamily="34" charset="0"/>
              </a:rPr>
              <a:t>Fixation précise de modalités pratiques (liste, seuils) voire de la détermination d'une autorité compétente...</a:t>
            </a:r>
          </a:p>
          <a:p>
            <a:pPr marL="0" indent="0" algn="just">
              <a:buNone/>
            </a:pPr>
            <a:endParaRPr lang="fr-FR" sz="2000" dirty="0"/>
          </a:p>
          <a:p>
            <a:pPr marL="0" lvl="0" indent="0" algn="just">
              <a:buNone/>
            </a:pPr>
            <a:endParaRPr lang="fr-FR" sz="20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dirty="0"/>
          </a:p>
        </p:txBody>
      </p:sp>
      <p:pic>
        <p:nvPicPr>
          <p:cNvPr id="4" name="Image 3">
            <a:extLst>
              <a:ext uri="{FF2B5EF4-FFF2-40B4-BE49-F238E27FC236}">
                <a16:creationId xmlns:a16="http://schemas.microsoft.com/office/drawing/2014/main" id="{21994DD2-17DF-49B4-8EED-163EC72491F4}"/>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9B7F04C6-B125-4A69-B0DE-08D06BF9698B}"/>
              </a:ext>
            </a:extLst>
          </p:cNvPr>
          <p:cNvSpPr>
            <a:spLocks noGrp="1"/>
          </p:cNvSpPr>
          <p:nvPr>
            <p:ph type="dt" sz="half" idx="10"/>
          </p:nvPr>
        </p:nvSpPr>
        <p:spPr>
          <a:xfrm>
            <a:off x="7205133" y="6041362"/>
            <a:ext cx="1385530" cy="365125"/>
          </a:xfrm>
        </p:spPr>
        <p:txBody>
          <a:bodyPr/>
          <a:lstStyle/>
          <a:p>
            <a:pPr algn="ctr"/>
            <a:fld id="{5E7E0558-A993-4F08-B65D-C0DC77AD6AFA}" type="datetime4">
              <a:rPr lang="fr-FR" smtClean="0"/>
              <a:pPr algn="ctr"/>
              <a:t>17 mars 2024</a:t>
            </a:fld>
            <a:endParaRPr lang="en-US" dirty="0"/>
          </a:p>
        </p:txBody>
      </p:sp>
      <p:sp>
        <p:nvSpPr>
          <p:cNvPr id="6" name="Espace réservé du pied de page 5">
            <a:extLst>
              <a:ext uri="{FF2B5EF4-FFF2-40B4-BE49-F238E27FC236}">
                <a16:creationId xmlns:a16="http://schemas.microsoft.com/office/drawing/2014/main" id="{940F8020-AC85-66D8-C879-F4080C3AB0C7}"/>
              </a:ext>
            </a:extLst>
          </p:cNvPr>
          <p:cNvSpPr>
            <a:spLocks noGrp="1"/>
          </p:cNvSpPr>
          <p:nvPr>
            <p:ph type="ftr" sz="quarter" idx="11"/>
          </p:nvPr>
        </p:nvSpPr>
        <p:spPr/>
        <p:txBody>
          <a:bodyPr/>
          <a:lstStyle/>
          <a:p>
            <a:r>
              <a:rPr lang="fr-FR"/>
              <a:t>Le commissaire enquêteur avant l'enquête</a:t>
            </a:r>
            <a:endParaRPr lang="en-US" dirty="0"/>
          </a:p>
        </p:txBody>
      </p:sp>
      <p:sp>
        <p:nvSpPr>
          <p:cNvPr id="7" name="Espace réservé du numéro de diapositive 6">
            <a:extLst>
              <a:ext uri="{FF2B5EF4-FFF2-40B4-BE49-F238E27FC236}">
                <a16:creationId xmlns:a16="http://schemas.microsoft.com/office/drawing/2014/main" id="{6028284C-6F89-9BC0-4C5E-60FDFD924F8E}"/>
              </a:ext>
            </a:extLst>
          </p:cNvPr>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2415412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15AD-8BD6-C473-3C2B-4839CC2AA508}"/>
              </a:ext>
            </a:extLst>
          </p:cNvPr>
          <p:cNvSpPr>
            <a:spLocks noGrp="1"/>
          </p:cNvSpPr>
          <p:nvPr>
            <p:ph type="title"/>
          </p:nvPr>
        </p:nvSpPr>
        <p:spPr>
          <a:xfrm>
            <a:off x="5037667" y="1181265"/>
            <a:ext cx="4762837" cy="672936"/>
          </a:xfrm>
        </p:spPr>
        <p:txBody>
          <a:bodyPr>
            <a:normAutofit/>
          </a:bodyPr>
          <a:lstStyle/>
          <a:p>
            <a:pPr algn="ctr"/>
            <a:r>
              <a:rPr lang="fr-FR" sz="3200" dirty="0"/>
              <a:t>Et pour conclure</a:t>
            </a:r>
          </a:p>
        </p:txBody>
      </p:sp>
      <p:sp>
        <p:nvSpPr>
          <p:cNvPr id="3" name="Sous-titre 2">
            <a:extLst>
              <a:ext uri="{FF2B5EF4-FFF2-40B4-BE49-F238E27FC236}">
                <a16:creationId xmlns:a16="http://schemas.microsoft.com/office/drawing/2014/main" id="{AB9AEC1E-35C3-DDE2-1A75-6D59A2A4C812}"/>
              </a:ext>
            </a:extLst>
          </p:cNvPr>
          <p:cNvSpPr>
            <a:spLocks noGrp="1"/>
          </p:cNvSpPr>
          <p:nvPr>
            <p:ph idx="1"/>
          </p:nvPr>
        </p:nvSpPr>
        <p:spPr>
          <a:xfrm>
            <a:off x="677334" y="2160590"/>
            <a:ext cx="8596668" cy="2335210"/>
          </a:xfrm>
        </p:spPr>
        <p:txBody>
          <a:bodyPr>
            <a:normAutofit fontScale="92500" lnSpcReduction="20000"/>
          </a:bodyPr>
          <a:lstStyle/>
          <a:p>
            <a:pPr algn="just">
              <a:buFont typeface="Wingdings" panose="05000000000000000000" pitchFamily="2" charset="2"/>
              <a:buChar char="Ø"/>
            </a:pPr>
            <a:r>
              <a:rPr lang="fr-FR" sz="2200" b="1" dirty="0">
                <a:latin typeface="Calibri" panose="020F0502020204030204" pitchFamily="34" charset="0"/>
                <a:ea typeface="Calibri" panose="020F0502020204030204" pitchFamily="34" charset="0"/>
                <a:cs typeface="Calibri" panose="020F0502020204030204" pitchFamily="34" charset="0"/>
              </a:rPr>
              <a:t>Lieu</a:t>
            </a:r>
          </a:p>
          <a:p>
            <a:pPr algn="just">
              <a:buFont typeface="Wingdings" panose="05000000000000000000" pitchFamily="2" charset="2"/>
              <a:buChar char="Ø"/>
            </a:pPr>
            <a:r>
              <a:rPr lang="fr-FR" sz="2200" b="1" dirty="0">
                <a:latin typeface="Calibri" panose="020F0502020204030204" pitchFamily="34" charset="0"/>
                <a:ea typeface="Calibri" panose="020F0502020204030204" pitchFamily="34" charset="0"/>
                <a:cs typeface="Calibri" panose="020F0502020204030204" pitchFamily="34" charset="0"/>
              </a:rPr>
              <a:t>Nature du projet </a:t>
            </a:r>
          </a:p>
          <a:p>
            <a:pPr algn="just">
              <a:buFont typeface="Wingdings" panose="05000000000000000000" pitchFamily="2" charset="2"/>
              <a:buChar char="Ø"/>
            </a:pPr>
            <a:r>
              <a:rPr lang="fr-FR" sz="2200" b="1" dirty="0">
                <a:latin typeface="Calibri" panose="020F0502020204030204" pitchFamily="34" charset="0"/>
                <a:ea typeface="Calibri" panose="020F0502020204030204" pitchFamily="34" charset="0"/>
                <a:cs typeface="Calibri" panose="020F0502020204030204" pitchFamily="34" charset="0"/>
              </a:rPr>
              <a:t>Contexte règlementaire</a:t>
            </a:r>
          </a:p>
          <a:p>
            <a:pPr marL="0" indent="0" algn="ctr">
              <a:buNone/>
            </a:pPr>
            <a:r>
              <a:rPr lang="fr-FR" sz="2200" b="1" dirty="0">
                <a:latin typeface="Calibri" panose="020F0502020204030204" pitchFamily="34" charset="0"/>
                <a:ea typeface="Calibri" panose="020F0502020204030204" pitchFamily="34" charset="0"/>
                <a:cs typeface="Calibri" panose="020F0502020204030204" pitchFamily="34" charset="0"/>
              </a:rPr>
              <a:t>Sont par nature différents pour chaque enquête</a:t>
            </a:r>
          </a:p>
          <a:p>
            <a:pPr marL="0" indent="0" algn="ctr">
              <a:buNone/>
            </a:pPr>
            <a:endParaRPr lang="fr-FR" sz="2200" b="1" dirty="0">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fr-FR" sz="2200" b="1" i="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Le CE doit se montrer attentif</a:t>
            </a:r>
            <a:endParaRPr lang="fr-FR" sz="2000" i="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2000" dirty="0"/>
          </a:p>
          <a:p>
            <a:pPr marL="0" lvl="0" indent="0" algn="just">
              <a:buNone/>
            </a:pPr>
            <a:endParaRPr lang="fr-FR" sz="20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dirty="0"/>
          </a:p>
        </p:txBody>
      </p:sp>
      <p:pic>
        <p:nvPicPr>
          <p:cNvPr id="4" name="Image 3">
            <a:extLst>
              <a:ext uri="{FF2B5EF4-FFF2-40B4-BE49-F238E27FC236}">
                <a16:creationId xmlns:a16="http://schemas.microsoft.com/office/drawing/2014/main" id="{21994DD2-17DF-49B4-8EED-163EC72491F4}"/>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9B7F04C6-B125-4A69-B0DE-08D06BF9698B}"/>
              </a:ext>
            </a:extLst>
          </p:cNvPr>
          <p:cNvSpPr>
            <a:spLocks noGrp="1"/>
          </p:cNvSpPr>
          <p:nvPr>
            <p:ph type="dt" sz="half" idx="10"/>
          </p:nvPr>
        </p:nvSpPr>
        <p:spPr>
          <a:xfrm>
            <a:off x="7205133" y="6041362"/>
            <a:ext cx="1385530" cy="365125"/>
          </a:xfrm>
        </p:spPr>
        <p:txBody>
          <a:bodyPr/>
          <a:lstStyle/>
          <a:p>
            <a:pPr algn="ctr"/>
            <a:fld id="{5E7E0558-A993-4F08-B65D-C0DC77AD6AFA}" type="datetime4">
              <a:rPr lang="fr-FR" smtClean="0"/>
              <a:pPr algn="ctr"/>
              <a:t>17 mars 2024</a:t>
            </a:fld>
            <a:endParaRPr lang="en-US" dirty="0"/>
          </a:p>
        </p:txBody>
      </p:sp>
      <p:sp>
        <p:nvSpPr>
          <p:cNvPr id="6" name="Espace réservé du pied de page 5">
            <a:extLst>
              <a:ext uri="{FF2B5EF4-FFF2-40B4-BE49-F238E27FC236}">
                <a16:creationId xmlns:a16="http://schemas.microsoft.com/office/drawing/2014/main" id="{940F8020-AC85-66D8-C879-F4080C3AB0C7}"/>
              </a:ext>
            </a:extLst>
          </p:cNvPr>
          <p:cNvSpPr>
            <a:spLocks noGrp="1"/>
          </p:cNvSpPr>
          <p:nvPr>
            <p:ph type="ftr" sz="quarter" idx="11"/>
          </p:nvPr>
        </p:nvSpPr>
        <p:spPr/>
        <p:txBody>
          <a:bodyPr/>
          <a:lstStyle/>
          <a:p>
            <a:r>
              <a:rPr lang="fr-FR"/>
              <a:t>Le commissaire enquêteur avant l'enquête</a:t>
            </a:r>
            <a:endParaRPr lang="en-US" dirty="0"/>
          </a:p>
        </p:txBody>
      </p:sp>
      <p:sp>
        <p:nvSpPr>
          <p:cNvPr id="7" name="Espace réservé du numéro de diapositive 6">
            <a:extLst>
              <a:ext uri="{FF2B5EF4-FFF2-40B4-BE49-F238E27FC236}">
                <a16:creationId xmlns:a16="http://schemas.microsoft.com/office/drawing/2014/main" id="{6028284C-6F89-9BC0-4C5E-60FDFD924F8E}"/>
              </a:ext>
            </a:extLst>
          </p:cNvPr>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4164715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A0C1FD3-E53C-DADE-8305-C061D410ACDB}"/>
              </a:ext>
            </a:extLst>
          </p:cNvPr>
          <p:cNvSpPr>
            <a:spLocks noGrp="1"/>
          </p:cNvSpPr>
          <p:nvPr>
            <p:ph type="dt" sz="half" idx="10"/>
          </p:nvPr>
        </p:nvSpPr>
        <p:spPr/>
        <p:txBody>
          <a:bodyPr/>
          <a:lstStyle/>
          <a:p>
            <a:fld id="{835BF4DF-147C-4635-9EE9-A48F50CD0BE8}" type="datetime4">
              <a:rPr lang="fr-FR" smtClean="0"/>
              <a:t>17 mars 2024</a:t>
            </a:fld>
            <a:endParaRPr lang="en-US" dirty="0"/>
          </a:p>
        </p:txBody>
      </p:sp>
      <p:sp>
        <p:nvSpPr>
          <p:cNvPr id="3" name="Espace réservé du pied de page 2">
            <a:extLst>
              <a:ext uri="{FF2B5EF4-FFF2-40B4-BE49-F238E27FC236}">
                <a16:creationId xmlns:a16="http://schemas.microsoft.com/office/drawing/2014/main" id="{D7AFD619-1C46-98B4-C157-57F9063A3F89}"/>
              </a:ext>
            </a:extLst>
          </p:cNvPr>
          <p:cNvSpPr>
            <a:spLocks noGrp="1"/>
          </p:cNvSpPr>
          <p:nvPr>
            <p:ph type="ftr" sz="quarter" idx="11"/>
          </p:nvPr>
        </p:nvSpPr>
        <p:spPr/>
        <p:txBody>
          <a:bodyPr/>
          <a:lstStyle/>
          <a:p>
            <a:r>
              <a:rPr lang="en-US"/>
              <a:t>Le commissaire enquêteur</a:t>
            </a:r>
            <a:endParaRPr lang="en-US" dirty="0"/>
          </a:p>
        </p:txBody>
      </p:sp>
      <p:sp>
        <p:nvSpPr>
          <p:cNvPr id="4" name="Espace réservé du numéro de diapositive 3">
            <a:extLst>
              <a:ext uri="{FF2B5EF4-FFF2-40B4-BE49-F238E27FC236}">
                <a16:creationId xmlns:a16="http://schemas.microsoft.com/office/drawing/2014/main" id="{32FA0353-7AE3-DB4F-16C4-DBBDF36936F6}"/>
              </a:ext>
            </a:extLst>
          </p:cNvPr>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2680521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A0F502-251C-57B5-D63D-979740D470EA}"/>
              </a:ext>
            </a:extLst>
          </p:cNvPr>
          <p:cNvSpPr>
            <a:spLocks noGrp="1"/>
          </p:cNvSpPr>
          <p:nvPr>
            <p:ph type="ctrTitle"/>
          </p:nvPr>
        </p:nvSpPr>
        <p:spPr>
          <a:xfrm>
            <a:off x="1981201" y="1380068"/>
            <a:ext cx="7766936" cy="1096899"/>
          </a:xfrm>
        </p:spPr>
        <p:txBody>
          <a:bodyPr/>
          <a:lstStyle/>
          <a:p>
            <a:pPr algn="ctr"/>
            <a:r>
              <a:rPr lang="fr-FR" sz="4000" dirty="0">
                <a:latin typeface="Calibri" panose="020F0502020204030204" pitchFamily="34" charset="0"/>
                <a:ea typeface="Calibri" panose="020F0502020204030204" pitchFamily="34" charset="0"/>
                <a:cs typeface="Calibri" panose="020F0502020204030204" pitchFamily="34" charset="0"/>
              </a:rPr>
              <a:t>Le rôle du commissaire enquêteur durant l’enquête</a:t>
            </a:r>
          </a:p>
        </p:txBody>
      </p:sp>
      <p:sp>
        <p:nvSpPr>
          <p:cNvPr id="3" name="Sous-titre 2">
            <a:extLst>
              <a:ext uri="{FF2B5EF4-FFF2-40B4-BE49-F238E27FC236}">
                <a16:creationId xmlns:a16="http://schemas.microsoft.com/office/drawing/2014/main" id="{9D13DECB-8FE7-113B-9F30-D5676B544917}"/>
              </a:ext>
            </a:extLst>
          </p:cNvPr>
          <p:cNvSpPr>
            <a:spLocks noGrp="1"/>
          </p:cNvSpPr>
          <p:nvPr>
            <p:ph type="subTitle" idx="1"/>
          </p:nvPr>
        </p:nvSpPr>
        <p:spPr>
          <a:xfrm>
            <a:off x="3158067" y="4050834"/>
            <a:ext cx="6115936" cy="580434"/>
          </a:xfrm>
        </p:spPr>
        <p:txBody>
          <a:bodyPr/>
          <a:lstStyle/>
          <a:p>
            <a:pPr algn="ctr"/>
            <a:r>
              <a:rPr lang="fr-FR" dirty="0"/>
              <a:t>Daniel Collard</a:t>
            </a:r>
          </a:p>
        </p:txBody>
      </p:sp>
      <p:pic>
        <p:nvPicPr>
          <p:cNvPr id="4" name="Image 3">
            <a:extLst>
              <a:ext uri="{FF2B5EF4-FFF2-40B4-BE49-F238E27FC236}">
                <a16:creationId xmlns:a16="http://schemas.microsoft.com/office/drawing/2014/main" id="{6E5152F6-F3A2-98F2-1BDF-A68377B5DA40}"/>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236095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FE88C3C-B869-6A76-0BB6-40C3F2214AFC}"/>
              </a:ext>
            </a:extLst>
          </p:cNvPr>
          <p:cNvSpPr>
            <a:spLocks noGrp="1"/>
          </p:cNvSpPr>
          <p:nvPr>
            <p:ph type="title"/>
          </p:nvPr>
        </p:nvSpPr>
        <p:spPr>
          <a:xfrm>
            <a:off x="3752304" y="359998"/>
            <a:ext cx="5606365" cy="821267"/>
          </a:xfrm>
        </p:spPr>
        <p:txBody>
          <a:bodyPr>
            <a:normAutofit fontScale="90000"/>
          </a:bodyPr>
          <a:lstStyle/>
          <a:p>
            <a:pPr algn="ctr"/>
            <a:r>
              <a:rPr lang="fr-FR" sz="2400" dirty="0">
                <a:latin typeface="Calibri" panose="020F0502020204030204" pitchFamily="34" charset="0"/>
                <a:ea typeface="Calibri" panose="020F0502020204030204" pitchFamily="34" charset="0"/>
                <a:cs typeface="Calibri" panose="020F0502020204030204" pitchFamily="34" charset="0"/>
              </a:rPr>
              <a:t>Pendant la phase de consultation du public, </a:t>
            </a:r>
            <a:br>
              <a:rPr lang="fr-FR" sz="2400" dirty="0">
                <a:latin typeface="Calibri" panose="020F0502020204030204" pitchFamily="34" charset="0"/>
                <a:ea typeface="Calibri" panose="020F0502020204030204" pitchFamily="34" charset="0"/>
                <a:cs typeface="Calibri" panose="020F0502020204030204" pitchFamily="34" charset="0"/>
              </a:rPr>
            </a:br>
            <a:r>
              <a:rPr lang="fr-FR" sz="2400" dirty="0">
                <a:latin typeface="Calibri" panose="020F0502020204030204" pitchFamily="34" charset="0"/>
                <a:ea typeface="Calibri" panose="020F0502020204030204" pitchFamily="34" charset="0"/>
                <a:cs typeface="Calibri" panose="020F0502020204030204" pitchFamily="34" charset="0"/>
              </a:rPr>
              <a:t>le commissaire enquêteur</a:t>
            </a:r>
          </a:p>
        </p:txBody>
      </p:sp>
      <p:sp>
        <p:nvSpPr>
          <p:cNvPr id="8" name="Espace réservé du contenu 7">
            <a:extLst>
              <a:ext uri="{FF2B5EF4-FFF2-40B4-BE49-F238E27FC236}">
                <a16:creationId xmlns:a16="http://schemas.microsoft.com/office/drawing/2014/main" id="{5B7917C3-D97C-9243-DFBF-40B9CBE27298}"/>
              </a:ext>
            </a:extLst>
          </p:cNvPr>
          <p:cNvSpPr>
            <a:spLocks noGrp="1"/>
          </p:cNvSpPr>
          <p:nvPr>
            <p:ph idx="1"/>
          </p:nvPr>
        </p:nvSpPr>
        <p:spPr>
          <a:xfrm>
            <a:off x="762001" y="1488614"/>
            <a:ext cx="8596668" cy="3659120"/>
          </a:xfrm>
        </p:spPr>
        <p:txBody>
          <a:bodyPr>
            <a:normAutofit/>
          </a:bodyPr>
          <a:lstStyle/>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Reçoit le public et les représentants des associations qui demandent à être entendus (éventuellement hors permanences)</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Exploite le courrier postal adressé au siège de l’enquête ainsi que les contributions par voie numérique </a:t>
            </a:r>
          </a:p>
          <a:p>
            <a:pPr algn="just"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Organise, s’il le juge nécessaire, une réunion publique d’information et d’échange avec le public </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Peut prolonger la durée de l’enquête</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Veille aux formalités de fin d’enquête</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Visite les lieux </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Fait « éventuellement » compléter le dossier </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Organise si nécessaire l’audition du MO ou d’autres personnes</a:t>
            </a:r>
          </a:p>
          <a:p>
            <a:endParaRPr lang="fr-FR" dirty="0"/>
          </a:p>
        </p:txBody>
      </p:sp>
      <p:sp>
        <p:nvSpPr>
          <p:cNvPr id="4" name="Espace réservé de la date 3">
            <a:extLst>
              <a:ext uri="{FF2B5EF4-FFF2-40B4-BE49-F238E27FC236}">
                <a16:creationId xmlns:a16="http://schemas.microsoft.com/office/drawing/2014/main" id="{9A00D216-082A-F5B6-ED30-C987962D5B29}"/>
              </a:ext>
            </a:extLst>
          </p:cNvPr>
          <p:cNvSpPr>
            <a:spLocks noGrp="1"/>
          </p:cNvSpPr>
          <p:nvPr>
            <p:ph type="dt" sz="half" idx="10"/>
          </p:nvPr>
        </p:nvSpPr>
        <p:spPr>
          <a:xfrm>
            <a:off x="7205133" y="6041362"/>
            <a:ext cx="1642534" cy="365125"/>
          </a:xfrm>
        </p:spPr>
        <p:txBody>
          <a:bodyPr/>
          <a:lstStyle/>
          <a:p>
            <a:pPr algn="ctr"/>
            <a:fld id="{F178EB72-82D9-4B1F-ABB9-3037A5941AE1}"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B49C1991-5CA3-82E9-DE79-8DEAC02094DF}"/>
              </a:ext>
            </a:extLst>
          </p:cNvPr>
          <p:cNvSpPr>
            <a:spLocks noGrp="1"/>
          </p:cNvSpPr>
          <p:nvPr>
            <p:ph type="ftr" sz="quarter" idx="11"/>
          </p:nvPr>
        </p:nvSpPr>
        <p:spPr/>
        <p:txBody>
          <a:bodyPr/>
          <a:lstStyle/>
          <a:p>
            <a:r>
              <a:rPr lang="fr-FR"/>
              <a:t>Le commissaire enquêteur durant l'enquête</a:t>
            </a:r>
            <a:endParaRPr lang="en-US" dirty="0"/>
          </a:p>
        </p:txBody>
      </p:sp>
      <p:sp>
        <p:nvSpPr>
          <p:cNvPr id="6" name="Espace réservé du numéro de diapositive 5">
            <a:extLst>
              <a:ext uri="{FF2B5EF4-FFF2-40B4-BE49-F238E27FC236}">
                <a16:creationId xmlns:a16="http://schemas.microsoft.com/office/drawing/2014/main" id="{94A3D4BE-01DB-F554-03BB-D99E14555064}"/>
              </a:ext>
            </a:extLst>
          </p:cNvPr>
          <p:cNvSpPr>
            <a:spLocks noGrp="1"/>
          </p:cNvSpPr>
          <p:nvPr>
            <p:ph type="sldNum" sz="quarter" idx="12"/>
          </p:nvPr>
        </p:nvSpPr>
        <p:spPr/>
        <p:txBody>
          <a:bodyPr/>
          <a:lstStyle/>
          <a:p>
            <a:fld id="{D57F1E4F-1CFF-5643-939E-217C01CDF565}" type="slidenum">
              <a:rPr lang="en-US" smtClean="0"/>
              <a:pPr/>
              <a:t>29</a:t>
            </a:fld>
            <a:endParaRPr lang="en-US" dirty="0"/>
          </a:p>
        </p:txBody>
      </p:sp>
      <p:pic>
        <p:nvPicPr>
          <p:cNvPr id="2" name="Image 1">
            <a:extLst>
              <a:ext uri="{FF2B5EF4-FFF2-40B4-BE49-F238E27FC236}">
                <a16:creationId xmlns:a16="http://schemas.microsoft.com/office/drawing/2014/main" id="{09BBDCD1-F76D-F681-EE52-447DE74CC19B}"/>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132281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800475" y="609600"/>
            <a:ext cx="5473526" cy="600075"/>
          </a:xfrm>
        </p:spPr>
        <p:txBody>
          <a:bodyPr>
            <a:normAutofit/>
          </a:bodyPr>
          <a:lstStyle/>
          <a:p>
            <a:pPr algn="ctr"/>
            <a:r>
              <a:rPr lang="fr-FR" sz="2800" dirty="0"/>
              <a:t>Les prérequis</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744009" y="1447800"/>
            <a:ext cx="8814858" cy="4593562"/>
          </a:xfrm>
        </p:spPr>
        <p:txBody>
          <a:bodyPr>
            <a:normAutofit fontScale="25000" lnSpcReduction="20000"/>
          </a:bodyPr>
          <a:lstStyle/>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La carte de visite</a:t>
            </a:r>
          </a:p>
          <a:p>
            <a:pPr marL="0" indent="0" algn="just">
              <a:buNone/>
            </a:pPr>
            <a:r>
              <a:rPr lang="fr-FR" sz="8000" dirty="0">
                <a:latin typeface="Calibri" panose="020F0502020204030204" pitchFamily="34" charset="0"/>
                <a:ea typeface="Calibri" panose="020F0502020204030204" pitchFamily="34" charset="0"/>
                <a:cs typeface="Calibri" panose="020F0502020204030204" pitchFamily="34" charset="0"/>
              </a:rPr>
              <a:t>Inscription sur la</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liste d’aptitude, révisée annuellement, aux fonctions de CE du département de résidence </a:t>
            </a: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Maintien</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sur la liste d'aptitude sous réserve de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p</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assage tous les 4 ans en commission d’aptitude </a:t>
            </a: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En p</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résentant </a:t>
            </a:r>
            <a:r>
              <a:rPr lang="fr-FR" sz="8000" b="0" i="1"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(sur demande)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une nouvelle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candidatur</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e</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avec lettre de motivation et rappel des enquêtes réalisées</a:t>
            </a: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Radiation éventuelle si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retard dans la production du rapport, conflit d’intérêt et insuffisance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avis non motivé ou incohérence entre rapport et les conclusions)</a:t>
            </a:r>
          </a:p>
          <a:p>
            <a:pPr marL="0" indent="0" algn="just">
              <a:buNone/>
            </a:pPr>
            <a:endParaRPr lang="fr-FR" sz="8000" dirty="0">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Qualités intrinsèques du commissaire enquêteur</a:t>
            </a:r>
          </a:p>
          <a:p>
            <a:pPr marL="0" indent="0" algn="just">
              <a:buNone/>
            </a:pPr>
            <a:r>
              <a:rPr lang="fr-FR" sz="7200" dirty="0">
                <a:solidFill>
                  <a:srgbClr val="000000"/>
                </a:solidFill>
                <a:latin typeface="Calibri" panose="020F0502020204030204" pitchFamily="34" charset="0"/>
                <a:ea typeface="Calibri" panose="020F0502020204030204" pitchFamily="34" charset="0"/>
                <a:cs typeface="Calibri" panose="020F0502020204030204" pitchFamily="34" charset="0"/>
              </a:rPr>
              <a:t>S</a:t>
            </a:r>
            <a:r>
              <a:rPr lang="fr-FR" sz="72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ens de l’intérêt général, intérêt pour les préoccupations d’environnement et capacité d’accomplir la mission avec objectivité, impartialité et diligence</a:t>
            </a:r>
            <a:endParaRPr lang="fr-FR" sz="72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6722533" y="6041362"/>
            <a:ext cx="1394539" cy="365125"/>
          </a:xfrm>
        </p:spPr>
        <p:txBody>
          <a:bodyPr/>
          <a:lstStyle/>
          <a:p>
            <a:pPr algn="ctr"/>
            <a:fld id="{48ED79E7-9002-49D5-90EF-85E3C2DE60C0}"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77334" y="6041362"/>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3102467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FE88C3C-B869-6A76-0BB6-40C3F2214AFC}"/>
              </a:ext>
            </a:extLst>
          </p:cNvPr>
          <p:cNvSpPr>
            <a:spLocks noGrp="1"/>
          </p:cNvSpPr>
          <p:nvPr>
            <p:ph type="title"/>
          </p:nvPr>
        </p:nvSpPr>
        <p:spPr>
          <a:xfrm>
            <a:off x="3513666" y="609600"/>
            <a:ext cx="5760335" cy="821267"/>
          </a:xfrm>
        </p:spPr>
        <p:txBody>
          <a:bodyPr>
            <a:normAutofit fontScale="90000"/>
          </a:bodyPr>
          <a:lstStyle/>
          <a:p>
            <a:pPr algn="ctr"/>
            <a:r>
              <a:rPr lang="fr-FR" sz="2400" dirty="0">
                <a:latin typeface="Calibri" panose="020F0502020204030204" pitchFamily="34" charset="0"/>
                <a:ea typeface="Calibri" panose="020F0502020204030204" pitchFamily="34" charset="0"/>
                <a:cs typeface="Calibri" panose="020F0502020204030204" pitchFamily="34" charset="0"/>
              </a:rPr>
              <a:t>Pendant la phase de consultation du public, </a:t>
            </a:r>
            <a:br>
              <a:rPr lang="fr-FR" sz="2400" dirty="0">
                <a:latin typeface="Calibri" panose="020F0502020204030204" pitchFamily="34" charset="0"/>
                <a:ea typeface="Calibri" panose="020F0502020204030204" pitchFamily="34" charset="0"/>
                <a:cs typeface="Calibri" panose="020F0502020204030204" pitchFamily="34" charset="0"/>
              </a:rPr>
            </a:br>
            <a:r>
              <a:rPr lang="fr-FR" sz="2400" dirty="0">
                <a:latin typeface="Calibri" panose="020F0502020204030204" pitchFamily="34" charset="0"/>
                <a:ea typeface="Calibri" panose="020F0502020204030204" pitchFamily="34" charset="0"/>
                <a:cs typeface="Calibri" panose="020F0502020204030204" pitchFamily="34" charset="0"/>
              </a:rPr>
              <a:t>le commissaire enquêteur</a:t>
            </a:r>
          </a:p>
        </p:txBody>
      </p:sp>
      <p:sp>
        <p:nvSpPr>
          <p:cNvPr id="8" name="Espace réservé du contenu 7">
            <a:extLst>
              <a:ext uri="{FF2B5EF4-FFF2-40B4-BE49-F238E27FC236}">
                <a16:creationId xmlns:a16="http://schemas.microsoft.com/office/drawing/2014/main" id="{5B7917C3-D97C-9243-DFBF-40B9CBE27298}"/>
              </a:ext>
            </a:extLst>
          </p:cNvPr>
          <p:cNvSpPr>
            <a:spLocks noGrp="1"/>
          </p:cNvSpPr>
          <p:nvPr>
            <p:ph idx="1"/>
          </p:nvPr>
        </p:nvSpPr>
        <p:spPr>
          <a:xfrm>
            <a:off x="762001" y="2309881"/>
            <a:ext cx="8596668" cy="1940386"/>
          </a:xfrm>
        </p:spPr>
        <p:txBody>
          <a:bodyPr>
            <a:normAutofit lnSpcReduction="10000"/>
          </a:bodyPr>
          <a:lstStyle/>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S’assure d’un accès permanent au dossier y compris en dehors des permanences</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Veille aux différentes modalités de contributions (écrites, numérique ou orales) </a:t>
            </a:r>
          </a:p>
          <a:p>
            <a:pPr algn="just"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S’assure de la bonne visibilité des contributions en préservant l’anonymat des personnes qui le souhaitent</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Respecte les contraintes du RGPD</a:t>
            </a:r>
          </a:p>
          <a:p>
            <a:pPr marL="0" indent="0" algn="ctr" eaLnBrk="1" hangingPunct="1">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i="1" dirty="0">
                <a:latin typeface="Calibri" panose="020F0502020204030204" pitchFamily="34" charset="0"/>
                <a:ea typeface="Calibri" panose="020F0502020204030204" pitchFamily="34" charset="0"/>
                <a:cs typeface="Calibri" panose="020F0502020204030204" pitchFamily="34" charset="0"/>
              </a:rPr>
              <a:t>Règlement Général de Protection des Données</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dirty="0"/>
          </a:p>
        </p:txBody>
      </p:sp>
      <p:sp>
        <p:nvSpPr>
          <p:cNvPr id="4" name="Espace réservé de la date 3">
            <a:extLst>
              <a:ext uri="{FF2B5EF4-FFF2-40B4-BE49-F238E27FC236}">
                <a16:creationId xmlns:a16="http://schemas.microsoft.com/office/drawing/2014/main" id="{9A00D216-082A-F5B6-ED30-C987962D5B29}"/>
              </a:ext>
            </a:extLst>
          </p:cNvPr>
          <p:cNvSpPr>
            <a:spLocks noGrp="1"/>
          </p:cNvSpPr>
          <p:nvPr>
            <p:ph type="dt" sz="half" idx="10"/>
          </p:nvPr>
        </p:nvSpPr>
        <p:spPr>
          <a:xfrm>
            <a:off x="7205133" y="6041362"/>
            <a:ext cx="1583267" cy="365125"/>
          </a:xfrm>
        </p:spPr>
        <p:txBody>
          <a:bodyPr/>
          <a:lstStyle/>
          <a:p>
            <a:pPr algn="ctr"/>
            <a:fld id="{F178EB72-82D9-4B1F-ABB9-3037A5941AE1}"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B49C1991-5CA3-82E9-DE79-8DEAC02094DF}"/>
              </a:ext>
            </a:extLst>
          </p:cNvPr>
          <p:cNvSpPr>
            <a:spLocks noGrp="1"/>
          </p:cNvSpPr>
          <p:nvPr>
            <p:ph type="ftr" sz="quarter" idx="11"/>
          </p:nvPr>
        </p:nvSpPr>
        <p:spPr/>
        <p:txBody>
          <a:bodyPr/>
          <a:lstStyle/>
          <a:p>
            <a:r>
              <a:rPr lang="fr-FR"/>
              <a:t>Le commissaire enquêteur durant l'enquête</a:t>
            </a:r>
            <a:endParaRPr lang="en-US" dirty="0"/>
          </a:p>
        </p:txBody>
      </p:sp>
      <p:sp>
        <p:nvSpPr>
          <p:cNvPr id="6" name="Espace réservé du numéro de diapositive 5">
            <a:extLst>
              <a:ext uri="{FF2B5EF4-FFF2-40B4-BE49-F238E27FC236}">
                <a16:creationId xmlns:a16="http://schemas.microsoft.com/office/drawing/2014/main" id="{94A3D4BE-01DB-F554-03BB-D99E14555064}"/>
              </a:ext>
            </a:extLst>
          </p:cNvPr>
          <p:cNvSpPr>
            <a:spLocks noGrp="1"/>
          </p:cNvSpPr>
          <p:nvPr>
            <p:ph type="sldNum" sz="quarter" idx="12"/>
          </p:nvPr>
        </p:nvSpPr>
        <p:spPr/>
        <p:txBody>
          <a:bodyPr/>
          <a:lstStyle/>
          <a:p>
            <a:fld id="{D57F1E4F-1CFF-5643-939E-217C01CDF565}" type="slidenum">
              <a:rPr lang="en-US" smtClean="0"/>
              <a:pPr/>
              <a:t>30</a:t>
            </a:fld>
            <a:endParaRPr lang="en-US" dirty="0"/>
          </a:p>
        </p:txBody>
      </p:sp>
      <p:pic>
        <p:nvPicPr>
          <p:cNvPr id="2" name="Image 1">
            <a:extLst>
              <a:ext uri="{FF2B5EF4-FFF2-40B4-BE49-F238E27FC236}">
                <a16:creationId xmlns:a16="http://schemas.microsoft.com/office/drawing/2014/main" id="{DB330CB9-5192-92C6-DFED-614D82B455C5}"/>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1548818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FE88C3C-B869-6A76-0BB6-40C3F2214AFC}"/>
              </a:ext>
            </a:extLst>
          </p:cNvPr>
          <p:cNvSpPr>
            <a:spLocks noGrp="1"/>
          </p:cNvSpPr>
          <p:nvPr>
            <p:ph type="title"/>
          </p:nvPr>
        </p:nvSpPr>
        <p:spPr>
          <a:xfrm>
            <a:off x="3826140" y="237066"/>
            <a:ext cx="5531735" cy="812801"/>
          </a:xfrm>
        </p:spPr>
        <p:txBody>
          <a:bodyPr>
            <a:normAutofit fontScale="90000"/>
          </a:bodyPr>
          <a:lstStyle/>
          <a:p>
            <a:pPr algn="ctr"/>
            <a:r>
              <a:rPr lang="fr-FR" sz="2400" dirty="0">
                <a:latin typeface="Calibri" panose="020F0502020204030204" pitchFamily="34" charset="0"/>
                <a:ea typeface="Calibri" panose="020F0502020204030204" pitchFamily="34" charset="0"/>
                <a:cs typeface="Calibri" panose="020F0502020204030204" pitchFamily="34" charset="0"/>
              </a:rPr>
              <a:t>Consultation du dossier et contributions du public, </a:t>
            </a:r>
            <a:br>
              <a:rPr lang="fr-FR" sz="2400" dirty="0">
                <a:latin typeface="Calibri" panose="020F0502020204030204" pitchFamily="34" charset="0"/>
                <a:ea typeface="Calibri" panose="020F0502020204030204" pitchFamily="34" charset="0"/>
                <a:cs typeface="Calibri" panose="020F0502020204030204" pitchFamily="34" charset="0"/>
              </a:rPr>
            </a:br>
            <a:endParaRPr lang="fr-FR"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Espace réservé du contenu 7">
            <a:extLst>
              <a:ext uri="{FF2B5EF4-FFF2-40B4-BE49-F238E27FC236}">
                <a16:creationId xmlns:a16="http://schemas.microsoft.com/office/drawing/2014/main" id="{5B7917C3-D97C-9243-DFBF-40B9CBE27298}"/>
              </a:ext>
            </a:extLst>
          </p:cNvPr>
          <p:cNvSpPr>
            <a:spLocks noGrp="1"/>
          </p:cNvSpPr>
          <p:nvPr>
            <p:ph idx="1"/>
          </p:nvPr>
        </p:nvSpPr>
        <p:spPr>
          <a:xfrm>
            <a:off x="762001" y="1488613"/>
            <a:ext cx="8596668" cy="4031653"/>
          </a:xfrm>
        </p:spPr>
        <p:txBody>
          <a:bodyPr>
            <a:normAutofit/>
          </a:bodyPr>
          <a:lstStyle/>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 Maire est responsable de la conservation de l’ensemble des pièces</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Les registres déjà remplis et leurs annexes doivent demeurer accessibles</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 syndrome NIMBY </a:t>
            </a:r>
          </a:p>
          <a:p>
            <a:pPr marL="0" indent="0" algn="ctr" eaLnBrk="1" hangingPunct="1">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Contributeurs favorables au projet mais ailleurs que dans leur voisinage </a:t>
            </a:r>
            <a:br>
              <a:rPr lang="fr-FR" dirty="0">
                <a:latin typeface="Calibri" panose="020F0502020204030204" pitchFamily="34" charset="0"/>
                <a:ea typeface="Calibri" panose="020F0502020204030204" pitchFamily="34" charset="0"/>
                <a:cs typeface="Calibri" panose="020F0502020204030204" pitchFamily="34" charset="0"/>
              </a:rPr>
            </a:br>
            <a:r>
              <a:rPr lang="fr-FR" dirty="0">
                <a:latin typeface="Calibri" panose="020F0502020204030204" pitchFamily="34" charset="0"/>
                <a:ea typeface="Calibri" panose="020F0502020204030204" pitchFamily="34" charset="0"/>
                <a:cs typeface="Calibri" panose="020F0502020204030204" pitchFamily="34" charset="0"/>
              </a:rPr>
              <a:t>				</a:t>
            </a:r>
            <a:r>
              <a:rPr lang="fr-FR" i="1" dirty="0">
                <a:latin typeface="Calibri" panose="020F0502020204030204" pitchFamily="34" charset="0"/>
                <a:ea typeface="Calibri" panose="020F0502020204030204" pitchFamily="34" charset="0"/>
                <a:cs typeface="Calibri" panose="020F0502020204030204" pitchFamily="34" charset="0"/>
              </a:rPr>
              <a:t>(not in </a:t>
            </a:r>
            <a:r>
              <a:rPr lang="fr-FR" i="1" dirty="0" err="1">
                <a:latin typeface="Calibri" panose="020F0502020204030204" pitchFamily="34" charset="0"/>
                <a:ea typeface="Calibri" panose="020F0502020204030204" pitchFamily="34" charset="0"/>
                <a:cs typeface="Calibri" panose="020F0502020204030204" pitchFamily="34" charset="0"/>
              </a:rPr>
              <a:t>my</a:t>
            </a:r>
            <a:r>
              <a:rPr lang="fr-FR" i="1" dirty="0">
                <a:latin typeface="Calibri" panose="020F0502020204030204" pitchFamily="34" charset="0"/>
                <a:ea typeface="Calibri" panose="020F0502020204030204" pitchFamily="34" charset="0"/>
                <a:cs typeface="Calibri" panose="020F0502020204030204" pitchFamily="34" charset="0"/>
              </a:rPr>
              <a:t> </a:t>
            </a:r>
            <a:r>
              <a:rPr lang="fr-FR" i="1" dirty="0" err="1">
                <a:latin typeface="Calibri" panose="020F0502020204030204" pitchFamily="34" charset="0"/>
                <a:ea typeface="Calibri" panose="020F0502020204030204" pitchFamily="34" charset="0"/>
                <a:cs typeface="Calibri" panose="020F0502020204030204" pitchFamily="34" charset="0"/>
              </a:rPr>
              <a:t>backyard</a:t>
            </a:r>
            <a:r>
              <a:rPr lang="fr-FR" i="1" dirty="0">
                <a:latin typeface="Calibri" panose="020F0502020204030204" pitchFamily="34" charset="0"/>
                <a:ea typeface="Calibri" panose="020F0502020204030204" pitchFamily="34" charset="0"/>
                <a:cs typeface="Calibri" panose="020F0502020204030204" pitchFamily="34" charset="0"/>
              </a:rPr>
              <a:t>)</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Ne pas classer les contributions en « pour et contre » mais identifier les différentes nuances d’opinion</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Ne pas polémiquer mais renvoyer le contributeur vers les pièces du dossier</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Ne donner jamais l’impression de prendre parti sous peine de risque de recours </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User de tact (et de temps) avec les représentants associatifs</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Prendre connaissance des contributions déposées hors permanences</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Annexer les contributions reçues par voie postale (y compris celles hors permanence)</a:t>
            </a:r>
          </a:p>
          <a:p>
            <a:pPr marL="0" indent="0" eaLnBrk="1" hangingPunct="1">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i="1" dirty="0"/>
          </a:p>
        </p:txBody>
      </p:sp>
      <p:sp>
        <p:nvSpPr>
          <p:cNvPr id="4" name="Espace réservé de la date 3">
            <a:extLst>
              <a:ext uri="{FF2B5EF4-FFF2-40B4-BE49-F238E27FC236}">
                <a16:creationId xmlns:a16="http://schemas.microsoft.com/office/drawing/2014/main" id="{9A00D216-082A-F5B6-ED30-C987962D5B29}"/>
              </a:ext>
            </a:extLst>
          </p:cNvPr>
          <p:cNvSpPr>
            <a:spLocks noGrp="1"/>
          </p:cNvSpPr>
          <p:nvPr>
            <p:ph type="dt" sz="half" idx="10"/>
          </p:nvPr>
        </p:nvSpPr>
        <p:spPr>
          <a:xfrm>
            <a:off x="7205133" y="6041362"/>
            <a:ext cx="1286934" cy="365125"/>
          </a:xfrm>
        </p:spPr>
        <p:txBody>
          <a:bodyPr/>
          <a:lstStyle/>
          <a:p>
            <a:pPr algn="ctr"/>
            <a:fld id="{F178EB72-82D9-4B1F-ABB9-3037A5941AE1}"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B49C1991-5CA3-82E9-DE79-8DEAC02094DF}"/>
              </a:ext>
            </a:extLst>
          </p:cNvPr>
          <p:cNvSpPr>
            <a:spLocks noGrp="1"/>
          </p:cNvSpPr>
          <p:nvPr>
            <p:ph type="ftr" sz="quarter" idx="11"/>
          </p:nvPr>
        </p:nvSpPr>
        <p:spPr/>
        <p:txBody>
          <a:bodyPr/>
          <a:lstStyle/>
          <a:p>
            <a:r>
              <a:rPr lang="fr-FR"/>
              <a:t>Le commissaire enquêteur durant l'enquête</a:t>
            </a:r>
            <a:endParaRPr lang="en-US" dirty="0"/>
          </a:p>
        </p:txBody>
      </p:sp>
      <p:sp>
        <p:nvSpPr>
          <p:cNvPr id="6" name="Espace réservé du numéro de diapositive 5">
            <a:extLst>
              <a:ext uri="{FF2B5EF4-FFF2-40B4-BE49-F238E27FC236}">
                <a16:creationId xmlns:a16="http://schemas.microsoft.com/office/drawing/2014/main" id="{94A3D4BE-01DB-F554-03BB-D99E14555064}"/>
              </a:ext>
            </a:extLst>
          </p:cNvPr>
          <p:cNvSpPr>
            <a:spLocks noGrp="1"/>
          </p:cNvSpPr>
          <p:nvPr>
            <p:ph type="sldNum" sz="quarter" idx="12"/>
          </p:nvPr>
        </p:nvSpPr>
        <p:spPr/>
        <p:txBody>
          <a:bodyPr/>
          <a:lstStyle/>
          <a:p>
            <a:fld id="{D57F1E4F-1CFF-5643-939E-217C01CDF565}" type="slidenum">
              <a:rPr lang="en-US" smtClean="0"/>
              <a:pPr/>
              <a:t>31</a:t>
            </a:fld>
            <a:endParaRPr lang="en-US" dirty="0"/>
          </a:p>
        </p:txBody>
      </p:sp>
      <p:pic>
        <p:nvPicPr>
          <p:cNvPr id="2" name="Image 1">
            <a:extLst>
              <a:ext uri="{FF2B5EF4-FFF2-40B4-BE49-F238E27FC236}">
                <a16:creationId xmlns:a16="http://schemas.microsoft.com/office/drawing/2014/main" id="{C24E1225-FEEB-086C-2412-B47C598A7DF0}"/>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2604496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FE88C3C-B869-6A76-0BB6-40C3F2214AFC}"/>
              </a:ext>
            </a:extLst>
          </p:cNvPr>
          <p:cNvSpPr>
            <a:spLocks noGrp="1"/>
          </p:cNvSpPr>
          <p:nvPr>
            <p:ph type="title"/>
          </p:nvPr>
        </p:nvSpPr>
        <p:spPr>
          <a:xfrm>
            <a:off x="4021666" y="609600"/>
            <a:ext cx="5252335" cy="550333"/>
          </a:xfrm>
        </p:spPr>
        <p:txBody>
          <a:bodyPr>
            <a:normAutofit fontScale="90000"/>
          </a:bodyPr>
          <a:lstStyle/>
          <a:p>
            <a:pPr algn="ctr"/>
            <a:r>
              <a:rPr lang="fr-FR" sz="2400" dirty="0">
                <a:latin typeface="Calibri" panose="020F0502020204030204" pitchFamily="34" charset="0"/>
                <a:ea typeface="Calibri" panose="020F0502020204030204" pitchFamily="34" charset="0"/>
                <a:cs typeface="Calibri" panose="020F0502020204030204" pitchFamily="34" charset="0"/>
              </a:rPr>
              <a:t>La réunion publique </a:t>
            </a:r>
            <a:br>
              <a:rPr lang="fr-FR" sz="2400" dirty="0">
                <a:latin typeface="Calibri" panose="020F0502020204030204" pitchFamily="34" charset="0"/>
                <a:ea typeface="Calibri" panose="020F0502020204030204" pitchFamily="34" charset="0"/>
                <a:cs typeface="Calibri" panose="020F0502020204030204" pitchFamily="34" charset="0"/>
              </a:rPr>
            </a:br>
            <a:endParaRPr lang="fr-FR"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Espace réservé du contenu 7">
            <a:extLst>
              <a:ext uri="{FF2B5EF4-FFF2-40B4-BE49-F238E27FC236}">
                <a16:creationId xmlns:a16="http://schemas.microsoft.com/office/drawing/2014/main" id="{5B7917C3-D97C-9243-DFBF-40B9CBE27298}"/>
              </a:ext>
            </a:extLst>
          </p:cNvPr>
          <p:cNvSpPr>
            <a:spLocks noGrp="1"/>
          </p:cNvSpPr>
          <p:nvPr>
            <p:ph idx="1"/>
          </p:nvPr>
        </p:nvSpPr>
        <p:spPr>
          <a:xfrm>
            <a:off x="762001" y="1159933"/>
            <a:ext cx="8596668" cy="4302587"/>
          </a:xfrm>
        </p:spPr>
        <p:txBody>
          <a:bodyPr>
            <a:normAutofit/>
          </a:bodyPr>
          <a:lstStyle/>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a:t>
            </a:r>
            <a:r>
              <a:rPr lang="fr-FR" dirty="0">
                <a:highlight>
                  <a:srgbClr val="FFFF00"/>
                </a:highlight>
                <a:latin typeface="Calibri" panose="020F0502020204030204" pitchFamily="34" charset="0"/>
                <a:ea typeface="Calibri" panose="020F0502020204030204" pitchFamily="34" charset="0"/>
                <a:cs typeface="Calibri" panose="020F0502020204030204" pitchFamily="34" charset="0"/>
              </a:rPr>
              <a:t>article R123-17</a:t>
            </a:r>
            <a:r>
              <a:rPr lang="fr-FR" dirty="0">
                <a:latin typeface="Calibri" panose="020F0502020204030204" pitchFamily="34" charset="0"/>
                <a:ea typeface="Calibri" panose="020F0502020204030204" pitchFamily="34" charset="0"/>
                <a:cs typeface="Calibri" panose="020F0502020204030204" pitchFamily="34" charset="0"/>
              </a:rPr>
              <a:t>). </a:t>
            </a:r>
            <a:r>
              <a:rPr lang="fr-FR" i="1" dirty="0">
                <a:latin typeface="Calibri" panose="020F0502020204030204" pitchFamily="34" charset="0"/>
                <a:ea typeface="Calibri" panose="020F0502020204030204" pitchFamily="34" charset="0"/>
                <a:cs typeface="Calibri" panose="020F0502020204030204" pitchFamily="34" charset="0"/>
              </a:rPr>
              <a:t>le CE peut organiser, sous sa présidence, une réunion publique d’information et d’échange. </a:t>
            </a:r>
          </a:p>
          <a:p>
            <a:pPr algn="just"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Obligatoire pour certaines enquêtes mais non prévue pour les enquêtes parcellaires</a:t>
            </a:r>
          </a:p>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Elle doit favoriser l’information du public et assurer des échanges de points de vue entre le public et le MO.</a:t>
            </a:r>
          </a:p>
          <a:p>
            <a:pPr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Les éléments de décision:</a:t>
            </a:r>
          </a:p>
          <a:p>
            <a:pPr marL="0" indent="0" algn="just">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 grands équipements mal perçus par le public à cause d’effets jugés comme néfastes, </a:t>
            </a:r>
          </a:p>
          <a:p>
            <a:pPr marL="0" indent="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 aspects positifs sous estimés ou mal perçus,</a:t>
            </a:r>
          </a:p>
          <a:p>
            <a:pPr marL="0" indent="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 insuffisance d’information du public,</a:t>
            </a:r>
          </a:p>
          <a:p>
            <a:pPr marL="0" indent="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 publicité initiale insuffisante ou inadéquate, </a:t>
            </a:r>
          </a:p>
          <a:p>
            <a:pPr marL="0" indent="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 bilan des premières observations et entretiens du CE</a:t>
            </a:r>
          </a:p>
          <a:p>
            <a:pPr marL="0" indent="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dirty="0">
              <a:latin typeface="Calibri" panose="020F0502020204030204" pitchFamily="34" charset="0"/>
              <a:ea typeface="Calibri" panose="020F0502020204030204" pitchFamily="34" charset="0"/>
              <a:cs typeface="Calibri" panose="020F0502020204030204" pitchFamily="34" charset="0"/>
            </a:endParaRPr>
          </a:p>
          <a:p>
            <a:pPr marL="0" indent="0" eaLnBrk="1" hangingPunct="1">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i="1" dirty="0"/>
          </a:p>
        </p:txBody>
      </p:sp>
      <p:sp>
        <p:nvSpPr>
          <p:cNvPr id="4" name="Espace réservé de la date 3">
            <a:extLst>
              <a:ext uri="{FF2B5EF4-FFF2-40B4-BE49-F238E27FC236}">
                <a16:creationId xmlns:a16="http://schemas.microsoft.com/office/drawing/2014/main" id="{9A00D216-082A-F5B6-ED30-C987962D5B29}"/>
              </a:ext>
            </a:extLst>
          </p:cNvPr>
          <p:cNvSpPr>
            <a:spLocks noGrp="1"/>
          </p:cNvSpPr>
          <p:nvPr>
            <p:ph type="dt" sz="half" idx="10"/>
          </p:nvPr>
        </p:nvSpPr>
        <p:spPr>
          <a:xfrm>
            <a:off x="7205133" y="6041362"/>
            <a:ext cx="1236134" cy="365125"/>
          </a:xfrm>
        </p:spPr>
        <p:txBody>
          <a:bodyPr/>
          <a:lstStyle/>
          <a:p>
            <a:fld id="{F178EB72-82D9-4B1F-ABB9-3037A5941AE1}"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B49C1991-5CA3-82E9-DE79-8DEAC02094DF}"/>
              </a:ext>
            </a:extLst>
          </p:cNvPr>
          <p:cNvSpPr>
            <a:spLocks noGrp="1"/>
          </p:cNvSpPr>
          <p:nvPr>
            <p:ph type="ftr" sz="quarter" idx="11"/>
          </p:nvPr>
        </p:nvSpPr>
        <p:spPr>
          <a:xfrm>
            <a:off x="677334" y="6041362"/>
            <a:ext cx="2709333" cy="365125"/>
          </a:xfrm>
        </p:spPr>
        <p:txBody>
          <a:bodyPr/>
          <a:lstStyle/>
          <a:p>
            <a:r>
              <a:rPr lang="fr-FR"/>
              <a:t>Le commissaire enquêteur durant l'enquête</a:t>
            </a:r>
            <a:endParaRPr lang="en-US" dirty="0"/>
          </a:p>
        </p:txBody>
      </p:sp>
      <p:sp>
        <p:nvSpPr>
          <p:cNvPr id="6" name="Espace réservé du numéro de diapositive 5">
            <a:extLst>
              <a:ext uri="{FF2B5EF4-FFF2-40B4-BE49-F238E27FC236}">
                <a16:creationId xmlns:a16="http://schemas.microsoft.com/office/drawing/2014/main" id="{94A3D4BE-01DB-F554-03BB-D99E14555064}"/>
              </a:ext>
            </a:extLst>
          </p:cNvPr>
          <p:cNvSpPr>
            <a:spLocks noGrp="1"/>
          </p:cNvSpPr>
          <p:nvPr>
            <p:ph type="sldNum" sz="quarter" idx="12"/>
          </p:nvPr>
        </p:nvSpPr>
        <p:spPr/>
        <p:txBody>
          <a:bodyPr/>
          <a:lstStyle/>
          <a:p>
            <a:fld id="{D57F1E4F-1CFF-5643-939E-217C01CDF565}" type="slidenum">
              <a:rPr lang="en-US" smtClean="0"/>
              <a:pPr/>
              <a:t>32</a:t>
            </a:fld>
            <a:endParaRPr lang="en-US" dirty="0"/>
          </a:p>
        </p:txBody>
      </p:sp>
      <p:pic>
        <p:nvPicPr>
          <p:cNvPr id="2" name="Image 1">
            <a:extLst>
              <a:ext uri="{FF2B5EF4-FFF2-40B4-BE49-F238E27FC236}">
                <a16:creationId xmlns:a16="http://schemas.microsoft.com/office/drawing/2014/main" id="{16B9193D-B09E-142A-3135-64E13B0BBC1D}"/>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730582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FE88C3C-B869-6A76-0BB6-40C3F2214AFC}"/>
              </a:ext>
            </a:extLst>
          </p:cNvPr>
          <p:cNvSpPr>
            <a:spLocks noGrp="1"/>
          </p:cNvSpPr>
          <p:nvPr>
            <p:ph type="title"/>
          </p:nvPr>
        </p:nvSpPr>
        <p:spPr>
          <a:xfrm>
            <a:off x="3513667" y="1181265"/>
            <a:ext cx="5760335" cy="517755"/>
          </a:xfrm>
        </p:spPr>
        <p:txBody>
          <a:bodyPr>
            <a:normAutofit fontScale="90000"/>
          </a:bodyPr>
          <a:lstStyle/>
          <a:p>
            <a:pPr algn="ctr"/>
            <a:r>
              <a:rPr lang="fr-FR" sz="2700" dirty="0">
                <a:latin typeface="Calibri" panose="020F0502020204030204" pitchFamily="34" charset="0"/>
                <a:ea typeface="Calibri" panose="020F0502020204030204" pitchFamily="34" charset="0"/>
                <a:cs typeface="Calibri" panose="020F0502020204030204" pitchFamily="34" charset="0"/>
              </a:rPr>
              <a:t>Comment organiser une réunion publique ?</a:t>
            </a:r>
            <a:br>
              <a:rPr lang="fr-FR" sz="2700" dirty="0">
                <a:latin typeface="Calibri" panose="020F0502020204030204" pitchFamily="34" charset="0"/>
                <a:ea typeface="Calibri" panose="020F0502020204030204" pitchFamily="34" charset="0"/>
                <a:cs typeface="Calibri" panose="020F0502020204030204" pitchFamily="34" charset="0"/>
              </a:rPr>
            </a:br>
            <a:br>
              <a:rPr lang="fr-FR" sz="27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endParaRPr lang="fr-FR"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Espace réservé du contenu 7">
            <a:extLst>
              <a:ext uri="{FF2B5EF4-FFF2-40B4-BE49-F238E27FC236}">
                <a16:creationId xmlns:a16="http://schemas.microsoft.com/office/drawing/2014/main" id="{5B7917C3-D97C-9243-DFBF-40B9CBE27298}"/>
              </a:ext>
            </a:extLst>
          </p:cNvPr>
          <p:cNvSpPr>
            <a:spLocks noGrp="1"/>
          </p:cNvSpPr>
          <p:nvPr>
            <p:ph idx="1"/>
          </p:nvPr>
        </p:nvSpPr>
        <p:spPr>
          <a:xfrm>
            <a:off x="812801" y="2124672"/>
            <a:ext cx="8596668" cy="2837854"/>
          </a:xfrm>
        </p:spPr>
        <p:txBody>
          <a:bodyPr>
            <a:normAutofit lnSpcReduction="10000"/>
          </a:bodyPr>
          <a:lstStyle/>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 CE informe l’autorité organisant de l’enquête ainsi que le responsable du projet, plan ou programme des modalités qu’il propose pour cette réunion</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Publicité non formalisée mais se rapprochant de celle de l’enquête</a:t>
            </a:r>
          </a:p>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Local de capacité suffisante, accessible, doté d’équipements de sonorisation et de projection</a:t>
            </a:r>
          </a:p>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900" dirty="0">
                <a:latin typeface="Calibri" panose="020F0502020204030204" pitchFamily="34" charset="0"/>
                <a:ea typeface="Calibri" panose="020F0502020204030204" pitchFamily="34" charset="0"/>
                <a:cs typeface="Calibri" panose="020F0502020204030204" pitchFamily="34" charset="0"/>
              </a:rPr>
              <a:t>Jour et l’heure choisis en vue d’une large participation du public, en soirée de préférence</a:t>
            </a:r>
          </a:p>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 CE peut convier des personnes, organismes ou fonctionnaires ayant eu à connaître du dossier.  </a:t>
            </a:r>
          </a:p>
          <a:p>
            <a:pPr marL="0" indent="0" eaLnBrk="1" hangingPunct="1">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i="1" dirty="0"/>
          </a:p>
        </p:txBody>
      </p:sp>
      <p:sp>
        <p:nvSpPr>
          <p:cNvPr id="4" name="Espace réservé de la date 3">
            <a:extLst>
              <a:ext uri="{FF2B5EF4-FFF2-40B4-BE49-F238E27FC236}">
                <a16:creationId xmlns:a16="http://schemas.microsoft.com/office/drawing/2014/main" id="{9A00D216-082A-F5B6-ED30-C987962D5B29}"/>
              </a:ext>
            </a:extLst>
          </p:cNvPr>
          <p:cNvSpPr>
            <a:spLocks noGrp="1"/>
          </p:cNvSpPr>
          <p:nvPr>
            <p:ph type="dt" sz="half" idx="10"/>
          </p:nvPr>
        </p:nvSpPr>
        <p:spPr>
          <a:xfrm>
            <a:off x="7205133" y="6041362"/>
            <a:ext cx="1385530" cy="365125"/>
          </a:xfrm>
        </p:spPr>
        <p:txBody>
          <a:bodyPr/>
          <a:lstStyle/>
          <a:p>
            <a:pPr algn="ctr"/>
            <a:fld id="{F178EB72-82D9-4B1F-ABB9-3037A5941AE1}"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B49C1991-5CA3-82E9-DE79-8DEAC02094DF}"/>
              </a:ext>
            </a:extLst>
          </p:cNvPr>
          <p:cNvSpPr>
            <a:spLocks noGrp="1"/>
          </p:cNvSpPr>
          <p:nvPr>
            <p:ph type="ftr" sz="quarter" idx="11"/>
          </p:nvPr>
        </p:nvSpPr>
        <p:spPr/>
        <p:txBody>
          <a:bodyPr/>
          <a:lstStyle/>
          <a:p>
            <a:r>
              <a:rPr lang="fr-FR"/>
              <a:t>Le commissaire enquêteur durant l'enquête</a:t>
            </a:r>
            <a:endParaRPr lang="en-US" dirty="0"/>
          </a:p>
        </p:txBody>
      </p:sp>
      <p:sp>
        <p:nvSpPr>
          <p:cNvPr id="6" name="Espace réservé du numéro de diapositive 5">
            <a:extLst>
              <a:ext uri="{FF2B5EF4-FFF2-40B4-BE49-F238E27FC236}">
                <a16:creationId xmlns:a16="http://schemas.microsoft.com/office/drawing/2014/main" id="{94A3D4BE-01DB-F554-03BB-D99E14555064}"/>
              </a:ext>
            </a:extLst>
          </p:cNvPr>
          <p:cNvSpPr>
            <a:spLocks noGrp="1"/>
          </p:cNvSpPr>
          <p:nvPr>
            <p:ph type="sldNum" sz="quarter" idx="12"/>
          </p:nvPr>
        </p:nvSpPr>
        <p:spPr/>
        <p:txBody>
          <a:bodyPr/>
          <a:lstStyle/>
          <a:p>
            <a:fld id="{D57F1E4F-1CFF-5643-939E-217C01CDF565}" type="slidenum">
              <a:rPr lang="en-US" smtClean="0"/>
              <a:pPr/>
              <a:t>33</a:t>
            </a:fld>
            <a:endParaRPr lang="en-US" dirty="0"/>
          </a:p>
        </p:txBody>
      </p:sp>
      <p:pic>
        <p:nvPicPr>
          <p:cNvPr id="2" name="Image 1">
            <a:extLst>
              <a:ext uri="{FF2B5EF4-FFF2-40B4-BE49-F238E27FC236}">
                <a16:creationId xmlns:a16="http://schemas.microsoft.com/office/drawing/2014/main" id="{E4D1F5A7-97C4-19EB-71C3-EEDC00D70970}"/>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2919502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FE88C3C-B869-6A76-0BB6-40C3F2214AFC}"/>
              </a:ext>
            </a:extLst>
          </p:cNvPr>
          <p:cNvSpPr>
            <a:spLocks noGrp="1"/>
          </p:cNvSpPr>
          <p:nvPr>
            <p:ph type="title"/>
          </p:nvPr>
        </p:nvSpPr>
        <p:spPr>
          <a:xfrm>
            <a:off x="592667" y="176347"/>
            <a:ext cx="8596668" cy="433254"/>
          </a:xfrm>
        </p:spPr>
        <p:txBody>
          <a:bodyPr>
            <a:normAutofit fontScale="90000"/>
          </a:bodyPr>
          <a:lstStyle/>
          <a:p>
            <a:pPr algn="ctr"/>
            <a:r>
              <a:rPr lang="fr-FR" sz="2400" dirty="0">
                <a:latin typeface="Calibri" panose="020F0502020204030204" pitchFamily="34" charset="0"/>
                <a:ea typeface="Calibri" panose="020F0502020204030204" pitchFamily="34" charset="0"/>
                <a:cs typeface="Calibri" panose="020F0502020204030204" pitchFamily="34" charset="0"/>
              </a:rPr>
              <a:t>Conduire une réunion publique</a:t>
            </a:r>
            <a:br>
              <a:rPr lang="fr-FR" sz="24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endParaRPr lang="fr-FR"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Espace réservé du contenu 7">
            <a:extLst>
              <a:ext uri="{FF2B5EF4-FFF2-40B4-BE49-F238E27FC236}">
                <a16:creationId xmlns:a16="http://schemas.microsoft.com/office/drawing/2014/main" id="{5B7917C3-D97C-9243-DFBF-40B9CBE27298}"/>
              </a:ext>
            </a:extLst>
          </p:cNvPr>
          <p:cNvSpPr>
            <a:spLocks noGrp="1"/>
          </p:cNvSpPr>
          <p:nvPr>
            <p:ph idx="1"/>
          </p:nvPr>
        </p:nvSpPr>
        <p:spPr>
          <a:xfrm>
            <a:off x="762001" y="1488613"/>
            <a:ext cx="8596668" cy="3591387"/>
          </a:xfrm>
        </p:spPr>
        <p:txBody>
          <a:bodyPr>
            <a:normAutofit lnSpcReduction="10000"/>
          </a:bodyPr>
          <a:lstStyle/>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 CE assure la présidence</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En introduction, il présente les intervenants, situe la réunion dans la procédure, en rappelle le but et précise les modalités</a:t>
            </a:r>
          </a:p>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Il précise les règles d’accès à la parole avec micro, les conditions d’enregistrement</a:t>
            </a:r>
          </a:p>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900" dirty="0">
                <a:latin typeface="Calibri" panose="020F0502020204030204" pitchFamily="34" charset="0"/>
                <a:ea typeface="Calibri" panose="020F0502020204030204" pitchFamily="34" charset="0"/>
                <a:cs typeface="Calibri" panose="020F0502020204030204" pitchFamily="34" charset="0"/>
              </a:rPr>
              <a:t>Le MO fait une brève présentation de chaque thème et répond aux questions du public</a:t>
            </a:r>
          </a:p>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900" dirty="0">
                <a:latin typeface="Calibri" panose="020F0502020204030204" pitchFamily="34" charset="0"/>
                <a:ea typeface="Calibri" panose="020F0502020204030204" pitchFamily="34" charset="0"/>
                <a:cs typeface="Calibri" panose="020F0502020204030204" pitchFamily="34" charset="0"/>
              </a:rPr>
              <a:t>Le CE contrôle l’usage du micro et s’assure d’une équité de temps de parole</a:t>
            </a:r>
            <a:endParaRPr lang="fr-FR" dirty="0">
              <a:latin typeface="Calibri" panose="020F0502020204030204" pitchFamily="34" charset="0"/>
              <a:ea typeface="Calibri" panose="020F0502020204030204" pitchFamily="34" charset="0"/>
              <a:cs typeface="Calibri" panose="020F0502020204030204" pitchFamily="34" charset="0"/>
            </a:endParaRPr>
          </a:p>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 CE s’assure de la présence des personnes, organismes ou fonctionnaires ayant eu à connaître du dossier.  </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 CE clôture la séance</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Les frais de la réunion sont supportés par le MO</a:t>
            </a:r>
            <a:r>
              <a:rPr lang="fr-FR" b="1" dirty="0">
                <a:latin typeface="Arial" charset="0"/>
                <a:ea typeface="Lucida Sans Unicode" charset="0"/>
                <a:cs typeface="Lucida Sans Unicode" charset="0"/>
              </a:rPr>
              <a:t>. </a:t>
            </a:r>
            <a:endParaRPr lang="fr-FR" dirty="0">
              <a:latin typeface="Arial" charset="0"/>
              <a:ea typeface="Lucida Sans Unicode" charset="0"/>
              <a:cs typeface="Lucida Sans Unicode" charset="0"/>
            </a:endParaRP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dirty="0">
              <a:latin typeface="Calibri" panose="020F0502020204030204" pitchFamily="34" charset="0"/>
              <a:ea typeface="Calibri" panose="020F0502020204030204" pitchFamily="34" charset="0"/>
              <a:cs typeface="Calibri" panose="020F0502020204030204" pitchFamily="34" charset="0"/>
            </a:endParaRPr>
          </a:p>
          <a:p>
            <a:pPr marL="0" indent="0" eaLnBrk="1" hangingPunct="1">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i="1" dirty="0"/>
          </a:p>
        </p:txBody>
      </p:sp>
      <p:sp>
        <p:nvSpPr>
          <p:cNvPr id="4" name="Espace réservé de la date 3">
            <a:extLst>
              <a:ext uri="{FF2B5EF4-FFF2-40B4-BE49-F238E27FC236}">
                <a16:creationId xmlns:a16="http://schemas.microsoft.com/office/drawing/2014/main" id="{9A00D216-082A-F5B6-ED30-C987962D5B29}"/>
              </a:ext>
            </a:extLst>
          </p:cNvPr>
          <p:cNvSpPr>
            <a:spLocks noGrp="1"/>
          </p:cNvSpPr>
          <p:nvPr>
            <p:ph type="dt" sz="half" idx="10"/>
          </p:nvPr>
        </p:nvSpPr>
        <p:spPr>
          <a:xfrm>
            <a:off x="7205133" y="6041362"/>
            <a:ext cx="1385530" cy="365125"/>
          </a:xfrm>
        </p:spPr>
        <p:txBody>
          <a:bodyPr/>
          <a:lstStyle/>
          <a:p>
            <a:pPr algn="ctr"/>
            <a:fld id="{F178EB72-82D9-4B1F-ABB9-3037A5941AE1}"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B49C1991-5CA3-82E9-DE79-8DEAC02094DF}"/>
              </a:ext>
            </a:extLst>
          </p:cNvPr>
          <p:cNvSpPr>
            <a:spLocks noGrp="1"/>
          </p:cNvSpPr>
          <p:nvPr>
            <p:ph type="ftr" sz="quarter" idx="11"/>
          </p:nvPr>
        </p:nvSpPr>
        <p:spPr/>
        <p:txBody>
          <a:bodyPr/>
          <a:lstStyle/>
          <a:p>
            <a:r>
              <a:rPr lang="fr-FR"/>
              <a:t>Le commissaire enquêteur durant l'enquête</a:t>
            </a:r>
            <a:endParaRPr lang="en-US" dirty="0"/>
          </a:p>
        </p:txBody>
      </p:sp>
      <p:sp>
        <p:nvSpPr>
          <p:cNvPr id="6" name="Espace réservé du numéro de diapositive 5">
            <a:extLst>
              <a:ext uri="{FF2B5EF4-FFF2-40B4-BE49-F238E27FC236}">
                <a16:creationId xmlns:a16="http://schemas.microsoft.com/office/drawing/2014/main" id="{94A3D4BE-01DB-F554-03BB-D99E14555064}"/>
              </a:ext>
            </a:extLst>
          </p:cNvPr>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val="32370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FE88C3C-B869-6A76-0BB6-40C3F2214AFC}"/>
              </a:ext>
            </a:extLst>
          </p:cNvPr>
          <p:cNvSpPr>
            <a:spLocks noGrp="1"/>
          </p:cNvSpPr>
          <p:nvPr>
            <p:ph type="title"/>
          </p:nvPr>
        </p:nvSpPr>
        <p:spPr>
          <a:xfrm>
            <a:off x="5181600" y="310623"/>
            <a:ext cx="3750732" cy="586843"/>
          </a:xfrm>
        </p:spPr>
        <p:txBody>
          <a:bodyPr>
            <a:normAutofit fontScale="90000"/>
          </a:bodyPr>
          <a:lstStyle/>
          <a:p>
            <a:pPr algn="ctr"/>
            <a:r>
              <a:rPr lang="fr-FR" sz="2700" dirty="0">
                <a:latin typeface="Calibri" panose="020F0502020204030204" pitchFamily="34" charset="0"/>
                <a:ea typeface="Calibri" panose="020F0502020204030204" pitchFamily="34" charset="0"/>
                <a:cs typeface="Calibri" panose="020F0502020204030204" pitchFamily="34" charset="0"/>
              </a:rPr>
              <a:t>Après la réunion publique</a:t>
            </a:r>
            <a:br>
              <a:rPr lang="fr-FR" sz="24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endParaRPr lang="fr-FR"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Espace réservé du contenu 7">
            <a:extLst>
              <a:ext uri="{FF2B5EF4-FFF2-40B4-BE49-F238E27FC236}">
                <a16:creationId xmlns:a16="http://schemas.microsoft.com/office/drawing/2014/main" id="{5B7917C3-D97C-9243-DFBF-40B9CBE27298}"/>
              </a:ext>
            </a:extLst>
          </p:cNvPr>
          <p:cNvSpPr>
            <a:spLocks noGrp="1"/>
          </p:cNvSpPr>
          <p:nvPr>
            <p:ph idx="1"/>
          </p:nvPr>
        </p:nvSpPr>
        <p:spPr>
          <a:xfrm>
            <a:off x="762001" y="1488613"/>
            <a:ext cx="8596668" cy="3591387"/>
          </a:xfrm>
        </p:spPr>
        <p:txBody>
          <a:bodyPr>
            <a:normAutofit fontScale="92500" lnSpcReduction="10000"/>
          </a:bodyPr>
          <a:lstStyle/>
          <a:p>
            <a:pPr algn="just">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b="1" dirty="0">
                <a:latin typeface="Calibri" panose="020F0502020204030204" pitchFamily="34" charset="0"/>
                <a:ea typeface="Calibri" panose="020F0502020204030204" pitchFamily="34" charset="0"/>
                <a:cs typeface="Calibri" panose="020F0502020204030204" pitchFamily="34" charset="0"/>
              </a:rPr>
              <a:t>Le CE rédige un compte rendu </a:t>
            </a:r>
          </a:p>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100" dirty="0">
                <a:latin typeface="Calibri" panose="020F0502020204030204" pitchFamily="34" charset="0"/>
                <a:ea typeface="Calibri" panose="020F0502020204030204" pitchFamily="34" charset="0"/>
                <a:cs typeface="Calibri" panose="020F0502020204030204" pitchFamily="34" charset="0"/>
              </a:rPr>
              <a:t>adressé dans les meilleurs délais au responsable du projet , plan ou programme, ainsi qu’à l’autorité en charge de l’organisation de l’enquête</a:t>
            </a:r>
            <a:r>
              <a:rPr lang="fr-FR" sz="1900" dirty="0">
                <a:latin typeface="Calibri" panose="020F0502020204030204" pitchFamily="34" charset="0"/>
                <a:ea typeface="Calibri" panose="020F0502020204030204" pitchFamily="34" charset="0"/>
                <a:cs typeface="Calibri" panose="020F0502020204030204" pitchFamily="34" charset="0"/>
              </a:rPr>
              <a:t>.</a:t>
            </a:r>
          </a:p>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100" i="1" dirty="0">
                <a:latin typeface="Calibri" panose="020F0502020204030204" pitchFamily="34" charset="0"/>
                <a:ea typeface="Calibri" panose="020F0502020204030204" pitchFamily="34" charset="0"/>
                <a:cs typeface="Calibri" panose="020F0502020204030204" pitchFamily="34" charset="0"/>
              </a:rPr>
              <a:t>Ce compte-rendu ainsi que les  éventuelles observations du MO seront annexés au rapport d’enquête.</a:t>
            </a:r>
          </a:p>
          <a:p>
            <a:pPr algn="just">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b="1" dirty="0">
                <a:latin typeface="Calibri" panose="020F0502020204030204" pitchFamily="34" charset="0"/>
                <a:ea typeface="Calibri" panose="020F0502020204030204" pitchFamily="34" charset="0"/>
                <a:cs typeface="Calibri" panose="020F0502020204030204" pitchFamily="34" charset="0"/>
              </a:rPr>
              <a:t>Le CE se gardera d’assister, </a:t>
            </a:r>
          </a:p>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100" dirty="0">
                <a:latin typeface="Calibri" panose="020F0502020204030204" pitchFamily="34" charset="0"/>
                <a:ea typeface="Calibri" panose="020F0502020204030204" pitchFamily="34" charset="0"/>
                <a:cs typeface="Calibri" panose="020F0502020204030204" pitchFamily="34" charset="0"/>
              </a:rPr>
              <a:t>même en simple auditeur, à d’autres réunions liées à l’enquête et tenues dans cette période.</a:t>
            </a:r>
            <a:r>
              <a:rPr lang="fr-FR" sz="1900" dirty="0">
                <a:latin typeface="Calibri" panose="020F0502020204030204" pitchFamily="34" charset="0"/>
                <a:ea typeface="Calibri" panose="020F0502020204030204" pitchFamily="34" charset="0"/>
                <a:cs typeface="Calibri" panose="020F0502020204030204" pitchFamily="34" charset="0"/>
              </a:rPr>
              <a:t> </a:t>
            </a:r>
            <a:endParaRPr lang="fr-FR" dirty="0">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2200" b="1" dirty="0">
                <a:latin typeface="Calibri" panose="020F0502020204030204" pitchFamily="34" charset="0"/>
                <a:ea typeface="Calibri" panose="020F0502020204030204" pitchFamily="34" charset="0"/>
                <a:cs typeface="Calibri" panose="020F0502020204030204" pitchFamily="34" charset="0"/>
              </a:rPr>
              <a:t>Après l’enquête, </a:t>
            </a:r>
          </a:p>
          <a:p>
            <a:pPr marL="0" indent="0" algn="just">
              <a:buNone/>
            </a:pPr>
            <a:r>
              <a:rPr lang="fr-FR" dirty="0">
                <a:latin typeface="Calibri" panose="020F0502020204030204" pitchFamily="34" charset="0"/>
                <a:ea typeface="Calibri" panose="020F0502020204030204" pitchFamily="34" charset="0"/>
                <a:cs typeface="Calibri" panose="020F0502020204030204" pitchFamily="34" charset="0"/>
              </a:rPr>
              <a:t>dans les 2 mois suivant la remise du rapport,</a:t>
            </a:r>
            <a:r>
              <a:rPr lang="fr-FR" b="1" dirty="0">
                <a:latin typeface="Calibri" panose="020F0502020204030204" pitchFamily="34" charset="0"/>
                <a:ea typeface="Calibri" panose="020F0502020204030204" pitchFamily="34" charset="0"/>
                <a:cs typeface="Calibri" panose="020F0502020204030204" pitchFamily="34" charset="0"/>
              </a:rPr>
              <a:t> </a:t>
            </a:r>
            <a:r>
              <a:rPr lang="fr-FR" dirty="0">
                <a:latin typeface="Calibri" panose="020F0502020204030204" pitchFamily="34" charset="0"/>
                <a:ea typeface="Calibri" panose="020F0502020204030204" pitchFamily="34" charset="0"/>
                <a:cs typeface="Calibri" panose="020F0502020204030204" pitchFamily="34" charset="0"/>
              </a:rPr>
              <a:t>l’autorité organisatrice de l’enquête (AOE) peut organiser une réunion publique de « restitution » à laquelle le commissaire enquêteur n’a aucune obligation d’assister.</a:t>
            </a:r>
          </a:p>
        </p:txBody>
      </p:sp>
      <p:sp>
        <p:nvSpPr>
          <p:cNvPr id="4" name="Espace réservé de la date 3">
            <a:extLst>
              <a:ext uri="{FF2B5EF4-FFF2-40B4-BE49-F238E27FC236}">
                <a16:creationId xmlns:a16="http://schemas.microsoft.com/office/drawing/2014/main" id="{9A00D216-082A-F5B6-ED30-C987962D5B29}"/>
              </a:ext>
            </a:extLst>
          </p:cNvPr>
          <p:cNvSpPr>
            <a:spLocks noGrp="1"/>
          </p:cNvSpPr>
          <p:nvPr>
            <p:ph type="dt" sz="half" idx="10"/>
          </p:nvPr>
        </p:nvSpPr>
        <p:spPr>
          <a:xfrm>
            <a:off x="7205133" y="6041362"/>
            <a:ext cx="1385530" cy="365125"/>
          </a:xfrm>
        </p:spPr>
        <p:txBody>
          <a:bodyPr/>
          <a:lstStyle/>
          <a:p>
            <a:fld id="{F178EB72-82D9-4B1F-ABB9-3037A5941AE1}"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B49C1991-5CA3-82E9-DE79-8DEAC02094DF}"/>
              </a:ext>
            </a:extLst>
          </p:cNvPr>
          <p:cNvSpPr>
            <a:spLocks noGrp="1"/>
          </p:cNvSpPr>
          <p:nvPr>
            <p:ph type="ftr" sz="quarter" idx="11"/>
          </p:nvPr>
        </p:nvSpPr>
        <p:spPr/>
        <p:txBody>
          <a:bodyPr/>
          <a:lstStyle/>
          <a:p>
            <a:r>
              <a:rPr lang="fr-FR"/>
              <a:t>Le commissaire enquêteur durant l'enquête</a:t>
            </a:r>
            <a:endParaRPr lang="en-US" dirty="0"/>
          </a:p>
        </p:txBody>
      </p:sp>
      <p:sp>
        <p:nvSpPr>
          <p:cNvPr id="6" name="Espace réservé du numéro de diapositive 5">
            <a:extLst>
              <a:ext uri="{FF2B5EF4-FFF2-40B4-BE49-F238E27FC236}">
                <a16:creationId xmlns:a16="http://schemas.microsoft.com/office/drawing/2014/main" id="{94A3D4BE-01DB-F554-03BB-D99E14555064}"/>
              </a:ext>
            </a:extLst>
          </p:cNvPr>
          <p:cNvSpPr>
            <a:spLocks noGrp="1"/>
          </p:cNvSpPr>
          <p:nvPr>
            <p:ph type="sldNum" sz="quarter" idx="12"/>
          </p:nvPr>
        </p:nvSpPr>
        <p:spPr/>
        <p:txBody>
          <a:bodyPr/>
          <a:lstStyle/>
          <a:p>
            <a:fld id="{D57F1E4F-1CFF-5643-939E-217C01CDF565}" type="slidenum">
              <a:rPr lang="en-US" smtClean="0"/>
              <a:pPr/>
              <a:t>35</a:t>
            </a:fld>
            <a:endParaRPr lang="en-US" dirty="0"/>
          </a:p>
        </p:txBody>
      </p:sp>
      <p:pic>
        <p:nvPicPr>
          <p:cNvPr id="2" name="Image 1">
            <a:extLst>
              <a:ext uri="{FF2B5EF4-FFF2-40B4-BE49-F238E27FC236}">
                <a16:creationId xmlns:a16="http://schemas.microsoft.com/office/drawing/2014/main" id="{AFB778E0-2CD3-FB24-58C9-E5D1F444961B}"/>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438992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FE88C3C-B869-6A76-0BB6-40C3F2214AFC}"/>
              </a:ext>
            </a:extLst>
          </p:cNvPr>
          <p:cNvSpPr>
            <a:spLocks noGrp="1"/>
          </p:cNvSpPr>
          <p:nvPr>
            <p:ph type="title"/>
          </p:nvPr>
        </p:nvSpPr>
        <p:spPr>
          <a:xfrm>
            <a:off x="4453467" y="816637"/>
            <a:ext cx="4735868" cy="639630"/>
          </a:xfrm>
        </p:spPr>
        <p:txBody>
          <a:bodyPr>
            <a:normAutofit fontScale="90000"/>
          </a:bodyPr>
          <a:lstStyle/>
          <a:p>
            <a:pPr algn="ctr"/>
            <a:r>
              <a:rPr lang="fr-FR" sz="2700" dirty="0">
                <a:latin typeface="Calibri" panose="020F0502020204030204" pitchFamily="34" charset="0"/>
                <a:ea typeface="Calibri" panose="020F0502020204030204" pitchFamily="34" charset="0"/>
                <a:cs typeface="Calibri" panose="020F0502020204030204" pitchFamily="34" charset="0"/>
              </a:rPr>
              <a:t>La prolongation d’enquête publique</a:t>
            </a:r>
            <a:br>
              <a:rPr lang="fr-FR" sz="24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endParaRPr lang="fr-FR"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Espace réservé du contenu 7">
            <a:extLst>
              <a:ext uri="{FF2B5EF4-FFF2-40B4-BE49-F238E27FC236}">
                <a16:creationId xmlns:a16="http://schemas.microsoft.com/office/drawing/2014/main" id="{5B7917C3-D97C-9243-DFBF-40B9CBE27298}"/>
              </a:ext>
            </a:extLst>
          </p:cNvPr>
          <p:cNvSpPr>
            <a:spLocks noGrp="1"/>
          </p:cNvSpPr>
          <p:nvPr>
            <p:ph idx="1"/>
          </p:nvPr>
        </p:nvSpPr>
        <p:spPr>
          <a:xfrm>
            <a:off x="905934" y="1633306"/>
            <a:ext cx="8596668" cy="3591387"/>
          </a:xfrm>
        </p:spPr>
        <p:txBody>
          <a:bodyPr>
            <a:normAutofit fontScale="92500" lnSpcReduction="10000"/>
          </a:bodyPr>
          <a:lstStyle/>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sz="2200" b="1" dirty="0">
              <a:latin typeface="Calibri" panose="020F0502020204030204" pitchFamily="34" charset="0"/>
              <a:ea typeface="Calibri" panose="020F0502020204030204" pitchFamily="34" charset="0"/>
              <a:cs typeface="Calibri" panose="020F0502020204030204" pitchFamily="34" charset="0"/>
            </a:endParaRP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dirty="0">
                <a:latin typeface="Calibri" panose="020F0502020204030204" pitchFamily="34" charset="0"/>
                <a:ea typeface="Calibri" panose="020F0502020204030204" pitchFamily="34" charset="0"/>
                <a:cs typeface="Calibri" panose="020F0502020204030204" pitchFamily="34" charset="0"/>
              </a:rPr>
              <a:t>Le CE peut de sa propre initiative prolonger la durée de l’enquête par décision motivée, pour une durée maximale de </a:t>
            </a:r>
            <a:r>
              <a:rPr lang="fr-FR" sz="2200" dirty="0">
                <a:solidFill>
                  <a:srgbClr val="FF0000"/>
                </a:solidFill>
                <a:latin typeface="Calibri" panose="020F0502020204030204" pitchFamily="34" charset="0"/>
                <a:ea typeface="Calibri" panose="020F0502020204030204" pitchFamily="34" charset="0"/>
                <a:cs typeface="Calibri" panose="020F0502020204030204" pitchFamily="34" charset="0"/>
              </a:rPr>
              <a:t>15 jours. </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dirty="0">
                <a:latin typeface="Calibri" panose="020F0502020204030204" pitchFamily="34" charset="0"/>
                <a:ea typeface="Calibri" panose="020F0502020204030204" pitchFamily="34" charset="0"/>
                <a:cs typeface="Calibri" panose="020F0502020204030204" pitchFamily="34" charset="0"/>
              </a:rPr>
              <a:t>Motivation possibles: </a:t>
            </a:r>
          </a:p>
          <a:p>
            <a:pPr marL="0" indent="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dirty="0">
                <a:latin typeface="Calibri" panose="020F0502020204030204" pitchFamily="34" charset="0"/>
                <a:ea typeface="Calibri" panose="020F0502020204030204" pitchFamily="34" charset="0"/>
                <a:cs typeface="Calibri" panose="020F0502020204030204" pitchFamily="34" charset="0"/>
              </a:rPr>
              <a:t>- Insuffisance de publicité préalable à l’enquête ou erreur de parution,</a:t>
            </a:r>
          </a:p>
          <a:p>
            <a:pPr marL="0" indent="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dirty="0">
                <a:latin typeface="Calibri" panose="020F0502020204030204" pitchFamily="34" charset="0"/>
                <a:ea typeface="Calibri" panose="020F0502020204030204" pitchFamily="34" charset="0"/>
                <a:cs typeface="Calibri" panose="020F0502020204030204" pitchFamily="34" charset="0"/>
              </a:rPr>
              <a:t>- Participation très importante du public ne permettant pas à tous de consulter le dossier ou d’être entendu par le CE</a:t>
            </a:r>
          </a:p>
          <a:p>
            <a:pPr marL="0" indent="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dirty="0">
                <a:latin typeface="Calibri" panose="020F0502020204030204" pitchFamily="34" charset="0"/>
                <a:ea typeface="Calibri" panose="020F0502020204030204" pitchFamily="34" charset="0"/>
                <a:cs typeface="Calibri" panose="020F0502020204030204" pitchFamily="34" charset="0"/>
              </a:rPr>
              <a:t>- Cas de force majeure (grève d’agents publics, émeutes, aléa météo…) </a:t>
            </a:r>
          </a:p>
          <a:p>
            <a:pPr marL="0" indent="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dirty="0">
                <a:latin typeface="Calibri" panose="020F0502020204030204" pitchFamily="34" charset="0"/>
                <a:ea typeface="Calibri" panose="020F0502020204030204" pitchFamily="34" charset="0"/>
                <a:cs typeface="Calibri" panose="020F0502020204030204" pitchFamily="34" charset="0"/>
              </a:rPr>
              <a:t>- Organisation d’une réunion publique.</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dirty="0">
                <a:latin typeface="Calibri" panose="020F0502020204030204" pitchFamily="34" charset="0"/>
                <a:ea typeface="Calibri" panose="020F0502020204030204" pitchFamily="34" charset="0"/>
                <a:cs typeface="Calibri" panose="020F0502020204030204" pitchFamily="34" charset="0"/>
              </a:rPr>
              <a:t>Le CE informe le TA, MO et autorité organisatrice</a:t>
            </a:r>
          </a:p>
          <a:p>
            <a:pPr>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dirty="0">
                <a:latin typeface="Calibri" panose="020F0502020204030204" pitchFamily="34" charset="0"/>
                <a:ea typeface="Calibri" panose="020F0502020204030204" pitchFamily="34" charset="0"/>
                <a:cs typeface="Calibri" panose="020F0502020204030204" pitchFamily="34" charset="0"/>
              </a:rPr>
              <a:t>La prolongation fait l’objet d’annonces légales</a:t>
            </a:r>
          </a:p>
          <a:p>
            <a:pPr>
              <a:spcBef>
                <a:spcPts val="525"/>
              </a:spcBef>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sz="2400" b="1" dirty="0">
              <a:latin typeface="Arial" charset="0"/>
              <a:ea typeface="Lucida Sans Unicode" charset="0"/>
              <a:cs typeface="Lucida Sans Unicode" charset="0"/>
            </a:endParaRPr>
          </a:p>
        </p:txBody>
      </p:sp>
      <p:sp>
        <p:nvSpPr>
          <p:cNvPr id="4" name="Espace réservé de la date 3">
            <a:extLst>
              <a:ext uri="{FF2B5EF4-FFF2-40B4-BE49-F238E27FC236}">
                <a16:creationId xmlns:a16="http://schemas.microsoft.com/office/drawing/2014/main" id="{9A00D216-082A-F5B6-ED30-C987962D5B29}"/>
              </a:ext>
            </a:extLst>
          </p:cNvPr>
          <p:cNvSpPr>
            <a:spLocks noGrp="1"/>
          </p:cNvSpPr>
          <p:nvPr>
            <p:ph type="dt" sz="half" idx="10"/>
          </p:nvPr>
        </p:nvSpPr>
        <p:spPr>
          <a:xfrm>
            <a:off x="7205133" y="6041362"/>
            <a:ext cx="1134534" cy="365125"/>
          </a:xfrm>
        </p:spPr>
        <p:txBody>
          <a:bodyPr/>
          <a:lstStyle/>
          <a:p>
            <a:fld id="{F178EB72-82D9-4B1F-ABB9-3037A5941AE1}"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B49C1991-5CA3-82E9-DE79-8DEAC02094DF}"/>
              </a:ext>
            </a:extLst>
          </p:cNvPr>
          <p:cNvSpPr>
            <a:spLocks noGrp="1"/>
          </p:cNvSpPr>
          <p:nvPr>
            <p:ph type="ftr" sz="quarter" idx="11"/>
          </p:nvPr>
        </p:nvSpPr>
        <p:spPr/>
        <p:txBody>
          <a:bodyPr/>
          <a:lstStyle/>
          <a:p>
            <a:r>
              <a:rPr lang="fr-FR"/>
              <a:t>Le commissaire enquêteur durant l'enquête</a:t>
            </a:r>
            <a:endParaRPr lang="en-US" dirty="0"/>
          </a:p>
        </p:txBody>
      </p:sp>
      <p:sp>
        <p:nvSpPr>
          <p:cNvPr id="6" name="Espace réservé du numéro de diapositive 5">
            <a:extLst>
              <a:ext uri="{FF2B5EF4-FFF2-40B4-BE49-F238E27FC236}">
                <a16:creationId xmlns:a16="http://schemas.microsoft.com/office/drawing/2014/main" id="{94A3D4BE-01DB-F554-03BB-D99E14555064}"/>
              </a:ext>
            </a:extLst>
          </p:cNvPr>
          <p:cNvSpPr>
            <a:spLocks noGrp="1"/>
          </p:cNvSpPr>
          <p:nvPr>
            <p:ph type="sldNum" sz="quarter" idx="12"/>
          </p:nvPr>
        </p:nvSpPr>
        <p:spPr/>
        <p:txBody>
          <a:bodyPr/>
          <a:lstStyle/>
          <a:p>
            <a:fld id="{D57F1E4F-1CFF-5643-939E-217C01CDF565}" type="slidenum">
              <a:rPr lang="en-US" smtClean="0"/>
              <a:pPr/>
              <a:t>36</a:t>
            </a:fld>
            <a:endParaRPr lang="en-US" dirty="0"/>
          </a:p>
        </p:txBody>
      </p:sp>
      <p:pic>
        <p:nvPicPr>
          <p:cNvPr id="2" name="Image 1">
            <a:extLst>
              <a:ext uri="{FF2B5EF4-FFF2-40B4-BE49-F238E27FC236}">
                <a16:creationId xmlns:a16="http://schemas.microsoft.com/office/drawing/2014/main" id="{B7E6CC60-23DE-06C4-63B3-4FB69AFEE42E}"/>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1678950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FE88C3C-B869-6A76-0BB6-40C3F2214AFC}"/>
              </a:ext>
            </a:extLst>
          </p:cNvPr>
          <p:cNvSpPr>
            <a:spLocks noGrp="1"/>
          </p:cNvSpPr>
          <p:nvPr>
            <p:ph type="title"/>
          </p:nvPr>
        </p:nvSpPr>
        <p:spPr>
          <a:xfrm>
            <a:off x="3894667" y="685058"/>
            <a:ext cx="5235402" cy="737342"/>
          </a:xfrm>
        </p:spPr>
        <p:txBody>
          <a:bodyPr>
            <a:normAutofit fontScale="90000"/>
          </a:bodyPr>
          <a:lstStyle/>
          <a:p>
            <a:pPr algn="ctr"/>
            <a:r>
              <a:rPr lang="fr-FR" sz="3100" dirty="0">
                <a:latin typeface="Calibri" panose="020F0502020204030204" pitchFamily="34" charset="0"/>
                <a:ea typeface="Calibri" panose="020F0502020204030204" pitchFamily="34" charset="0"/>
                <a:cs typeface="Calibri" panose="020F0502020204030204" pitchFamily="34" charset="0"/>
              </a:rPr>
              <a:t>La clôture de l’enquête publique</a:t>
            </a:r>
            <a:br>
              <a:rPr lang="fr-FR" sz="24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endParaRPr lang="fr-FR"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Espace réservé du contenu 7">
            <a:extLst>
              <a:ext uri="{FF2B5EF4-FFF2-40B4-BE49-F238E27FC236}">
                <a16:creationId xmlns:a16="http://schemas.microsoft.com/office/drawing/2014/main" id="{5B7917C3-D97C-9243-DFBF-40B9CBE27298}"/>
              </a:ext>
            </a:extLst>
          </p:cNvPr>
          <p:cNvSpPr>
            <a:spLocks noGrp="1"/>
          </p:cNvSpPr>
          <p:nvPr>
            <p:ph idx="1"/>
          </p:nvPr>
        </p:nvSpPr>
        <p:spPr>
          <a:xfrm>
            <a:off x="762001" y="1488613"/>
            <a:ext cx="8596668" cy="3591387"/>
          </a:xfrm>
        </p:spPr>
        <p:txBody>
          <a:bodyPr>
            <a:normAutofit/>
          </a:bodyPr>
          <a:lstStyle/>
          <a:p>
            <a:pPr algn="just">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b="1" dirty="0">
                <a:latin typeface="Calibri" panose="020F0502020204030204" pitchFamily="34" charset="0"/>
                <a:ea typeface="Calibri" panose="020F0502020204030204" pitchFamily="34" charset="0"/>
                <a:cs typeface="Calibri" panose="020F0502020204030204" pitchFamily="34" charset="0"/>
              </a:rPr>
              <a:t>Le CE clos les registres </a:t>
            </a:r>
          </a:p>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100" dirty="0">
                <a:latin typeface="Calibri" panose="020F0502020204030204" pitchFamily="34" charset="0"/>
                <a:ea typeface="Calibri" panose="020F0502020204030204" pitchFamily="34" charset="0"/>
                <a:cs typeface="Calibri" panose="020F0502020204030204" pitchFamily="34" charset="0"/>
              </a:rPr>
              <a:t>Il comptabilise les visiteurs, les contributions et les documents annexés</a:t>
            </a:r>
          </a:p>
          <a:p>
            <a:pPr algn="just">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000" b="1" dirty="0">
                <a:latin typeface="Calibri" panose="020F0502020204030204" pitchFamily="34" charset="0"/>
                <a:ea typeface="Calibri" panose="020F0502020204030204" pitchFamily="34" charset="0"/>
                <a:cs typeface="Calibri" panose="020F0502020204030204" pitchFamily="34" charset="0"/>
              </a:rPr>
              <a:t>Le CE prends en charge les registres </a:t>
            </a:r>
          </a:p>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900" dirty="0">
                <a:latin typeface="Calibri" panose="020F0502020204030204" pitchFamily="34" charset="0"/>
                <a:ea typeface="Calibri" panose="020F0502020204030204" pitchFamily="34" charset="0"/>
                <a:cs typeface="Calibri" panose="020F0502020204030204" pitchFamily="34" charset="0"/>
              </a:rPr>
              <a:t>Il en assure éventuellement la collecte afin de ne pas générer de retard</a:t>
            </a:r>
          </a:p>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900" dirty="0">
                <a:latin typeface="Calibri" panose="020F0502020204030204" pitchFamily="34" charset="0"/>
                <a:ea typeface="Calibri" panose="020F0502020204030204" pitchFamily="34" charset="0"/>
                <a:cs typeface="Calibri" panose="020F0502020204030204" pitchFamily="34" charset="0"/>
              </a:rPr>
              <a:t>Tout retard doit être signalé au MO et au TA car il influence la remise du rapport</a:t>
            </a:r>
          </a:p>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900" dirty="0">
                <a:latin typeface="Calibri" panose="020F0502020204030204" pitchFamily="34" charset="0"/>
                <a:ea typeface="Calibri" panose="020F0502020204030204" pitchFamily="34" charset="0"/>
                <a:cs typeface="Calibri" panose="020F0502020204030204" pitchFamily="34" charset="0"/>
              </a:rPr>
              <a:t>Les incidents doivent figurer dans le rapport</a:t>
            </a:r>
          </a:p>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100" i="1" dirty="0">
                <a:latin typeface="Calibri" panose="020F0502020204030204" pitchFamily="34" charset="0"/>
                <a:ea typeface="Calibri" panose="020F0502020204030204" pitchFamily="34" charset="0"/>
                <a:cs typeface="Calibri" panose="020F0502020204030204" pitchFamily="34" charset="0"/>
              </a:rPr>
              <a:t>Le déroulement de cette étape ainsi que les éventuelles observations du MO seront inclus au rapport d’enquête.</a:t>
            </a:r>
          </a:p>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sz="2100" i="1" dirty="0">
              <a:latin typeface="Calibri" panose="020F0502020204030204" pitchFamily="34" charset="0"/>
              <a:ea typeface="Calibri" panose="020F0502020204030204" pitchFamily="34" charset="0"/>
              <a:cs typeface="Calibri" panose="020F0502020204030204" pitchFamily="34" charset="0"/>
            </a:endParaRPr>
          </a:p>
          <a:p>
            <a:pPr algn="ctr">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2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Le CE peut finaliser le PV des observations, </a:t>
            </a:r>
          </a:p>
        </p:txBody>
      </p:sp>
      <p:sp>
        <p:nvSpPr>
          <p:cNvPr id="4" name="Espace réservé de la date 3">
            <a:extLst>
              <a:ext uri="{FF2B5EF4-FFF2-40B4-BE49-F238E27FC236}">
                <a16:creationId xmlns:a16="http://schemas.microsoft.com/office/drawing/2014/main" id="{9A00D216-082A-F5B6-ED30-C987962D5B29}"/>
              </a:ext>
            </a:extLst>
          </p:cNvPr>
          <p:cNvSpPr>
            <a:spLocks noGrp="1"/>
          </p:cNvSpPr>
          <p:nvPr>
            <p:ph type="dt" sz="half" idx="10"/>
          </p:nvPr>
        </p:nvSpPr>
        <p:spPr>
          <a:xfrm>
            <a:off x="7205133" y="6041362"/>
            <a:ext cx="1295400" cy="365125"/>
          </a:xfrm>
        </p:spPr>
        <p:txBody>
          <a:bodyPr/>
          <a:lstStyle/>
          <a:p>
            <a:pPr algn="ctr"/>
            <a:fld id="{F178EB72-82D9-4B1F-ABB9-3037A5941AE1}"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B49C1991-5CA3-82E9-DE79-8DEAC02094DF}"/>
              </a:ext>
            </a:extLst>
          </p:cNvPr>
          <p:cNvSpPr>
            <a:spLocks noGrp="1"/>
          </p:cNvSpPr>
          <p:nvPr>
            <p:ph type="ftr" sz="quarter" idx="11"/>
          </p:nvPr>
        </p:nvSpPr>
        <p:spPr/>
        <p:txBody>
          <a:bodyPr/>
          <a:lstStyle/>
          <a:p>
            <a:r>
              <a:rPr lang="fr-FR"/>
              <a:t>Le commissaire enquêteur durant l'enquête</a:t>
            </a:r>
            <a:endParaRPr lang="en-US" dirty="0"/>
          </a:p>
        </p:txBody>
      </p:sp>
      <p:sp>
        <p:nvSpPr>
          <p:cNvPr id="6" name="Espace réservé du numéro de diapositive 5">
            <a:extLst>
              <a:ext uri="{FF2B5EF4-FFF2-40B4-BE49-F238E27FC236}">
                <a16:creationId xmlns:a16="http://schemas.microsoft.com/office/drawing/2014/main" id="{94A3D4BE-01DB-F554-03BB-D99E14555064}"/>
              </a:ext>
            </a:extLst>
          </p:cNvPr>
          <p:cNvSpPr>
            <a:spLocks noGrp="1"/>
          </p:cNvSpPr>
          <p:nvPr>
            <p:ph type="sldNum" sz="quarter" idx="12"/>
          </p:nvPr>
        </p:nvSpPr>
        <p:spPr/>
        <p:txBody>
          <a:bodyPr/>
          <a:lstStyle/>
          <a:p>
            <a:fld id="{D57F1E4F-1CFF-5643-939E-217C01CDF565}" type="slidenum">
              <a:rPr lang="en-US" smtClean="0"/>
              <a:pPr/>
              <a:t>37</a:t>
            </a:fld>
            <a:endParaRPr lang="en-US" dirty="0"/>
          </a:p>
        </p:txBody>
      </p:sp>
      <p:pic>
        <p:nvPicPr>
          <p:cNvPr id="2" name="Image 1">
            <a:extLst>
              <a:ext uri="{FF2B5EF4-FFF2-40B4-BE49-F238E27FC236}">
                <a16:creationId xmlns:a16="http://schemas.microsoft.com/office/drawing/2014/main" id="{002928FA-BF9E-5BC8-5760-3ACB6AE51121}"/>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274752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DFE88C3C-B869-6A76-0BB6-40C3F2214AFC}"/>
              </a:ext>
            </a:extLst>
          </p:cNvPr>
          <p:cNvSpPr>
            <a:spLocks noGrp="1"/>
          </p:cNvSpPr>
          <p:nvPr>
            <p:ph type="title"/>
          </p:nvPr>
        </p:nvSpPr>
        <p:spPr>
          <a:xfrm>
            <a:off x="3894667" y="685058"/>
            <a:ext cx="5235402" cy="737342"/>
          </a:xfrm>
        </p:spPr>
        <p:txBody>
          <a:bodyPr>
            <a:normAutofit fontScale="90000"/>
          </a:bodyPr>
          <a:lstStyle/>
          <a:p>
            <a:pPr algn="ctr"/>
            <a:r>
              <a:rPr lang="fr-FR" sz="3100" dirty="0">
                <a:latin typeface="Calibri" panose="020F0502020204030204" pitchFamily="34" charset="0"/>
                <a:ea typeface="Calibri" panose="020F0502020204030204" pitchFamily="34" charset="0"/>
                <a:cs typeface="Calibri" panose="020F0502020204030204" pitchFamily="34" charset="0"/>
              </a:rPr>
              <a:t>La clôture de l’enquête publique</a:t>
            </a:r>
            <a:br>
              <a:rPr lang="fr-FR" sz="24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br>
              <a:rPr lang="fr-FR" sz="2400" dirty="0">
                <a:latin typeface="Calibri" panose="020F0502020204030204" pitchFamily="34" charset="0"/>
                <a:ea typeface="Calibri" panose="020F0502020204030204" pitchFamily="34" charset="0"/>
                <a:cs typeface="Calibri" panose="020F0502020204030204" pitchFamily="34" charset="0"/>
              </a:rPr>
            </a:br>
            <a:endParaRPr lang="fr-FR" sz="2400" dirty="0">
              <a:latin typeface="Calibri" panose="020F0502020204030204" pitchFamily="34" charset="0"/>
              <a:ea typeface="Calibri" panose="020F0502020204030204" pitchFamily="34" charset="0"/>
              <a:cs typeface="Calibri" panose="020F0502020204030204" pitchFamily="34" charset="0"/>
            </a:endParaRPr>
          </a:p>
        </p:txBody>
      </p:sp>
      <p:sp>
        <p:nvSpPr>
          <p:cNvPr id="8" name="Espace réservé du contenu 7">
            <a:extLst>
              <a:ext uri="{FF2B5EF4-FFF2-40B4-BE49-F238E27FC236}">
                <a16:creationId xmlns:a16="http://schemas.microsoft.com/office/drawing/2014/main" id="{5B7917C3-D97C-9243-DFBF-40B9CBE27298}"/>
              </a:ext>
            </a:extLst>
          </p:cNvPr>
          <p:cNvSpPr>
            <a:spLocks noGrp="1"/>
          </p:cNvSpPr>
          <p:nvPr>
            <p:ph idx="1"/>
          </p:nvPr>
        </p:nvSpPr>
        <p:spPr>
          <a:xfrm>
            <a:off x="762001" y="1488613"/>
            <a:ext cx="8596668" cy="3811520"/>
          </a:xfrm>
        </p:spPr>
        <p:txBody>
          <a:bodyPr>
            <a:normAutofit/>
          </a:bodyPr>
          <a:lstStyle/>
          <a:p>
            <a:pPr algn="just">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000" b="1" dirty="0">
                <a:latin typeface="Calibri" panose="020F0502020204030204" pitchFamily="34" charset="0"/>
                <a:ea typeface="Calibri" panose="020F0502020204030204" pitchFamily="34" charset="0"/>
                <a:cs typeface="Calibri" panose="020F0502020204030204" pitchFamily="34" charset="0"/>
              </a:rPr>
              <a:t>Le CE devient responsable des registres </a:t>
            </a:r>
          </a:p>
          <a:p>
            <a:pPr algn="just">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000" b="1" dirty="0">
                <a:latin typeface="Calibri" panose="020F0502020204030204" pitchFamily="34" charset="0"/>
                <a:ea typeface="Calibri" panose="020F0502020204030204" pitchFamily="34" charset="0"/>
                <a:cs typeface="Calibri" panose="020F0502020204030204" pitchFamily="34" charset="0"/>
              </a:rPr>
              <a:t>Le CE prends en charge le dossier déposé au siège de l’enquête </a:t>
            </a:r>
          </a:p>
          <a:p>
            <a:pPr algn="just">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sz="2000" b="1" dirty="0">
              <a:latin typeface="Calibri" panose="020F0502020204030204" pitchFamily="34" charset="0"/>
              <a:ea typeface="Calibri" panose="020F0502020204030204" pitchFamily="34" charset="0"/>
              <a:cs typeface="Calibri" panose="020F0502020204030204" pitchFamily="34" charset="0"/>
            </a:endParaRPr>
          </a:p>
          <a:p>
            <a:pPr marL="0" indent="0" algn="just">
              <a:lnSpc>
                <a:spcPct val="90000"/>
              </a:lnSpc>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sz="2100" i="1" dirty="0">
              <a:latin typeface="Calibri" panose="020F0502020204030204" pitchFamily="34" charset="0"/>
              <a:ea typeface="Calibri" panose="020F0502020204030204" pitchFamily="34" charset="0"/>
              <a:cs typeface="Calibri" panose="020F0502020204030204" pitchFamily="34" charset="0"/>
            </a:endParaRPr>
          </a:p>
          <a:p>
            <a:pPr algn="ctr">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2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Le CE termine le PV des observations,</a:t>
            </a:r>
            <a:br>
              <a:rPr lang="fr-FR" sz="32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br>
            <a:r>
              <a:rPr lang="fr-FR" sz="32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 </a:t>
            </a:r>
          </a:p>
          <a:p>
            <a:pPr algn="ctr">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2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Prend rendez-vous avec le MO</a:t>
            </a:r>
            <a:br>
              <a:rPr lang="fr-FR" sz="32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br>
            <a:endParaRPr lang="fr-FR" sz="32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endParaRPr>
          </a:p>
          <a:p>
            <a:pPr algn="ctr">
              <a:lnSpc>
                <a:spcPct val="90000"/>
              </a:lnSpc>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2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Le rencontre sous huitaine</a:t>
            </a:r>
          </a:p>
        </p:txBody>
      </p:sp>
      <p:sp>
        <p:nvSpPr>
          <p:cNvPr id="4" name="Espace réservé de la date 3">
            <a:extLst>
              <a:ext uri="{FF2B5EF4-FFF2-40B4-BE49-F238E27FC236}">
                <a16:creationId xmlns:a16="http://schemas.microsoft.com/office/drawing/2014/main" id="{9A00D216-082A-F5B6-ED30-C987962D5B29}"/>
              </a:ext>
            </a:extLst>
          </p:cNvPr>
          <p:cNvSpPr>
            <a:spLocks noGrp="1"/>
          </p:cNvSpPr>
          <p:nvPr>
            <p:ph type="dt" sz="half" idx="10"/>
          </p:nvPr>
        </p:nvSpPr>
        <p:spPr>
          <a:xfrm>
            <a:off x="7205133" y="6041362"/>
            <a:ext cx="1159934" cy="365125"/>
          </a:xfrm>
        </p:spPr>
        <p:txBody>
          <a:bodyPr/>
          <a:lstStyle/>
          <a:p>
            <a:fld id="{F178EB72-82D9-4B1F-ABB9-3037A5941AE1}"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B49C1991-5CA3-82E9-DE79-8DEAC02094DF}"/>
              </a:ext>
            </a:extLst>
          </p:cNvPr>
          <p:cNvSpPr>
            <a:spLocks noGrp="1"/>
          </p:cNvSpPr>
          <p:nvPr>
            <p:ph type="ftr" sz="quarter" idx="11"/>
          </p:nvPr>
        </p:nvSpPr>
        <p:spPr/>
        <p:txBody>
          <a:bodyPr/>
          <a:lstStyle/>
          <a:p>
            <a:r>
              <a:rPr lang="fr-FR"/>
              <a:t>Le commissaire enquêteur durant l'enquête</a:t>
            </a:r>
            <a:endParaRPr lang="en-US" dirty="0"/>
          </a:p>
        </p:txBody>
      </p:sp>
      <p:sp>
        <p:nvSpPr>
          <p:cNvPr id="6" name="Espace réservé du numéro de diapositive 5">
            <a:extLst>
              <a:ext uri="{FF2B5EF4-FFF2-40B4-BE49-F238E27FC236}">
                <a16:creationId xmlns:a16="http://schemas.microsoft.com/office/drawing/2014/main" id="{94A3D4BE-01DB-F554-03BB-D99E14555064}"/>
              </a:ext>
            </a:extLst>
          </p:cNvPr>
          <p:cNvSpPr>
            <a:spLocks noGrp="1"/>
          </p:cNvSpPr>
          <p:nvPr>
            <p:ph type="sldNum" sz="quarter" idx="12"/>
          </p:nvPr>
        </p:nvSpPr>
        <p:spPr/>
        <p:txBody>
          <a:bodyPr/>
          <a:lstStyle/>
          <a:p>
            <a:fld id="{D57F1E4F-1CFF-5643-939E-217C01CDF565}" type="slidenum">
              <a:rPr lang="en-US" smtClean="0"/>
              <a:pPr/>
              <a:t>38</a:t>
            </a:fld>
            <a:endParaRPr lang="en-US" dirty="0"/>
          </a:p>
        </p:txBody>
      </p:sp>
      <p:pic>
        <p:nvPicPr>
          <p:cNvPr id="2" name="Image 1">
            <a:extLst>
              <a:ext uri="{FF2B5EF4-FFF2-40B4-BE49-F238E27FC236}">
                <a16:creationId xmlns:a16="http://schemas.microsoft.com/office/drawing/2014/main" id="{002928FA-BF9E-5BC8-5760-3ACB6AE51121}"/>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4164376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39E99AD-CAE8-A735-4E08-82FDBE9E8B28}"/>
              </a:ext>
            </a:extLst>
          </p:cNvPr>
          <p:cNvSpPr>
            <a:spLocks noGrp="1"/>
          </p:cNvSpPr>
          <p:nvPr>
            <p:ph type="dt" sz="half" idx="10"/>
          </p:nvPr>
        </p:nvSpPr>
        <p:spPr/>
        <p:txBody>
          <a:bodyPr/>
          <a:lstStyle/>
          <a:p>
            <a:fld id="{835BF4DF-147C-4635-9EE9-A48F50CD0BE8}" type="datetime4">
              <a:rPr lang="fr-FR" smtClean="0"/>
              <a:t>17 mars 2024</a:t>
            </a:fld>
            <a:endParaRPr lang="en-US" dirty="0"/>
          </a:p>
        </p:txBody>
      </p:sp>
      <p:sp>
        <p:nvSpPr>
          <p:cNvPr id="3" name="Espace réservé du pied de page 2">
            <a:extLst>
              <a:ext uri="{FF2B5EF4-FFF2-40B4-BE49-F238E27FC236}">
                <a16:creationId xmlns:a16="http://schemas.microsoft.com/office/drawing/2014/main" id="{D3D7545F-2213-C647-2A1A-B0A196967729}"/>
              </a:ext>
            </a:extLst>
          </p:cNvPr>
          <p:cNvSpPr>
            <a:spLocks noGrp="1"/>
          </p:cNvSpPr>
          <p:nvPr>
            <p:ph type="ftr" sz="quarter" idx="11"/>
          </p:nvPr>
        </p:nvSpPr>
        <p:spPr/>
        <p:txBody>
          <a:bodyPr/>
          <a:lstStyle/>
          <a:p>
            <a:r>
              <a:rPr lang="en-US"/>
              <a:t>Le commissaire enquêteur</a:t>
            </a:r>
            <a:endParaRPr lang="en-US" dirty="0"/>
          </a:p>
        </p:txBody>
      </p:sp>
      <p:sp>
        <p:nvSpPr>
          <p:cNvPr id="4" name="Espace réservé du numéro de diapositive 3">
            <a:extLst>
              <a:ext uri="{FF2B5EF4-FFF2-40B4-BE49-F238E27FC236}">
                <a16:creationId xmlns:a16="http://schemas.microsoft.com/office/drawing/2014/main" id="{D798DA92-0D2D-CE68-2513-0AE3F3E6D17B}"/>
              </a:ext>
            </a:extLst>
          </p:cNvPr>
          <p:cNvSpPr>
            <a:spLocks noGrp="1"/>
          </p:cNvSpPr>
          <p:nvPr>
            <p:ph type="sldNum" sz="quarter" idx="12"/>
          </p:nvPr>
        </p:nvSpPr>
        <p:spPr/>
        <p:txBody>
          <a:bodyPr/>
          <a:lstStyle/>
          <a:p>
            <a:fld id="{D57F1E4F-1CFF-5643-939E-217C01CDF565}" type="slidenum">
              <a:rPr lang="en-US" smtClean="0"/>
              <a:pPr/>
              <a:t>39</a:t>
            </a:fld>
            <a:endParaRPr lang="en-US" dirty="0"/>
          </a:p>
        </p:txBody>
      </p:sp>
    </p:spTree>
    <p:extLst>
      <p:ext uri="{BB962C8B-B14F-4D97-AF65-F5344CB8AC3E}">
        <p14:creationId xmlns:p14="http://schemas.microsoft.com/office/powerpoint/2010/main" val="345086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800475" y="609600"/>
            <a:ext cx="5473526" cy="600075"/>
          </a:xfrm>
        </p:spPr>
        <p:txBody>
          <a:bodyPr>
            <a:normAutofit/>
          </a:bodyPr>
          <a:lstStyle/>
          <a:p>
            <a:pPr algn="ctr"/>
            <a:r>
              <a:rPr lang="fr-FR" sz="2800" dirty="0"/>
              <a:t>Les qualités</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744009" y="1447800"/>
            <a:ext cx="8596668" cy="4593562"/>
          </a:xfrm>
        </p:spPr>
        <p:txBody>
          <a:bodyPr>
            <a:normAutofit fontScale="25000" lnSpcReduction="20000"/>
          </a:bodyPr>
          <a:lstStyle/>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L’indépendance</a:t>
            </a:r>
          </a:p>
          <a:p>
            <a:pPr marL="0" indent="0" algn="just">
              <a:buNone/>
            </a:pPr>
            <a:r>
              <a:rPr lang="fr-FR" sz="8000" b="0" i="0" u="none" strike="noStrike" kern="1200" cap="none" spc="0" baseline="0" dirty="0">
                <a:solidFill>
                  <a:srgbClr val="000000"/>
                </a:solidFill>
                <a:uFillTx/>
                <a:latin typeface="Arial" pitchFamily="18"/>
                <a:ea typeface="Lucida Sans Unicode" pitchFamily="2"/>
                <a:cs typeface="Lucida Sans Unicode" pitchFamily="2"/>
              </a:rPr>
              <a:t>Agir de façon neutre et impartiale</a:t>
            </a:r>
          </a:p>
          <a:p>
            <a:pPr marL="0" indent="0" algn="just">
              <a:buNone/>
            </a:pPr>
            <a:r>
              <a:rPr lang="fr-FR" sz="8000" dirty="0">
                <a:solidFill>
                  <a:srgbClr val="000000"/>
                </a:solidFill>
                <a:latin typeface="Arial" pitchFamily="18"/>
                <a:ea typeface="Lucida Sans Unicode" pitchFamily="2"/>
                <a:cs typeface="Lucida Sans Unicode" pitchFamily="2"/>
              </a:rPr>
              <a:t>M</a:t>
            </a:r>
            <a:r>
              <a:rPr lang="fr-FR" sz="8000" b="0" i="0" u="none" strike="noStrike" kern="1200" cap="none" spc="0" baseline="0" dirty="0">
                <a:solidFill>
                  <a:srgbClr val="000000"/>
                </a:solidFill>
                <a:uFillTx/>
                <a:latin typeface="Arial" pitchFamily="18"/>
                <a:ea typeface="Lucida Sans Unicode" pitchFamily="2"/>
                <a:cs typeface="Lucida Sans Unicode" pitchFamily="2"/>
              </a:rPr>
              <a:t>anifester son indépendance vis-à-vis des diverses parties intéressées au projet </a:t>
            </a:r>
          </a:p>
          <a:p>
            <a:pPr marL="0" indent="0" algn="just">
              <a:buNone/>
            </a:pPr>
            <a:r>
              <a:rPr lang="fr-FR" sz="8000" dirty="0">
                <a:solidFill>
                  <a:srgbClr val="000000"/>
                </a:solidFill>
                <a:latin typeface="Arial" pitchFamily="18"/>
                <a:ea typeface="Lucida Sans Unicode" pitchFamily="2"/>
                <a:cs typeface="Lucida Sans Unicode" pitchFamily="2"/>
              </a:rPr>
              <a:t>Veiller à </a:t>
            </a:r>
            <a:r>
              <a:rPr lang="fr-FR" sz="8000" b="0" i="0" u="none" strike="noStrike" kern="1200" cap="none" spc="0" baseline="0" dirty="0">
                <a:solidFill>
                  <a:srgbClr val="000000"/>
                </a:solidFill>
                <a:uFillTx/>
                <a:latin typeface="Arial" pitchFamily="18"/>
                <a:ea typeface="Lucida Sans Unicode" pitchFamily="2"/>
                <a:cs typeface="Lucida Sans Unicode" pitchFamily="2"/>
              </a:rPr>
              <a:t>son comportement, ses paroles et ses écrits </a:t>
            </a:r>
          </a:p>
          <a:p>
            <a:pPr marL="0" indent="0" algn="just">
              <a:buNone/>
            </a:pPr>
            <a:endParaRPr lang="fr-FR" sz="8000" dirty="0"/>
          </a:p>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L’éthique</a:t>
            </a:r>
          </a:p>
          <a:p>
            <a:pPr marL="0" indent="0" algn="just">
              <a:buNone/>
            </a:pPr>
            <a:r>
              <a:rPr lang="fr-FR" sz="7200" dirty="0">
                <a:solidFill>
                  <a:srgbClr val="000000"/>
                </a:solidFill>
                <a:latin typeface="Arial" pitchFamily="18"/>
                <a:ea typeface="Lucida Sans Unicode" pitchFamily="2"/>
                <a:cs typeface="Lucida Sans Unicode" pitchFamily="2"/>
              </a:rPr>
              <a:t>Respecter la</a:t>
            </a:r>
            <a:r>
              <a:rPr lang="fr-FR" sz="7200" b="0" i="0" u="none" strike="noStrike" kern="1200" cap="none" spc="0" baseline="0" dirty="0">
                <a:solidFill>
                  <a:srgbClr val="000000"/>
                </a:solidFill>
                <a:uFillTx/>
                <a:latin typeface="Arial" pitchFamily="18"/>
                <a:ea typeface="Lucida Sans Unicode" pitchFamily="2"/>
                <a:cs typeface="Lucida Sans Unicode" pitchFamily="2"/>
              </a:rPr>
              <a:t> charte d’éthique élaborée par CNCE</a:t>
            </a:r>
          </a:p>
          <a:p>
            <a:pPr marL="0" indent="0" algn="just">
              <a:buNone/>
            </a:pPr>
            <a:r>
              <a:rPr lang="fr-FR" sz="7200" dirty="0">
                <a:solidFill>
                  <a:srgbClr val="000000"/>
                </a:solidFill>
                <a:latin typeface="Arial" pitchFamily="18"/>
                <a:cs typeface="Lucida Sans Unicode" pitchFamily="2"/>
              </a:rPr>
              <a:t>Ne pas hésiter à la faire connaitre sur la base des supports disponibles</a:t>
            </a:r>
            <a:endParaRPr lang="fr-FR" sz="7200" dirty="0"/>
          </a:p>
          <a:p>
            <a:pPr marL="0" indent="0" algn="just">
              <a:buNone/>
            </a:pPr>
            <a:endParaRPr lang="fr-FR" sz="9600" b="1" dirty="0"/>
          </a:p>
          <a:p>
            <a:pPr algn="just">
              <a:buFont typeface="Wingdings" panose="05000000000000000000" pitchFamily="2" charset="2"/>
              <a:buChar char="Ø"/>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6832601" y="6041362"/>
            <a:ext cx="1284472" cy="365125"/>
          </a:xfrm>
        </p:spPr>
        <p:txBody>
          <a:bodyPr/>
          <a:lstStyle/>
          <a:p>
            <a:pPr algn="ctr"/>
            <a:fld id="{48ED79E7-9002-49D5-90EF-85E3C2DE60C0}"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77334" y="6041362"/>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97288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F717CD-1000-433F-F4DE-352B2B1E6DB4}"/>
              </a:ext>
            </a:extLst>
          </p:cNvPr>
          <p:cNvSpPr>
            <a:spLocks noGrp="1"/>
          </p:cNvSpPr>
          <p:nvPr>
            <p:ph type="ctrTitle"/>
          </p:nvPr>
        </p:nvSpPr>
        <p:spPr>
          <a:xfrm>
            <a:off x="1507067" y="1032934"/>
            <a:ext cx="7766936" cy="1646302"/>
          </a:xfrm>
        </p:spPr>
        <p:txBody>
          <a:bodyPr/>
          <a:lstStyle/>
          <a:p>
            <a:pPr algn="ctr"/>
            <a:r>
              <a:rPr lang="fr-FR" sz="4400" dirty="0">
                <a:latin typeface="Calibri" panose="020F0502020204030204" pitchFamily="34" charset="0"/>
                <a:ea typeface="Calibri" panose="020F0502020204030204" pitchFamily="34" charset="0"/>
                <a:cs typeface="Calibri" panose="020F0502020204030204" pitchFamily="34" charset="0"/>
              </a:rPr>
              <a:t>Le rôle du commissaire enquêteur après l’enquête</a:t>
            </a:r>
            <a:endParaRPr lang="fr-FR" sz="4400" dirty="0"/>
          </a:p>
        </p:txBody>
      </p:sp>
      <p:sp>
        <p:nvSpPr>
          <p:cNvPr id="3" name="Sous-titre 2">
            <a:extLst>
              <a:ext uri="{FF2B5EF4-FFF2-40B4-BE49-F238E27FC236}">
                <a16:creationId xmlns:a16="http://schemas.microsoft.com/office/drawing/2014/main" id="{10FEBA23-A8D1-1A8C-38F2-6F1D66DBD8AC}"/>
              </a:ext>
            </a:extLst>
          </p:cNvPr>
          <p:cNvSpPr>
            <a:spLocks noGrp="1"/>
          </p:cNvSpPr>
          <p:nvPr>
            <p:ph type="subTitle" idx="1"/>
          </p:nvPr>
        </p:nvSpPr>
        <p:spPr/>
        <p:txBody>
          <a:bodyPr/>
          <a:lstStyle/>
          <a:p>
            <a:pPr algn="ctr"/>
            <a:r>
              <a:rPr lang="fr-FR" dirty="0"/>
              <a:t>Daniel Collard</a:t>
            </a:r>
          </a:p>
        </p:txBody>
      </p:sp>
      <p:pic>
        <p:nvPicPr>
          <p:cNvPr id="4" name="Image 3">
            <a:extLst>
              <a:ext uri="{FF2B5EF4-FFF2-40B4-BE49-F238E27FC236}">
                <a16:creationId xmlns:a16="http://schemas.microsoft.com/office/drawing/2014/main" id="{4BCE3A47-6F22-8851-A254-A90657BAA0E3}"/>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1001511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8456A6-88A6-28FE-AB05-C915C7B33AD9}"/>
              </a:ext>
            </a:extLst>
          </p:cNvPr>
          <p:cNvSpPr>
            <a:spLocks noGrp="1"/>
          </p:cNvSpPr>
          <p:nvPr>
            <p:ph type="title"/>
          </p:nvPr>
        </p:nvSpPr>
        <p:spPr>
          <a:xfrm>
            <a:off x="677334" y="609600"/>
            <a:ext cx="8596668" cy="694267"/>
          </a:xfrm>
        </p:spPr>
        <p:txBody>
          <a:bodyPr/>
          <a:lstStyle/>
          <a:p>
            <a:pPr algn="ctr"/>
            <a:r>
              <a:rPr lang="fr-FR" dirty="0"/>
              <a:t>Les formalités de fin d’enquête</a:t>
            </a:r>
          </a:p>
        </p:txBody>
      </p:sp>
      <p:sp>
        <p:nvSpPr>
          <p:cNvPr id="3" name="Espace réservé du contenu 2">
            <a:extLst>
              <a:ext uri="{FF2B5EF4-FFF2-40B4-BE49-F238E27FC236}">
                <a16:creationId xmlns:a16="http://schemas.microsoft.com/office/drawing/2014/main" id="{198C2F75-9DE4-EF03-6EA6-8CB2C6DA18C2}"/>
              </a:ext>
            </a:extLst>
          </p:cNvPr>
          <p:cNvSpPr>
            <a:spLocks noGrp="1"/>
          </p:cNvSpPr>
          <p:nvPr>
            <p:ph idx="1"/>
          </p:nvPr>
        </p:nvSpPr>
        <p:spPr>
          <a:xfrm>
            <a:off x="677334" y="2160590"/>
            <a:ext cx="8596668" cy="1945744"/>
          </a:xfrm>
        </p:spPr>
        <p:txBody>
          <a:bodyPr/>
          <a:lstStyle/>
          <a:p>
            <a:pPr marL="0" indent="0" algn="ctr">
              <a:buNone/>
            </a:pPr>
            <a:r>
              <a:rPr lang="fr-FR" sz="2400" dirty="0">
                <a:solidFill>
                  <a:srgbClr val="00B0F0"/>
                </a:solidFill>
              </a:rPr>
              <a:t>Les étapes obligatoires</a:t>
            </a:r>
          </a:p>
          <a:p>
            <a:r>
              <a:rPr lang="fr-FR" dirty="0"/>
              <a:t>Clôture du (ou des) registres d’enquête</a:t>
            </a:r>
          </a:p>
          <a:p>
            <a:r>
              <a:rPr lang="fr-FR" dirty="0"/>
              <a:t>Remise du PV des observations</a:t>
            </a:r>
          </a:p>
          <a:p>
            <a:r>
              <a:rPr lang="fr-FR" dirty="0"/>
              <a:t>Remise du rapport</a:t>
            </a:r>
          </a:p>
          <a:p>
            <a:endParaRPr lang="fr-FR" dirty="0"/>
          </a:p>
        </p:txBody>
      </p:sp>
      <p:sp>
        <p:nvSpPr>
          <p:cNvPr id="4" name="Espace réservé de la date 3">
            <a:extLst>
              <a:ext uri="{FF2B5EF4-FFF2-40B4-BE49-F238E27FC236}">
                <a16:creationId xmlns:a16="http://schemas.microsoft.com/office/drawing/2014/main" id="{0032981F-F7AA-1A42-0CD8-69603A02C8F6}"/>
              </a:ext>
            </a:extLst>
          </p:cNvPr>
          <p:cNvSpPr>
            <a:spLocks noGrp="1"/>
          </p:cNvSpPr>
          <p:nvPr>
            <p:ph type="dt" sz="half" idx="10"/>
          </p:nvPr>
        </p:nvSpPr>
        <p:spPr>
          <a:xfrm>
            <a:off x="7205133" y="6041362"/>
            <a:ext cx="1143000" cy="365125"/>
          </a:xfrm>
        </p:spPr>
        <p:txBody>
          <a:bodyPr/>
          <a:lstStyle/>
          <a:p>
            <a:pPr algn="ctr"/>
            <a:fld id="{7213643B-2675-4144-A5FD-0476A6EC86E5}"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7C9AA92B-20EF-0F78-F0B3-6B5862CF6466}"/>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904BFD2E-85CD-61E7-B4FB-3B7DC6DE8808}"/>
              </a:ext>
            </a:extLst>
          </p:cNvPr>
          <p:cNvSpPr>
            <a:spLocks noGrp="1"/>
          </p:cNvSpPr>
          <p:nvPr>
            <p:ph type="sldNum" sz="quarter" idx="12"/>
          </p:nvPr>
        </p:nvSpPr>
        <p:spPr/>
        <p:txBody>
          <a:bodyPr/>
          <a:lstStyle/>
          <a:p>
            <a:fld id="{D57F1E4F-1CFF-5643-939E-217C01CDF565}" type="slidenum">
              <a:rPr lang="en-US" smtClean="0"/>
              <a:pPr/>
              <a:t>41</a:t>
            </a:fld>
            <a:endParaRPr lang="en-US" dirty="0"/>
          </a:p>
        </p:txBody>
      </p:sp>
    </p:spTree>
    <p:extLst>
      <p:ext uri="{BB962C8B-B14F-4D97-AF65-F5344CB8AC3E}">
        <p14:creationId xmlns:p14="http://schemas.microsoft.com/office/powerpoint/2010/main" val="1796942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8456A6-88A6-28FE-AB05-C915C7B33AD9}"/>
              </a:ext>
            </a:extLst>
          </p:cNvPr>
          <p:cNvSpPr>
            <a:spLocks noGrp="1"/>
          </p:cNvSpPr>
          <p:nvPr>
            <p:ph type="title"/>
          </p:nvPr>
        </p:nvSpPr>
        <p:spPr>
          <a:xfrm>
            <a:off x="677334" y="609600"/>
            <a:ext cx="8596668" cy="694267"/>
          </a:xfrm>
        </p:spPr>
        <p:txBody>
          <a:bodyPr/>
          <a:lstStyle/>
          <a:p>
            <a:pPr algn="ctr"/>
            <a:r>
              <a:rPr lang="fr-FR" dirty="0"/>
              <a:t>Les formalités de fin d’enquête</a:t>
            </a:r>
          </a:p>
        </p:txBody>
      </p:sp>
      <p:sp>
        <p:nvSpPr>
          <p:cNvPr id="3" name="Espace réservé du contenu 2">
            <a:extLst>
              <a:ext uri="{FF2B5EF4-FFF2-40B4-BE49-F238E27FC236}">
                <a16:creationId xmlns:a16="http://schemas.microsoft.com/office/drawing/2014/main" id="{198C2F75-9DE4-EF03-6EA6-8CB2C6DA18C2}"/>
              </a:ext>
            </a:extLst>
          </p:cNvPr>
          <p:cNvSpPr>
            <a:spLocks noGrp="1"/>
          </p:cNvSpPr>
          <p:nvPr>
            <p:ph idx="1"/>
          </p:nvPr>
        </p:nvSpPr>
        <p:spPr>
          <a:xfrm>
            <a:off x="677334" y="2160590"/>
            <a:ext cx="8596668" cy="1945744"/>
          </a:xfrm>
        </p:spPr>
        <p:txBody>
          <a:bodyPr>
            <a:normAutofit/>
          </a:bodyPr>
          <a:lstStyle/>
          <a:p>
            <a:pPr marL="0" indent="0" algn="ctr">
              <a:buNone/>
            </a:pPr>
            <a:r>
              <a:rPr lang="fr-FR" sz="2400" dirty="0">
                <a:solidFill>
                  <a:srgbClr val="00B0F0"/>
                </a:solidFill>
              </a:rPr>
              <a:t>Un cadencement très précis</a:t>
            </a:r>
          </a:p>
          <a:p>
            <a:r>
              <a:rPr lang="fr-FR" dirty="0"/>
              <a:t>Clôture du (ou des) registres d’enquête </a:t>
            </a:r>
            <a:r>
              <a:rPr lang="fr-FR" dirty="0">
                <a:solidFill>
                  <a:srgbClr val="FF0000"/>
                </a:solidFill>
              </a:rPr>
              <a:t>dès la fin de l’enquête</a:t>
            </a:r>
          </a:p>
          <a:p>
            <a:r>
              <a:rPr lang="fr-FR" dirty="0"/>
              <a:t>Remise du PV des observations </a:t>
            </a:r>
            <a:r>
              <a:rPr lang="fr-FR" dirty="0">
                <a:solidFill>
                  <a:srgbClr val="FF0000"/>
                </a:solidFill>
              </a:rPr>
              <a:t>8 jours après la fin de l’enquête</a:t>
            </a:r>
            <a:endParaRPr lang="fr-FR" dirty="0"/>
          </a:p>
          <a:p>
            <a:r>
              <a:rPr lang="fr-FR" dirty="0"/>
              <a:t>Remise du rapport </a:t>
            </a:r>
            <a:r>
              <a:rPr lang="fr-FR" dirty="0">
                <a:solidFill>
                  <a:srgbClr val="FF0000"/>
                </a:solidFill>
              </a:rPr>
              <a:t>30 jours après la fin de l’enquête</a:t>
            </a:r>
            <a:endParaRPr lang="fr-FR" dirty="0"/>
          </a:p>
          <a:p>
            <a:endParaRPr lang="fr-FR" dirty="0"/>
          </a:p>
          <a:p>
            <a:endParaRPr lang="fr-FR" dirty="0"/>
          </a:p>
        </p:txBody>
      </p:sp>
      <p:sp>
        <p:nvSpPr>
          <p:cNvPr id="4" name="Espace réservé de la date 3">
            <a:extLst>
              <a:ext uri="{FF2B5EF4-FFF2-40B4-BE49-F238E27FC236}">
                <a16:creationId xmlns:a16="http://schemas.microsoft.com/office/drawing/2014/main" id="{0032981F-F7AA-1A42-0CD8-69603A02C8F6}"/>
              </a:ext>
            </a:extLst>
          </p:cNvPr>
          <p:cNvSpPr>
            <a:spLocks noGrp="1"/>
          </p:cNvSpPr>
          <p:nvPr>
            <p:ph type="dt" sz="half" idx="10"/>
          </p:nvPr>
        </p:nvSpPr>
        <p:spPr>
          <a:xfrm>
            <a:off x="7205133" y="6041362"/>
            <a:ext cx="1126067" cy="365125"/>
          </a:xfrm>
        </p:spPr>
        <p:txBody>
          <a:bodyPr/>
          <a:lstStyle/>
          <a:p>
            <a:pPr algn="ctr"/>
            <a:fld id="{7213643B-2675-4144-A5FD-0476A6EC86E5}"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7C9AA92B-20EF-0F78-F0B3-6B5862CF6466}"/>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904BFD2E-85CD-61E7-B4FB-3B7DC6DE8808}"/>
              </a:ext>
            </a:extLst>
          </p:cNvPr>
          <p:cNvSpPr>
            <a:spLocks noGrp="1"/>
          </p:cNvSpPr>
          <p:nvPr>
            <p:ph type="sldNum" sz="quarter" idx="12"/>
          </p:nvPr>
        </p:nvSpPr>
        <p:spPr/>
        <p:txBody>
          <a:bodyPr/>
          <a:lstStyle/>
          <a:p>
            <a:fld id="{D57F1E4F-1CFF-5643-939E-217C01CDF565}" type="slidenum">
              <a:rPr lang="en-US" smtClean="0"/>
              <a:pPr/>
              <a:t>42</a:t>
            </a:fld>
            <a:endParaRPr lang="en-US" dirty="0"/>
          </a:p>
        </p:txBody>
      </p:sp>
    </p:spTree>
    <p:extLst>
      <p:ext uri="{BB962C8B-B14F-4D97-AF65-F5344CB8AC3E}">
        <p14:creationId xmlns:p14="http://schemas.microsoft.com/office/powerpoint/2010/main" val="247617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E03436-BAE4-E217-BCDA-A542B58D11AF}"/>
              </a:ext>
            </a:extLst>
          </p:cNvPr>
          <p:cNvSpPr>
            <a:spLocks noGrp="1"/>
          </p:cNvSpPr>
          <p:nvPr>
            <p:ph type="title"/>
          </p:nvPr>
        </p:nvSpPr>
        <p:spPr>
          <a:xfrm>
            <a:off x="3911600" y="226565"/>
            <a:ext cx="5362402" cy="993894"/>
          </a:xfrm>
        </p:spPr>
        <p:txBody>
          <a:bodyPr>
            <a:normAutofit fontScale="90000"/>
          </a:bodyPr>
          <a:lstStyle/>
          <a:p>
            <a:pPr algn="ctr"/>
            <a:r>
              <a:rPr lang="fr-FR" dirty="0"/>
              <a:t>Les formalités de fin d’enquête</a:t>
            </a:r>
          </a:p>
        </p:txBody>
      </p:sp>
      <p:sp>
        <p:nvSpPr>
          <p:cNvPr id="3" name="Espace réservé du contenu 2">
            <a:extLst>
              <a:ext uri="{FF2B5EF4-FFF2-40B4-BE49-F238E27FC236}">
                <a16:creationId xmlns:a16="http://schemas.microsoft.com/office/drawing/2014/main" id="{1A481DA7-18EC-1707-0987-C32740170C84}"/>
              </a:ext>
            </a:extLst>
          </p:cNvPr>
          <p:cNvSpPr>
            <a:spLocks noGrp="1"/>
          </p:cNvSpPr>
          <p:nvPr>
            <p:ph idx="1"/>
          </p:nvPr>
        </p:nvSpPr>
        <p:spPr>
          <a:xfrm>
            <a:off x="558801" y="1488613"/>
            <a:ext cx="8596668" cy="4649720"/>
          </a:xfrm>
        </p:spPr>
        <p:txBody>
          <a:bodyPr>
            <a:normAutofit lnSpcReduction="10000"/>
          </a:bodyPr>
          <a:lstStyle/>
          <a:p>
            <a:pPr algn="just">
              <a:buFont typeface="Wingdings" panose="05000000000000000000" pitchFamily="2" charset="2"/>
              <a:buChar char="Ø"/>
            </a:pPr>
            <a:r>
              <a:rPr lang="fr-FR" sz="1800" dirty="0">
                <a:highlight>
                  <a:srgbClr val="FFFF00"/>
                </a:highlight>
                <a:latin typeface="Calibri" panose="020F0502020204030204" pitchFamily="34" charset="0"/>
                <a:ea typeface="Calibri" panose="020F0502020204030204" pitchFamily="34" charset="0"/>
                <a:cs typeface="Calibri" panose="020F0502020204030204" pitchFamily="34" charset="0"/>
              </a:rPr>
              <a:t>Article R123-18 </a:t>
            </a:r>
            <a:r>
              <a:rPr lang="fr-FR" sz="1800" dirty="0">
                <a:latin typeface="Calibri" panose="020F0502020204030204" pitchFamily="34" charset="0"/>
                <a:ea typeface="Calibri" panose="020F0502020204030204" pitchFamily="34" charset="0"/>
                <a:cs typeface="Calibri" panose="020F0502020204030204" pitchFamily="34" charset="0"/>
              </a:rPr>
              <a:t>: </a:t>
            </a:r>
            <a:r>
              <a:rPr lang="fr-FR" sz="1800" i="1" dirty="0">
                <a:latin typeface="Calibri" panose="020F0502020204030204" pitchFamily="34" charset="0"/>
                <a:ea typeface="Calibri" panose="020F0502020204030204" pitchFamily="34" charset="0"/>
                <a:cs typeface="Calibri" panose="020F0502020204030204" pitchFamily="34" charset="0"/>
              </a:rPr>
              <a:t>A l'expiration du délai d'enquête, le registre d'enquête est mis à disposition du commissaire enquêteur ou du président de la commission d'enquête et clos par lui.</a:t>
            </a:r>
          </a:p>
          <a:p>
            <a:pPr marL="0" indent="0" algn="ctr">
              <a:buNone/>
            </a:pPr>
            <a:r>
              <a:rPr lang="fr-FR" b="1" dirty="0">
                <a:solidFill>
                  <a:srgbClr val="FF0000"/>
                </a:solidFill>
                <a:latin typeface="Calibri" panose="020F0502020204030204" pitchFamily="34" charset="0"/>
                <a:ea typeface="Calibri" panose="020F0502020204030204" pitchFamily="34" charset="0"/>
                <a:cs typeface="Calibri" panose="020F0502020204030204" pitchFamily="34" charset="0"/>
              </a:rPr>
              <a:t>En pratique </a:t>
            </a:r>
            <a:endParaRPr lang="fr-FR" sz="1800" b="1"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Mise à disposition du (ou des) registre(s) par collecte du commissaire enquêteur ou autre moyen (envoi postal sous couvert des mairies, MO….)</a:t>
            </a:r>
          </a:p>
          <a:p>
            <a:pPr algn="just">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Privilégier la solution la plus fiable et la plus rapide</a:t>
            </a:r>
          </a:p>
          <a:p>
            <a:pPr algn="just">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Tenir compte des heures de fermeture des mairies… et de </a:t>
            </a:r>
            <a:r>
              <a:rPr lang="fr-FR" b="1" i="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l’échéance</a:t>
            </a:r>
            <a:r>
              <a:rPr lang="fr-FR" dirty="0">
                <a:latin typeface="Calibri" panose="020F0502020204030204" pitchFamily="34" charset="0"/>
                <a:ea typeface="Calibri" panose="020F0502020204030204" pitchFamily="34" charset="0"/>
                <a:cs typeface="Calibri" panose="020F0502020204030204" pitchFamily="34" charset="0"/>
              </a:rPr>
              <a:t> de fin d’enquête</a:t>
            </a:r>
          </a:p>
          <a:p>
            <a:pPr algn="just">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Clore le (ou les registres) par signature </a:t>
            </a:r>
            <a:r>
              <a:rPr lang="fr-FR" i="1" dirty="0">
                <a:latin typeface="Calibri" panose="020F0502020204030204" pitchFamily="34" charset="0"/>
                <a:ea typeface="Calibri" panose="020F0502020204030204" pitchFamily="34" charset="0"/>
                <a:cs typeface="Calibri" panose="020F0502020204030204" pitchFamily="34" charset="0"/>
              </a:rPr>
              <a:t>(datée) </a:t>
            </a:r>
            <a:r>
              <a:rPr lang="fr-FR" dirty="0">
                <a:latin typeface="Calibri" panose="020F0502020204030204" pitchFamily="34" charset="0"/>
                <a:ea typeface="Calibri" panose="020F0502020204030204" pitchFamily="34" charset="0"/>
                <a:cs typeface="Calibri" panose="020F0502020204030204" pitchFamily="34" charset="0"/>
              </a:rPr>
              <a:t>en dernière page</a:t>
            </a:r>
          </a:p>
          <a:p>
            <a:pPr algn="just">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Comptabiliser les contributions (</a:t>
            </a:r>
            <a:r>
              <a:rPr lang="fr-FR" i="1" dirty="0">
                <a:latin typeface="Calibri" panose="020F0502020204030204" pitchFamily="34" charset="0"/>
                <a:ea typeface="Calibri" panose="020F0502020204030204" pitchFamily="34" charset="0"/>
                <a:cs typeface="Calibri" panose="020F0502020204030204" pitchFamily="34" charset="0"/>
              </a:rPr>
              <a:t>observations</a:t>
            </a:r>
            <a:r>
              <a:rPr lang="fr-FR" dirty="0">
                <a:latin typeface="Calibri" panose="020F0502020204030204" pitchFamily="34" charset="0"/>
                <a:ea typeface="Calibri" panose="020F0502020204030204" pitchFamily="34" charset="0"/>
                <a:cs typeface="Calibri" panose="020F0502020204030204" pitchFamily="34" charset="0"/>
              </a:rPr>
              <a:t>), les visiteurs, annexer et coter les documents remis (</a:t>
            </a:r>
            <a:r>
              <a:rPr lang="fr-FR" i="1" dirty="0">
                <a:latin typeface="Calibri" panose="020F0502020204030204" pitchFamily="34" charset="0"/>
                <a:ea typeface="Calibri" panose="020F0502020204030204" pitchFamily="34" charset="0"/>
                <a:cs typeface="Calibri" panose="020F0502020204030204" pitchFamily="34" charset="0"/>
              </a:rPr>
              <a:t>ou déposés</a:t>
            </a:r>
            <a:r>
              <a:rPr lang="fr-FR" dirty="0">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Mentionner l’exécution des formalités dans le rapport, y compris les difficultés</a:t>
            </a:r>
          </a:p>
          <a:p>
            <a:pPr algn="just">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Motif </a:t>
            </a:r>
            <a:r>
              <a:rPr lang="fr-FR" b="1" i="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(possible) </a:t>
            </a:r>
            <a:r>
              <a:rPr lang="fr-FR" dirty="0">
                <a:latin typeface="Calibri" panose="020F0502020204030204" pitchFamily="34" charset="0"/>
                <a:ea typeface="Calibri" panose="020F0502020204030204" pitchFamily="34" charset="0"/>
                <a:cs typeface="Calibri" panose="020F0502020204030204" pitchFamily="34" charset="0"/>
              </a:rPr>
              <a:t>de </a:t>
            </a:r>
            <a:r>
              <a:rPr lang="fr-FR" sz="1800" b="0" dirty="0">
                <a:latin typeface="Calibri" panose="020F0502020204030204" pitchFamily="34" charset="0"/>
                <a:ea typeface="Calibri" panose="020F0502020204030204" pitchFamily="34" charset="0"/>
                <a:cs typeface="Calibri" panose="020F0502020204030204" pitchFamily="34" charset="0"/>
              </a:rPr>
              <a:t>prolongation </a:t>
            </a:r>
            <a:r>
              <a:rPr lang="fr-FR" dirty="0">
                <a:latin typeface="Calibri" panose="020F0502020204030204" pitchFamily="34" charset="0"/>
                <a:ea typeface="Calibri" panose="020F0502020204030204" pitchFamily="34" charset="0"/>
                <a:cs typeface="Calibri" panose="020F0502020204030204" pitchFamily="34" charset="0"/>
              </a:rPr>
              <a:t>du </a:t>
            </a:r>
            <a:r>
              <a:rPr lang="fr-FR" sz="1800" b="0" dirty="0">
                <a:latin typeface="Calibri" panose="020F0502020204030204" pitchFamily="34" charset="0"/>
                <a:ea typeface="Calibri" panose="020F0502020204030204" pitchFamily="34" charset="0"/>
                <a:cs typeface="Calibri" panose="020F0502020204030204" pitchFamily="34" charset="0"/>
              </a:rPr>
              <a:t>délai de </a:t>
            </a:r>
            <a:r>
              <a:rPr lang="fr-FR" sz="1800" b="0" dirty="0">
                <a:solidFill>
                  <a:srgbClr val="00B0F0"/>
                </a:solidFill>
                <a:latin typeface="Calibri" panose="020F0502020204030204" pitchFamily="34" charset="0"/>
                <a:ea typeface="Calibri" panose="020F0502020204030204" pitchFamily="34" charset="0"/>
                <a:cs typeface="Calibri" panose="020F0502020204030204" pitchFamily="34" charset="0"/>
              </a:rPr>
              <a:t>remise</a:t>
            </a:r>
            <a:r>
              <a:rPr lang="fr-FR" sz="1800" b="0" dirty="0">
                <a:latin typeface="Calibri" panose="020F0502020204030204" pitchFamily="34" charset="0"/>
                <a:ea typeface="Calibri" panose="020F0502020204030204" pitchFamily="34" charset="0"/>
                <a:cs typeface="Calibri" panose="020F0502020204030204" pitchFamily="34" charset="0"/>
              </a:rPr>
              <a:t> du rapport </a:t>
            </a:r>
          </a:p>
          <a:p>
            <a:pPr marL="0" indent="0" algn="ctr">
              <a:buNone/>
            </a:pPr>
            <a:r>
              <a:rPr lang="fr-FR" sz="1400" b="0" dirty="0">
                <a:solidFill>
                  <a:srgbClr val="00B0F0"/>
                </a:solidFill>
                <a:latin typeface="Calibri" panose="020F0502020204030204" pitchFamily="34" charset="0"/>
                <a:ea typeface="Calibri" panose="020F0502020204030204" pitchFamily="34" charset="0"/>
                <a:cs typeface="Calibri" panose="020F0502020204030204" pitchFamily="34" charset="0"/>
              </a:rPr>
              <a:t>(</a:t>
            </a:r>
            <a:r>
              <a:rPr lang="fr-FR" sz="1400" b="1" dirty="0">
                <a:solidFill>
                  <a:srgbClr val="00B0F0"/>
                </a:solidFill>
                <a:latin typeface="Calibri" panose="020F0502020204030204" pitchFamily="34" charset="0"/>
                <a:ea typeface="Calibri" panose="020F0502020204030204" pitchFamily="34" charset="0"/>
                <a:cs typeface="Calibri" panose="020F0502020204030204" pitchFamily="34" charset="0"/>
              </a:rPr>
              <a:t>Échéance prévue de remise : 30 jours après la fin de l’enquête)</a:t>
            </a:r>
          </a:p>
          <a:p>
            <a:pPr algn="just">
              <a:buFont typeface="Wingdings" panose="05000000000000000000" pitchFamily="2" charset="2"/>
              <a:buChar char="Ø"/>
            </a:pPr>
            <a:endParaRPr lang="fr-FR" dirty="0">
              <a:latin typeface="Calibri" panose="020F0502020204030204" pitchFamily="34" charset="0"/>
              <a:ea typeface="Calibri" panose="020F0502020204030204" pitchFamily="34" charset="0"/>
              <a:cs typeface="Calibri" panose="020F0502020204030204" pitchFamily="34" charset="0"/>
            </a:endParaRPr>
          </a:p>
        </p:txBody>
      </p:sp>
      <p:sp>
        <p:nvSpPr>
          <p:cNvPr id="4" name="Espace réservé de la date 3">
            <a:extLst>
              <a:ext uri="{FF2B5EF4-FFF2-40B4-BE49-F238E27FC236}">
                <a16:creationId xmlns:a16="http://schemas.microsoft.com/office/drawing/2014/main" id="{48597067-5FE4-ED98-A7F4-9F0EF77CCAED}"/>
              </a:ext>
            </a:extLst>
          </p:cNvPr>
          <p:cNvSpPr>
            <a:spLocks noGrp="1"/>
          </p:cNvSpPr>
          <p:nvPr>
            <p:ph type="dt" sz="half" idx="10"/>
          </p:nvPr>
        </p:nvSpPr>
        <p:spPr>
          <a:xfrm>
            <a:off x="7137400" y="6223924"/>
            <a:ext cx="1266997" cy="365125"/>
          </a:xfrm>
        </p:spPr>
        <p:txBody>
          <a:bodyPr/>
          <a:lstStyle/>
          <a:p>
            <a:fld id="{7213643B-2675-4144-A5FD-0476A6EC86E5}"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5DA5215C-CC89-19E8-ABA8-8E13BBCC2920}"/>
              </a:ext>
            </a:extLst>
          </p:cNvPr>
          <p:cNvSpPr>
            <a:spLocks noGrp="1"/>
          </p:cNvSpPr>
          <p:nvPr>
            <p:ph type="ftr" sz="quarter" idx="11"/>
          </p:nvPr>
        </p:nvSpPr>
        <p:spPr>
          <a:xfrm>
            <a:off x="770468" y="6289213"/>
            <a:ext cx="2463799" cy="365125"/>
          </a:xfrm>
        </p:spPr>
        <p:txBody>
          <a:bodyPr/>
          <a:lstStyle/>
          <a:p>
            <a:r>
              <a:rPr lang="fr-FR" dirty="0"/>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99FD6C03-7FFF-658D-A76B-596CDA1F8093}"/>
              </a:ext>
            </a:extLst>
          </p:cNvPr>
          <p:cNvSpPr>
            <a:spLocks noGrp="1"/>
          </p:cNvSpPr>
          <p:nvPr>
            <p:ph type="sldNum" sz="quarter" idx="12"/>
          </p:nvPr>
        </p:nvSpPr>
        <p:spPr>
          <a:xfrm>
            <a:off x="9050867" y="6041362"/>
            <a:ext cx="223135" cy="247851"/>
          </a:xfrm>
        </p:spPr>
        <p:txBody>
          <a:bodyPr/>
          <a:lstStyle/>
          <a:p>
            <a:fld id="{D57F1E4F-1CFF-5643-939E-217C01CDF565}" type="slidenum">
              <a:rPr lang="en-US" smtClean="0"/>
              <a:pPr/>
              <a:t>43</a:t>
            </a:fld>
            <a:endParaRPr lang="en-US" dirty="0"/>
          </a:p>
        </p:txBody>
      </p:sp>
      <p:pic>
        <p:nvPicPr>
          <p:cNvPr id="7" name="Image 6">
            <a:extLst>
              <a:ext uri="{FF2B5EF4-FFF2-40B4-BE49-F238E27FC236}">
                <a16:creationId xmlns:a16="http://schemas.microsoft.com/office/drawing/2014/main" id="{659BC7CE-3410-184B-C7DC-357763470526}"/>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3616520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E03436-BAE4-E217-BCDA-A542B58D11AF}"/>
              </a:ext>
            </a:extLst>
          </p:cNvPr>
          <p:cNvSpPr>
            <a:spLocks noGrp="1"/>
          </p:cNvSpPr>
          <p:nvPr>
            <p:ph type="title"/>
          </p:nvPr>
        </p:nvSpPr>
        <p:spPr>
          <a:xfrm>
            <a:off x="4284133" y="451513"/>
            <a:ext cx="4989869" cy="728133"/>
          </a:xfrm>
        </p:spPr>
        <p:txBody>
          <a:bodyPr/>
          <a:lstStyle/>
          <a:p>
            <a:pPr algn="ctr"/>
            <a:r>
              <a:rPr lang="fr-FR" dirty="0"/>
              <a:t>Finaliser les auditions</a:t>
            </a:r>
          </a:p>
        </p:txBody>
      </p:sp>
      <p:sp>
        <p:nvSpPr>
          <p:cNvPr id="3" name="Espace réservé du contenu 2">
            <a:extLst>
              <a:ext uri="{FF2B5EF4-FFF2-40B4-BE49-F238E27FC236}">
                <a16:creationId xmlns:a16="http://schemas.microsoft.com/office/drawing/2014/main" id="{1A481DA7-18EC-1707-0987-C32740170C84}"/>
              </a:ext>
            </a:extLst>
          </p:cNvPr>
          <p:cNvSpPr>
            <a:spLocks noGrp="1"/>
          </p:cNvSpPr>
          <p:nvPr>
            <p:ph idx="1"/>
          </p:nvPr>
        </p:nvSpPr>
        <p:spPr>
          <a:xfrm>
            <a:off x="558801" y="1488613"/>
            <a:ext cx="8596668" cy="4552749"/>
          </a:xfrm>
        </p:spPr>
        <p:txBody>
          <a:bodyPr>
            <a:normAutofit fontScale="92500" lnSpcReduction="10000"/>
          </a:bodyPr>
          <a:lstStyle/>
          <a:p>
            <a:pPr algn="just">
              <a:buFont typeface="Wingdings" panose="05000000000000000000" pitchFamily="2" charset="2"/>
              <a:buChar char="Ø"/>
            </a:pPr>
            <a:r>
              <a:rPr lang="fr-FR" sz="2100" dirty="0">
                <a:highlight>
                  <a:srgbClr val="FFFF00"/>
                </a:highlight>
                <a:latin typeface="Calibri" panose="020F0502020204030204" pitchFamily="34" charset="0"/>
                <a:ea typeface="Calibri" panose="020F0502020204030204" pitchFamily="34" charset="0"/>
                <a:cs typeface="Calibri" panose="020F0502020204030204" pitchFamily="34" charset="0"/>
              </a:rPr>
              <a:t>Rappel</a:t>
            </a:r>
            <a:r>
              <a:rPr lang="fr-FR" sz="2100" dirty="0">
                <a:latin typeface="Calibri" panose="020F0502020204030204" pitchFamily="34" charset="0"/>
                <a:ea typeface="Calibri" panose="020F0502020204030204" pitchFamily="34" charset="0"/>
                <a:cs typeface="Calibri" panose="020F0502020204030204" pitchFamily="34" charset="0"/>
              </a:rPr>
              <a:t>: </a:t>
            </a:r>
            <a:r>
              <a:rPr lang="fr-FR" sz="2100" b="1" dirty="0">
                <a:latin typeface="Calibri" panose="020F0502020204030204" pitchFamily="34" charset="0"/>
                <a:ea typeface="Calibri" panose="020F0502020204030204" pitchFamily="34" charset="0"/>
                <a:cs typeface="Calibri" panose="020F0502020204030204" pitchFamily="34" charset="0"/>
              </a:rPr>
              <a:t>Pour établir  son rapport et ses conclusions, le CE peut entendre toute personne qu’il lui parait utile de consulter.</a:t>
            </a:r>
          </a:p>
          <a:p>
            <a:pPr marL="0" indent="0" algn="ctr">
              <a:buNone/>
            </a:pPr>
            <a:r>
              <a:rPr lang="fr-FR" sz="2100" b="1" dirty="0">
                <a:solidFill>
                  <a:srgbClr val="FF0000"/>
                </a:solidFill>
                <a:latin typeface="Calibri" panose="020F0502020204030204" pitchFamily="34" charset="0"/>
                <a:ea typeface="Calibri" panose="020F0502020204030204" pitchFamily="34" charset="0"/>
                <a:cs typeface="Calibri" panose="020F0502020204030204" pitchFamily="34" charset="0"/>
              </a:rPr>
              <a:t>En pratique </a:t>
            </a:r>
          </a:p>
          <a:p>
            <a:pPr algn="just">
              <a:buFont typeface="Wingdings" panose="05000000000000000000" pitchFamily="2" charset="2"/>
              <a:buChar char="Ø"/>
            </a:pPr>
            <a:r>
              <a:rPr lang="fr-FR" sz="2300" dirty="0">
                <a:latin typeface="Calibri" panose="020F0502020204030204" pitchFamily="34" charset="0"/>
                <a:ea typeface="Calibri" panose="020F0502020204030204" pitchFamily="34" charset="0"/>
                <a:cs typeface="Calibri" panose="020F0502020204030204" pitchFamily="34" charset="0"/>
              </a:rPr>
              <a:t>Rechercher des informations, des avis techniques (ou éclairages) sur des points précis</a:t>
            </a:r>
          </a:p>
          <a:p>
            <a:pPr algn="just">
              <a:buFont typeface="Wingdings" panose="05000000000000000000" pitchFamily="2" charset="2"/>
              <a:buChar char="Ø"/>
            </a:pPr>
            <a:r>
              <a:rPr lang="fr-FR" sz="2300" dirty="0">
                <a:latin typeface="Calibri" panose="020F0502020204030204" pitchFamily="34" charset="0"/>
                <a:ea typeface="Calibri" panose="020F0502020204030204" pitchFamily="34" charset="0"/>
                <a:cs typeface="Calibri" panose="020F0502020204030204" pitchFamily="34" charset="0"/>
              </a:rPr>
              <a:t>Privilégier des personnes concernées par le projet, un spécialiste sur un aspect techniques, un élu responsable non entendu pendant l’enquête ou ayant émis un avis à éclaircir, un représentant associatif, consulaire (CA, CCA..), syndicat professionnel...</a:t>
            </a:r>
          </a:p>
          <a:p>
            <a:pPr algn="just">
              <a:buFont typeface="Wingdings" panose="05000000000000000000" pitchFamily="2" charset="2"/>
              <a:buChar char="Ø"/>
            </a:pPr>
            <a:r>
              <a:rPr lang="fr-FR" sz="2400" dirty="0">
                <a:latin typeface="Calibri" panose="020F0502020204030204" pitchFamily="34" charset="0"/>
                <a:ea typeface="Calibri" panose="020F0502020204030204" pitchFamily="34" charset="0"/>
                <a:cs typeface="Calibri" panose="020F0502020204030204" pitchFamily="34" charset="0"/>
              </a:rPr>
              <a:t>L’audition du MO après la clôture de l’enquête permet d’aborder les thèmes évoqués par le public</a:t>
            </a:r>
          </a:p>
          <a:p>
            <a:pPr marL="0" indent="0" algn="ctr">
              <a:buNone/>
            </a:pPr>
            <a:r>
              <a:rPr lang="fr-FR" sz="23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Inclure les éléments pertinents dans le PV des observations</a:t>
            </a:r>
          </a:p>
          <a:p>
            <a:pPr marL="0" indent="0" algn="ctr">
              <a:buNone/>
            </a:pPr>
            <a:r>
              <a:rPr lang="fr-FR" sz="1400" i="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(remis 8 jours maximum après la fin de l’enquête)</a:t>
            </a:r>
          </a:p>
          <a:p>
            <a:pPr algn="just">
              <a:buFont typeface="Wingdings" panose="05000000000000000000" pitchFamily="2" charset="2"/>
              <a:buChar char="Ø"/>
            </a:pPr>
            <a:endParaRPr lang="fr-FR" dirty="0">
              <a:latin typeface="Calibri" panose="020F0502020204030204" pitchFamily="34" charset="0"/>
              <a:ea typeface="Calibri" panose="020F0502020204030204" pitchFamily="34" charset="0"/>
              <a:cs typeface="Calibri" panose="020F0502020204030204" pitchFamily="34" charset="0"/>
            </a:endParaRPr>
          </a:p>
        </p:txBody>
      </p:sp>
      <p:sp>
        <p:nvSpPr>
          <p:cNvPr id="4" name="Espace réservé de la date 3">
            <a:extLst>
              <a:ext uri="{FF2B5EF4-FFF2-40B4-BE49-F238E27FC236}">
                <a16:creationId xmlns:a16="http://schemas.microsoft.com/office/drawing/2014/main" id="{48597067-5FE4-ED98-A7F4-9F0EF77CCAED}"/>
              </a:ext>
            </a:extLst>
          </p:cNvPr>
          <p:cNvSpPr>
            <a:spLocks noGrp="1"/>
          </p:cNvSpPr>
          <p:nvPr>
            <p:ph type="dt" sz="half" idx="10"/>
          </p:nvPr>
        </p:nvSpPr>
        <p:spPr>
          <a:xfrm>
            <a:off x="7154333" y="6168362"/>
            <a:ext cx="1253067" cy="365125"/>
          </a:xfrm>
        </p:spPr>
        <p:txBody>
          <a:bodyPr/>
          <a:lstStyle/>
          <a:p>
            <a:pPr algn="ctr"/>
            <a:fld id="{7213643B-2675-4144-A5FD-0476A6EC86E5}"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5DA5215C-CC89-19E8-ABA8-8E13BBCC2920}"/>
              </a:ext>
            </a:extLst>
          </p:cNvPr>
          <p:cNvSpPr>
            <a:spLocks noGrp="1"/>
          </p:cNvSpPr>
          <p:nvPr>
            <p:ph type="ftr" sz="quarter" idx="11"/>
          </p:nvPr>
        </p:nvSpPr>
        <p:spPr>
          <a:xfrm>
            <a:off x="770468" y="6289213"/>
            <a:ext cx="2463799" cy="365125"/>
          </a:xfrm>
        </p:spPr>
        <p:txBody>
          <a:bodyPr/>
          <a:lstStyle/>
          <a:p>
            <a:r>
              <a:rPr lang="fr-FR" dirty="0"/>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99FD6C03-7FFF-658D-A76B-596CDA1F8093}"/>
              </a:ext>
            </a:extLst>
          </p:cNvPr>
          <p:cNvSpPr>
            <a:spLocks noGrp="1"/>
          </p:cNvSpPr>
          <p:nvPr>
            <p:ph type="sldNum" sz="quarter" idx="12"/>
          </p:nvPr>
        </p:nvSpPr>
        <p:spPr/>
        <p:txBody>
          <a:bodyPr/>
          <a:lstStyle/>
          <a:p>
            <a:fld id="{D57F1E4F-1CFF-5643-939E-217C01CDF565}" type="slidenum">
              <a:rPr lang="en-US" smtClean="0"/>
              <a:pPr/>
              <a:t>44</a:t>
            </a:fld>
            <a:endParaRPr lang="en-US" dirty="0"/>
          </a:p>
        </p:txBody>
      </p:sp>
      <p:pic>
        <p:nvPicPr>
          <p:cNvPr id="7" name="Image 6">
            <a:extLst>
              <a:ext uri="{FF2B5EF4-FFF2-40B4-BE49-F238E27FC236}">
                <a16:creationId xmlns:a16="http://schemas.microsoft.com/office/drawing/2014/main" id="{851CBE34-2CEB-07A0-349B-B24D1BFA1B67}"/>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840654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E03436-BAE4-E217-BCDA-A542B58D11AF}"/>
              </a:ext>
            </a:extLst>
          </p:cNvPr>
          <p:cNvSpPr>
            <a:spLocks noGrp="1"/>
          </p:cNvSpPr>
          <p:nvPr>
            <p:ph type="title"/>
          </p:nvPr>
        </p:nvSpPr>
        <p:spPr>
          <a:xfrm>
            <a:off x="2743200" y="87446"/>
            <a:ext cx="6530802" cy="728133"/>
          </a:xfrm>
        </p:spPr>
        <p:txBody>
          <a:bodyPr>
            <a:normAutofit fontScale="90000"/>
          </a:bodyPr>
          <a:lstStyle/>
          <a:p>
            <a:pPr algn="ctr"/>
            <a:r>
              <a:rPr lang="fr-FR" dirty="0"/>
              <a:t>Le PV de synthèse des observations</a:t>
            </a:r>
          </a:p>
        </p:txBody>
      </p:sp>
      <p:sp>
        <p:nvSpPr>
          <p:cNvPr id="3" name="Espace réservé du contenu 2">
            <a:extLst>
              <a:ext uri="{FF2B5EF4-FFF2-40B4-BE49-F238E27FC236}">
                <a16:creationId xmlns:a16="http://schemas.microsoft.com/office/drawing/2014/main" id="{1A481DA7-18EC-1707-0987-C32740170C84}"/>
              </a:ext>
            </a:extLst>
          </p:cNvPr>
          <p:cNvSpPr>
            <a:spLocks noGrp="1"/>
          </p:cNvSpPr>
          <p:nvPr>
            <p:ph idx="1"/>
          </p:nvPr>
        </p:nvSpPr>
        <p:spPr>
          <a:xfrm>
            <a:off x="512235" y="1396404"/>
            <a:ext cx="9050866" cy="4827520"/>
          </a:xfrm>
        </p:spPr>
        <p:txBody>
          <a:bodyPr>
            <a:normAutofit fontScale="92500" lnSpcReduction="10000"/>
          </a:bodyPr>
          <a:lstStyle/>
          <a:p>
            <a:pPr algn="just">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300" dirty="0">
                <a:highlight>
                  <a:srgbClr val="FFFF00"/>
                </a:highlight>
                <a:latin typeface="Calibri" panose="020F0502020204030204" pitchFamily="34" charset="0"/>
                <a:ea typeface="Calibri" panose="020F0502020204030204" pitchFamily="34" charset="0"/>
                <a:cs typeface="Calibri" panose="020F0502020204030204" pitchFamily="34" charset="0"/>
              </a:rPr>
              <a:t>Article R123-18 </a:t>
            </a:r>
            <a:r>
              <a:rPr lang="fr-FR" sz="2300" dirty="0">
                <a:latin typeface="Calibri" panose="020F0502020204030204" pitchFamily="34" charset="0"/>
                <a:ea typeface="Calibri" panose="020F0502020204030204" pitchFamily="34" charset="0"/>
                <a:cs typeface="Calibri" panose="020F0502020204030204" pitchFamily="34" charset="0"/>
              </a:rPr>
              <a:t>: </a:t>
            </a:r>
            <a:r>
              <a:rPr lang="fr-FR" sz="1700" b="1" i="1" dirty="0">
                <a:solidFill>
                  <a:srgbClr val="00B0F0"/>
                </a:solidFill>
                <a:latin typeface="Calibri" panose="020F0502020204030204" pitchFamily="34" charset="0"/>
                <a:ea typeface="Calibri" panose="020F0502020204030204" pitchFamily="34" charset="0"/>
                <a:cs typeface="Calibri" panose="020F0502020204030204" pitchFamily="34" charset="0"/>
              </a:rPr>
              <a:t>Après clôture du registre </a:t>
            </a:r>
            <a:r>
              <a:rPr lang="fr-FR" sz="1700" i="1" dirty="0">
                <a:solidFill>
                  <a:srgbClr val="3C3C3C"/>
                </a:solidFill>
                <a:latin typeface="Calibri" panose="020F0502020204030204" pitchFamily="34" charset="0"/>
                <a:ea typeface="Calibri" panose="020F0502020204030204" pitchFamily="34" charset="0"/>
                <a:cs typeface="Calibri" panose="020F0502020204030204" pitchFamily="34" charset="0"/>
              </a:rPr>
              <a:t>d'enquête, </a:t>
            </a:r>
            <a:r>
              <a:rPr lang="fr-FR" sz="1700" b="1" i="1" dirty="0">
                <a:solidFill>
                  <a:srgbClr val="00B0F0"/>
                </a:solidFill>
                <a:latin typeface="Calibri" panose="020F0502020204030204" pitchFamily="34" charset="0"/>
                <a:ea typeface="Calibri" panose="020F0502020204030204" pitchFamily="34" charset="0"/>
                <a:cs typeface="Calibri" panose="020F0502020204030204" pitchFamily="34" charset="0"/>
              </a:rPr>
              <a:t>le commissaire enquêteur </a:t>
            </a:r>
            <a:r>
              <a:rPr lang="fr-FR" sz="1700" i="1" dirty="0">
                <a:solidFill>
                  <a:srgbClr val="3C3C3C"/>
                </a:solidFill>
                <a:latin typeface="Calibri" panose="020F0502020204030204" pitchFamily="34" charset="0"/>
                <a:ea typeface="Calibri" panose="020F0502020204030204" pitchFamily="34" charset="0"/>
                <a:cs typeface="Calibri" panose="020F0502020204030204" pitchFamily="34" charset="0"/>
              </a:rPr>
              <a:t>ou le président de la commission d'enquête </a:t>
            </a:r>
            <a:r>
              <a:rPr lang="fr-FR" sz="1700" b="1" i="1" dirty="0">
                <a:solidFill>
                  <a:srgbClr val="00B0F0"/>
                </a:solidFill>
                <a:latin typeface="Calibri" panose="020F0502020204030204" pitchFamily="34" charset="0"/>
                <a:ea typeface="Calibri" panose="020F0502020204030204" pitchFamily="34" charset="0"/>
                <a:cs typeface="Calibri" panose="020F0502020204030204" pitchFamily="34" charset="0"/>
              </a:rPr>
              <a:t>rencontre, dans un délai de huit jours, le responsable du projet</a:t>
            </a:r>
            <a:r>
              <a:rPr lang="fr-FR" sz="1700" i="1" dirty="0">
                <a:solidFill>
                  <a:srgbClr val="3C3C3C"/>
                </a:solidFill>
                <a:latin typeface="Calibri" panose="020F0502020204030204" pitchFamily="34" charset="0"/>
                <a:ea typeface="Calibri" panose="020F0502020204030204" pitchFamily="34" charset="0"/>
                <a:cs typeface="Calibri" panose="020F0502020204030204" pitchFamily="34" charset="0"/>
              </a:rPr>
              <a:t>, plan ou programme </a:t>
            </a:r>
            <a:r>
              <a:rPr lang="fr-FR" sz="1700" b="1" i="1" dirty="0">
                <a:solidFill>
                  <a:srgbClr val="00B0F0"/>
                </a:solidFill>
                <a:latin typeface="Calibri" panose="020F0502020204030204" pitchFamily="34" charset="0"/>
                <a:ea typeface="Calibri" panose="020F0502020204030204" pitchFamily="34" charset="0"/>
                <a:cs typeface="Calibri" panose="020F0502020204030204" pitchFamily="34" charset="0"/>
              </a:rPr>
              <a:t>et lui communique les observations écrites et orales consignées dans un procès-verbal de synthèse</a:t>
            </a:r>
            <a:r>
              <a:rPr lang="fr-FR" sz="1700" i="1" dirty="0">
                <a:solidFill>
                  <a:srgbClr val="3C3C3C"/>
                </a:solidFill>
                <a:latin typeface="Calibri" panose="020F0502020204030204" pitchFamily="34" charset="0"/>
                <a:ea typeface="Calibri" panose="020F0502020204030204" pitchFamily="34" charset="0"/>
                <a:cs typeface="Calibri" panose="020F0502020204030204" pitchFamily="34" charset="0"/>
              </a:rPr>
              <a:t>. Le délai de huit jours court à compter de la réception par le commissaire enquêteur ou le président de la commission d'enquête du registre d'enquête et des documents annexés. </a:t>
            </a:r>
            <a:r>
              <a:rPr lang="fr-FR" sz="1700" b="1" i="1" dirty="0">
                <a:solidFill>
                  <a:schemeClr val="tx1"/>
                </a:solidFill>
                <a:latin typeface="Calibri" panose="020F0502020204030204" pitchFamily="34" charset="0"/>
                <a:ea typeface="Calibri" panose="020F0502020204030204" pitchFamily="34" charset="0"/>
                <a:cs typeface="Calibri" panose="020F0502020204030204" pitchFamily="34" charset="0"/>
              </a:rPr>
              <a:t>Le responsable du projet, </a:t>
            </a:r>
            <a:r>
              <a:rPr lang="fr-FR" sz="1700" i="1" dirty="0">
                <a:solidFill>
                  <a:srgbClr val="3C3C3C"/>
                </a:solidFill>
                <a:latin typeface="Calibri" panose="020F0502020204030204" pitchFamily="34" charset="0"/>
                <a:ea typeface="Calibri" panose="020F0502020204030204" pitchFamily="34" charset="0"/>
                <a:cs typeface="Calibri" panose="020F0502020204030204" pitchFamily="34" charset="0"/>
              </a:rPr>
              <a:t>plan ou programme </a:t>
            </a:r>
            <a:r>
              <a:rPr lang="fr-FR" sz="1700" b="1" i="1" dirty="0">
                <a:solidFill>
                  <a:schemeClr val="tx1"/>
                </a:solidFill>
                <a:latin typeface="Calibri" panose="020F0502020204030204" pitchFamily="34" charset="0"/>
                <a:ea typeface="Calibri" panose="020F0502020204030204" pitchFamily="34" charset="0"/>
                <a:cs typeface="Calibri" panose="020F0502020204030204" pitchFamily="34" charset="0"/>
              </a:rPr>
              <a:t>dispose d'un délai de quinze jours pour produire ses observations</a:t>
            </a:r>
            <a:r>
              <a:rPr lang="fr-FR" sz="1700" i="1" dirty="0">
                <a:solidFill>
                  <a:schemeClr val="tx1"/>
                </a:solidFill>
                <a:latin typeface="Calibri" panose="020F0502020204030204" pitchFamily="34" charset="0"/>
                <a:ea typeface="Calibri" panose="020F0502020204030204" pitchFamily="34" charset="0"/>
                <a:cs typeface="Calibri" panose="020F0502020204030204" pitchFamily="34" charset="0"/>
              </a:rPr>
              <a:t>.</a:t>
            </a:r>
          </a:p>
          <a:p>
            <a:pPr marL="0" indent="0" algn="ctr">
              <a:buNone/>
            </a:pPr>
            <a:r>
              <a:rPr lang="fr-FR" sz="2100" b="1" dirty="0">
                <a:solidFill>
                  <a:srgbClr val="FF0000"/>
                </a:solidFill>
                <a:latin typeface="Calibri" panose="020F0502020204030204" pitchFamily="34" charset="0"/>
                <a:ea typeface="Calibri" panose="020F0502020204030204" pitchFamily="34" charset="0"/>
                <a:cs typeface="Calibri" panose="020F0502020204030204" pitchFamily="34" charset="0"/>
              </a:rPr>
              <a:t>En pratique </a:t>
            </a:r>
          </a:p>
          <a:p>
            <a:pPr algn="just">
              <a:buFont typeface="Wingdings" panose="05000000000000000000" pitchFamily="2" charset="2"/>
              <a:buChar char="Ø"/>
            </a:pPr>
            <a:r>
              <a:rPr lang="fr-FR" sz="1900" dirty="0">
                <a:solidFill>
                  <a:srgbClr val="3C3C3C"/>
                </a:solidFill>
                <a:latin typeface="Calibri" panose="020F0502020204030204" pitchFamily="34" charset="0"/>
                <a:ea typeface="Calibri" panose="020F0502020204030204" pitchFamily="34" charset="0"/>
                <a:cs typeface="Calibri" panose="020F0502020204030204" pitchFamily="34" charset="0"/>
              </a:rPr>
              <a:t>Le commissaire enquêteur ou le président de la commission d'enquête </a:t>
            </a:r>
            <a:r>
              <a:rPr lang="fr-FR" sz="1900" u="sng" dirty="0">
                <a:solidFill>
                  <a:srgbClr val="3C3C3C"/>
                </a:solidFill>
                <a:latin typeface="Calibri" panose="020F0502020204030204" pitchFamily="34" charset="0"/>
                <a:ea typeface="Calibri" panose="020F0502020204030204" pitchFamily="34" charset="0"/>
                <a:cs typeface="Calibri" panose="020F0502020204030204" pitchFamily="34" charset="0"/>
              </a:rPr>
              <a:t>rencontre</a:t>
            </a:r>
            <a:r>
              <a:rPr lang="fr-FR" sz="1900" dirty="0">
                <a:solidFill>
                  <a:srgbClr val="3C3C3C"/>
                </a:solidFill>
                <a:latin typeface="Calibri" panose="020F0502020204030204" pitchFamily="34" charset="0"/>
                <a:ea typeface="Calibri" panose="020F0502020204030204" pitchFamily="34" charset="0"/>
                <a:cs typeface="Calibri" panose="020F0502020204030204" pitchFamily="34" charset="0"/>
              </a:rPr>
              <a:t> le MO, dans un délai de huit jours (maximum) à compter de la réception du registre d'enquête</a:t>
            </a:r>
            <a:endParaRPr lang="fr-FR" sz="1900" dirty="0">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900" dirty="0">
                <a:latin typeface="Calibri" panose="020F0502020204030204" pitchFamily="34" charset="0"/>
                <a:ea typeface="Calibri" panose="020F0502020204030204" pitchFamily="34" charset="0"/>
                <a:cs typeface="Calibri" panose="020F0502020204030204" pitchFamily="34" charset="0"/>
              </a:rPr>
              <a:t>Il présente les registres et remet </a:t>
            </a:r>
            <a:r>
              <a:rPr lang="fr-FR" sz="1900" i="1" dirty="0">
                <a:latin typeface="Calibri" panose="020F0502020204030204" pitchFamily="34" charset="0"/>
                <a:ea typeface="Calibri" panose="020F0502020204030204" pitchFamily="34" charset="0"/>
                <a:cs typeface="Calibri" panose="020F0502020204030204" pitchFamily="34" charset="0"/>
              </a:rPr>
              <a:t>(en le commentant) </a:t>
            </a:r>
            <a:r>
              <a:rPr lang="fr-FR" sz="1900" dirty="0">
                <a:latin typeface="Calibri" panose="020F0502020204030204" pitchFamily="34" charset="0"/>
                <a:ea typeface="Calibri" panose="020F0502020204030204" pitchFamily="34" charset="0"/>
                <a:cs typeface="Calibri" panose="020F0502020204030204" pitchFamily="34" charset="0"/>
              </a:rPr>
              <a:t>un PV </a:t>
            </a:r>
            <a:r>
              <a:rPr lang="fr-FR" sz="1900" i="1" dirty="0">
                <a:latin typeface="Calibri" panose="020F0502020204030204" pitchFamily="34" charset="0"/>
                <a:ea typeface="Calibri" panose="020F0502020204030204" pitchFamily="34" charset="0"/>
                <a:cs typeface="Calibri" panose="020F0502020204030204" pitchFamily="34" charset="0"/>
              </a:rPr>
              <a:t>(rédigé en deux exemplaires)</a:t>
            </a:r>
            <a:r>
              <a:rPr lang="fr-FR" sz="1900" dirty="0">
                <a:latin typeface="Calibri" panose="020F0502020204030204" pitchFamily="34" charset="0"/>
                <a:ea typeface="Calibri" panose="020F0502020204030204" pitchFamily="34" charset="0"/>
                <a:cs typeface="Calibri" panose="020F0502020204030204" pitchFamily="34" charset="0"/>
              </a:rPr>
              <a:t> qui synthétise les observations du public et ses propres interrogations</a:t>
            </a:r>
          </a:p>
          <a:p>
            <a:pPr algn="just">
              <a:buFont typeface="Wingdings" panose="05000000000000000000" pitchFamily="2" charset="2"/>
              <a:buChar char="Ø"/>
            </a:pPr>
            <a:r>
              <a:rPr lang="fr-FR" sz="1900" dirty="0">
                <a:latin typeface="Calibri" panose="020F0502020204030204" pitchFamily="34" charset="0"/>
                <a:ea typeface="Calibri" panose="020F0502020204030204" pitchFamily="34" charset="0"/>
                <a:cs typeface="Calibri" panose="020F0502020204030204" pitchFamily="34" charset="0"/>
              </a:rPr>
              <a:t>La remise est formalisée par signature du MO et du CE</a:t>
            </a:r>
          </a:p>
          <a:p>
            <a:pPr algn="just">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Le MO est invité à produire ses observations </a:t>
            </a:r>
            <a:r>
              <a:rPr lang="fr-FR" i="1" dirty="0">
                <a:latin typeface="Calibri" panose="020F0502020204030204" pitchFamily="34" charset="0"/>
                <a:ea typeface="Calibri" panose="020F0502020204030204" pitchFamily="34" charset="0"/>
                <a:cs typeface="Calibri" panose="020F0502020204030204" pitchFamily="34" charset="0"/>
              </a:rPr>
              <a:t>(de préférence par écrit) </a:t>
            </a:r>
            <a:r>
              <a:rPr lang="fr-FR" dirty="0">
                <a:latin typeface="Calibri" panose="020F0502020204030204" pitchFamily="34" charset="0"/>
                <a:ea typeface="Calibri" panose="020F0502020204030204" pitchFamily="34" charset="0"/>
                <a:cs typeface="Calibri" panose="020F0502020204030204" pitchFamily="34" charset="0"/>
              </a:rPr>
              <a:t>sous 15 jours </a:t>
            </a:r>
            <a:r>
              <a:rPr lang="fr-FR" i="1" dirty="0">
                <a:latin typeface="Calibri" panose="020F0502020204030204" pitchFamily="34" charset="0"/>
                <a:ea typeface="Calibri" panose="020F0502020204030204" pitchFamily="34" charset="0"/>
                <a:cs typeface="Calibri" panose="020F0502020204030204" pitchFamily="34" charset="0"/>
              </a:rPr>
              <a:t>(maximum)</a:t>
            </a:r>
          </a:p>
          <a:p>
            <a:pPr marL="0" indent="0" algn="ctr">
              <a:buNone/>
            </a:pPr>
            <a:r>
              <a:rPr lang="fr-F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PV et mémoire en réponse sont </a:t>
            </a:r>
            <a:r>
              <a:rPr lang="fr-FR" b="1" i="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mentionnés</a:t>
            </a:r>
            <a:r>
              <a:rPr lang="fr-F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et annexés au rapport</a:t>
            </a:r>
          </a:p>
          <a:p>
            <a:pPr marL="0" indent="0" algn="ctr">
              <a:buNone/>
            </a:pPr>
            <a:r>
              <a:rPr lang="fr-FR" i="1" dirty="0">
                <a:solidFill>
                  <a:srgbClr val="FF0000"/>
                </a:solidFill>
                <a:latin typeface="Calibri" panose="020F0502020204030204" pitchFamily="34" charset="0"/>
                <a:ea typeface="Calibri" panose="020F0502020204030204" pitchFamily="34" charset="0"/>
                <a:cs typeface="Calibri" panose="020F0502020204030204" pitchFamily="34" charset="0"/>
              </a:rPr>
              <a:t>(Mémoire en réponse reçu 8 jours avant la remise du rapport)</a:t>
            </a:r>
          </a:p>
          <a:p>
            <a:pPr algn="just">
              <a:buFont typeface="Wingdings" panose="05000000000000000000" pitchFamily="2" charset="2"/>
              <a:buChar char="Ø"/>
            </a:pPr>
            <a:endParaRPr lang="fr-FR" dirty="0">
              <a:latin typeface="Calibri" panose="020F0502020204030204" pitchFamily="34" charset="0"/>
              <a:ea typeface="Calibri" panose="020F0502020204030204" pitchFamily="34" charset="0"/>
              <a:cs typeface="Calibri" panose="020F0502020204030204" pitchFamily="34" charset="0"/>
            </a:endParaRPr>
          </a:p>
        </p:txBody>
      </p:sp>
      <p:sp>
        <p:nvSpPr>
          <p:cNvPr id="4" name="Espace réservé de la date 3">
            <a:extLst>
              <a:ext uri="{FF2B5EF4-FFF2-40B4-BE49-F238E27FC236}">
                <a16:creationId xmlns:a16="http://schemas.microsoft.com/office/drawing/2014/main" id="{48597067-5FE4-ED98-A7F4-9F0EF77CCAED}"/>
              </a:ext>
            </a:extLst>
          </p:cNvPr>
          <p:cNvSpPr>
            <a:spLocks noGrp="1"/>
          </p:cNvSpPr>
          <p:nvPr>
            <p:ph type="dt" sz="half" idx="10"/>
          </p:nvPr>
        </p:nvSpPr>
        <p:spPr>
          <a:xfrm>
            <a:off x="7154333" y="6168362"/>
            <a:ext cx="1286934" cy="365125"/>
          </a:xfrm>
        </p:spPr>
        <p:txBody>
          <a:bodyPr/>
          <a:lstStyle/>
          <a:p>
            <a:pPr algn="ctr"/>
            <a:fld id="{7213643B-2675-4144-A5FD-0476A6EC86E5}"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5DA5215C-CC89-19E8-ABA8-8E13BBCC2920}"/>
              </a:ext>
            </a:extLst>
          </p:cNvPr>
          <p:cNvSpPr>
            <a:spLocks noGrp="1"/>
          </p:cNvSpPr>
          <p:nvPr>
            <p:ph type="ftr" sz="quarter" idx="11"/>
          </p:nvPr>
        </p:nvSpPr>
        <p:spPr>
          <a:xfrm>
            <a:off x="770468" y="6289213"/>
            <a:ext cx="2463799" cy="365125"/>
          </a:xfrm>
        </p:spPr>
        <p:txBody>
          <a:bodyPr/>
          <a:lstStyle/>
          <a:p>
            <a:r>
              <a:rPr lang="fr-FR" dirty="0"/>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99FD6C03-7FFF-658D-A76B-596CDA1F8093}"/>
              </a:ext>
            </a:extLst>
          </p:cNvPr>
          <p:cNvSpPr>
            <a:spLocks noGrp="1"/>
          </p:cNvSpPr>
          <p:nvPr>
            <p:ph type="sldNum" sz="quarter" idx="12"/>
          </p:nvPr>
        </p:nvSpPr>
        <p:spPr/>
        <p:txBody>
          <a:bodyPr/>
          <a:lstStyle/>
          <a:p>
            <a:fld id="{D57F1E4F-1CFF-5643-939E-217C01CDF565}" type="slidenum">
              <a:rPr lang="en-US" smtClean="0"/>
              <a:pPr/>
              <a:t>45</a:t>
            </a:fld>
            <a:endParaRPr lang="en-US" dirty="0"/>
          </a:p>
        </p:txBody>
      </p:sp>
      <p:pic>
        <p:nvPicPr>
          <p:cNvPr id="7" name="Image 6">
            <a:extLst>
              <a:ext uri="{FF2B5EF4-FFF2-40B4-BE49-F238E27FC236}">
                <a16:creationId xmlns:a16="http://schemas.microsoft.com/office/drawing/2014/main" id="{5DE891F6-8616-EC35-580A-4DDBB55F5109}"/>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896162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4276CA-EC7A-6881-94A6-255FE16DF7D5}"/>
              </a:ext>
            </a:extLst>
          </p:cNvPr>
          <p:cNvSpPr>
            <a:spLocks noGrp="1"/>
          </p:cNvSpPr>
          <p:nvPr>
            <p:ph type="title"/>
          </p:nvPr>
        </p:nvSpPr>
        <p:spPr>
          <a:xfrm>
            <a:off x="3826140" y="318940"/>
            <a:ext cx="5606365" cy="677333"/>
          </a:xfrm>
        </p:spPr>
        <p:txBody>
          <a:bodyPr>
            <a:normAutofit fontScale="90000"/>
          </a:bodyPr>
          <a:lstStyle/>
          <a:p>
            <a:pPr algn="ctr"/>
            <a:r>
              <a:rPr lang="fr-FR" dirty="0"/>
              <a:t>Le rapport et ses conclusions</a:t>
            </a:r>
          </a:p>
        </p:txBody>
      </p:sp>
      <p:sp>
        <p:nvSpPr>
          <p:cNvPr id="3" name="Espace réservé du contenu 2">
            <a:extLst>
              <a:ext uri="{FF2B5EF4-FFF2-40B4-BE49-F238E27FC236}">
                <a16:creationId xmlns:a16="http://schemas.microsoft.com/office/drawing/2014/main" id="{71937EE6-8B2A-C3AA-26AC-47FF31B28C70}"/>
              </a:ext>
            </a:extLst>
          </p:cNvPr>
          <p:cNvSpPr>
            <a:spLocks noGrp="1"/>
          </p:cNvSpPr>
          <p:nvPr>
            <p:ph idx="1"/>
          </p:nvPr>
        </p:nvSpPr>
        <p:spPr>
          <a:xfrm>
            <a:off x="677334" y="1488613"/>
            <a:ext cx="8596668" cy="3880773"/>
          </a:xfrm>
        </p:spPr>
        <p:txBody>
          <a:bodyPr>
            <a:normAutofit fontScale="77500" lnSpcReduction="20000"/>
          </a:bodyPr>
          <a:lstStyle/>
          <a:p>
            <a:pPr>
              <a:buFont typeface="Wingdings" panose="05000000000000000000" pitchFamily="2" charset="2"/>
              <a:buChar char="Ø"/>
            </a:pPr>
            <a:r>
              <a:rPr lang="fr-FR" b="1" dirty="0">
                <a:latin typeface="Calibri" panose="020F0502020204030204" pitchFamily="34" charset="0"/>
                <a:ea typeface="Calibri" panose="020F0502020204030204" pitchFamily="34" charset="0"/>
                <a:cs typeface="Calibri" panose="020F0502020204030204" pitchFamily="34" charset="0"/>
              </a:rPr>
              <a:t>Base règlementaire: </a:t>
            </a:r>
            <a:r>
              <a:rPr lang="fr-FR" i="1" dirty="0">
                <a:latin typeface="Calibri" panose="020F0502020204030204" pitchFamily="34" charset="0"/>
                <a:ea typeface="Calibri" panose="020F0502020204030204" pitchFamily="34" charset="0"/>
                <a:cs typeface="Calibri" panose="020F0502020204030204" pitchFamily="34" charset="0"/>
              </a:rPr>
              <a:t>Article </a:t>
            </a:r>
            <a:r>
              <a:rPr lang="fr-FR" i="1" dirty="0">
                <a:highlight>
                  <a:srgbClr val="FFFF00"/>
                </a:highlight>
                <a:latin typeface="Calibri" panose="020F0502020204030204" pitchFamily="34" charset="0"/>
                <a:ea typeface="Calibri" panose="020F0502020204030204" pitchFamily="34" charset="0"/>
                <a:cs typeface="Calibri" panose="020F0502020204030204" pitchFamily="34" charset="0"/>
              </a:rPr>
              <a:t>R123-19 :</a:t>
            </a:r>
            <a:r>
              <a:rPr lang="fr-FR" i="1" dirty="0">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Ø"/>
            </a:pPr>
            <a:r>
              <a:rPr lang="fr-FR" i="1"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Le commissaire enquêteur ou la commission d'enquête établit un rapport qui relate le déroulement de l'enquête et examine les observations recueillies.</a:t>
            </a:r>
          </a:p>
          <a:p>
            <a:pPr algn="just">
              <a:buFont typeface="Wingdings" panose="05000000000000000000" pitchFamily="2" charset="2"/>
              <a:buChar char="Ø"/>
            </a:pPr>
            <a:r>
              <a:rPr lang="fr-FR" i="1"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Le rapport comporte le rappel de l'objet du projet, plan ou programme, la liste de l'ensemble des pièces figurant dans le dossier d'enquête, une synthèse des observations du public, une analyse des propositions produites durant l'enquête et, le cas échéant, les observations du responsable du projet, plan ou programme en réponse aux observations du public.</a:t>
            </a:r>
          </a:p>
          <a:p>
            <a:pPr algn="just">
              <a:buFont typeface="Wingdings" panose="05000000000000000000" pitchFamily="2" charset="2"/>
              <a:buChar char="Ø"/>
            </a:pPr>
            <a:r>
              <a:rPr lang="fr-FR" i="1"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Le commissaire enquêteur ou la commission d'enquête consigne, dans une présentation séparée, ses conclusions motivées, en précisant si elles sont favorables, favorables sous réserves ou défavorables au projet.</a:t>
            </a:r>
          </a:p>
          <a:p>
            <a:pPr algn="just">
              <a:buFont typeface="Wingdings" panose="05000000000000000000" pitchFamily="2" charset="2"/>
              <a:buChar char="Ø"/>
            </a:pPr>
            <a:r>
              <a:rPr lang="fr-FR" i="1"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Le commissaire enquêteur ou le président de la commission d'enquête transmet à l'autorité compétente pour organiser l'enquête l'exemplaire du dossier de l'enquête déposé au siège de l'enquête, accompagné du ou des registres et pièces annexées, avec le rapport et les conclusions motivées. Il transmet simultanément une copie du rapport et des conclusions motivées au président du tribunal administratif.</a:t>
            </a:r>
          </a:p>
          <a:p>
            <a:pPr algn="just">
              <a:buFont typeface="Wingdings" panose="05000000000000000000" pitchFamily="2" charset="2"/>
              <a:buChar char="Ø"/>
            </a:pPr>
            <a:r>
              <a:rPr lang="fr-FR" i="1"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Si, dans un délai de trente jours à compter de la date de clôture de l'enquête, le commissaire enquêteur n'a pas remis son rapport et ses conclusions motivées, ni présenté à l'autorité compétente pour organiser l'enquête, conformément à la faculté qui lui est octroyée à </a:t>
            </a:r>
            <a:r>
              <a:rPr lang="fr-FR" i="1" u="sng" dirty="0">
                <a:solidFill>
                  <a:srgbClr val="4A5E81"/>
                </a:solidFill>
                <a:effectLst/>
                <a:latin typeface="Calibri" panose="020F0502020204030204" pitchFamily="34" charset="0"/>
                <a:ea typeface="Calibri" panose="020F0502020204030204" pitchFamily="34" charset="0"/>
                <a:cs typeface="Calibri" panose="020F0502020204030204" pitchFamily="34" charset="0"/>
                <a:hlinkClick r:id="rId2"/>
              </a:rPr>
              <a:t>l'article L. 123-15</a:t>
            </a:r>
            <a:r>
              <a:rPr lang="fr-FR" i="1"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 une demande motivée de report de ce délai, il est fait application des dispositions du quatrième alinéa de l'article L. 123-15.</a:t>
            </a:r>
          </a:p>
          <a:p>
            <a:endParaRPr lang="fr-FR" dirty="0"/>
          </a:p>
        </p:txBody>
      </p:sp>
      <p:sp>
        <p:nvSpPr>
          <p:cNvPr id="4" name="Espace réservé de la date 3">
            <a:extLst>
              <a:ext uri="{FF2B5EF4-FFF2-40B4-BE49-F238E27FC236}">
                <a16:creationId xmlns:a16="http://schemas.microsoft.com/office/drawing/2014/main" id="{ECF89D06-E8E0-3625-5837-98D2E557B5B9}"/>
              </a:ext>
            </a:extLst>
          </p:cNvPr>
          <p:cNvSpPr>
            <a:spLocks noGrp="1"/>
          </p:cNvSpPr>
          <p:nvPr>
            <p:ph type="dt" sz="half" idx="10"/>
          </p:nvPr>
        </p:nvSpPr>
        <p:spPr>
          <a:xfrm>
            <a:off x="7205133" y="6041362"/>
            <a:ext cx="1295400" cy="365125"/>
          </a:xfrm>
        </p:spPr>
        <p:txBody>
          <a:bodyPr/>
          <a:lstStyle/>
          <a:p>
            <a:pPr algn="ctr"/>
            <a:fld id="{7213643B-2675-4144-A5FD-0476A6EC86E5}"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D62D78BC-B31C-4E23-FD7E-1EE5C4D48653}"/>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BBC0E334-3DB2-D900-0438-CC9BA49C0507}"/>
              </a:ext>
            </a:extLst>
          </p:cNvPr>
          <p:cNvSpPr>
            <a:spLocks noGrp="1"/>
          </p:cNvSpPr>
          <p:nvPr>
            <p:ph type="sldNum" sz="quarter" idx="12"/>
          </p:nvPr>
        </p:nvSpPr>
        <p:spPr/>
        <p:txBody>
          <a:bodyPr/>
          <a:lstStyle/>
          <a:p>
            <a:fld id="{D57F1E4F-1CFF-5643-939E-217C01CDF565}" type="slidenum">
              <a:rPr lang="en-US" smtClean="0"/>
              <a:pPr/>
              <a:t>46</a:t>
            </a:fld>
            <a:endParaRPr lang="en-US" dirty="0"/>
          </a:p>
        </p:txBody>
      </p:sp>
      <p:pic>
        <p:nvPicPr>
          <p:cNvPr id="7" name="Image 6">
            <a:extLst>
              <a:ext uri="{FF2B5EF4-FFF2-40B4-BE49-F238E27FC236}">
                <a16:creationId xmlns:a16="http://schemas.microsoft.com/office/drawing/2014/main" id="{24BD4CB8-720A-9B69-FDA9-67BFAE830A28}"/>
              </a:ext>
            </a:extLst>
          </p:cNvPr>
          <p:cNvPicPr>
            <a:picLocks noChangeAspect="1"/>
          </p:cNvPicPr>
          <p:nvPr/>
        </p:nvPicPr>
        <p:blipFill>
          <a:blip r:embed="rId3"/>
          <a:stretch>
            <a:fillRect/>
          </a:stretch>
        </p:blipFill>
        <p:spPr>
          <a:xfrm>
            <a:off x="0" y="0"/>
            <a:ext cx="3667637" cy="1181265"/>
          </a:xfrm>
          <a:prstGeom prst="rect">
            <a:avLst/>
          </a:prstGeom>
        </p:spPr>
      </p:pic>
    </p:spTree>
    <p:extLst>
      <p:ext uri="{BB962C8B-B14F-4D97-AF65-F5344CB8AC3E}">
        <p14:creationId xmlns:p14="http://schemas.microsoft.com/office/powerpoint/2010/main" val="36589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A3A50F-5FF8-9AAB-0ACC-E19D83CCB807}"/>
              </a:ext>
            </a:extLst>
          </p:cNvPr>
          <p:cNvSpPr>
            <a:spLocks noGrp="1"/>
          </p:cNvSpPr>
          <p:nvPr>
            <p:ph type="title"/>
          </p:nvPr>
        </p:nvSpPr>
        <p:spPr>
          <a:xfrm>
            <a:off x="3810000" y="36861"/>
            <a:ext cx="5464002" cy="1371599"/>
          </a:xfrm>
        </p:spPr>
        <p:txBody>
          <a:bodyPr>
            <a:normAutofit fontScale="90000"/>
          </a:bodyPr>
          <a:lstStyle/>
          <a:p>
            <a:pPr algn="ctr"/>
            <a:r>
              <a:rPr lang="fr-FR" sz="2000" dirty="0"/>
              <a:t>Le rapport et ses conclusions</a:t>
            </a:r>
            <a:br>
              <a:rPr lang="fr-FR" sz="2000" dirty="0"/>
            </a:br>
            <a:br>
              <a:rPr lang="fr-FR" dirty="0"/>
            </a:br>
            <a:r>
              <a:rPr lang="fr-FR" i="1" dirty="0"/>
              <a:t>Conseils pratiques</a:t>
            </a:r>
          </a:p>
        </p:txBody>
      </p:sp>
      <p:sp>
        <p:nvSpPr>
          <p:cNvPr id="3" name="Espace réservé du contenu 2">
            <a:extLst>
              <a:ext uri="{FF2B5EF4-FFF2-40B4-BE49-F238E27FC236}">
                <a16:creationId xmlns:a16="http://schemas.microsoft.com/office/drawing/2014/main" id="{BF333C5B-5CF7-F692-D8C1-4ECC6F6BD6CF}"/>
              </a:ext>
            </a:extLst>
          </p:cNvPr>
          <p:cNvSpPr>
            <a:spLocks noGrp="1"/>
          </p:cNvSpPr>
          <p:nvPr>
            <p:ph idx="1"/>
          </p:nvPr>
        </p:nvSpPr>
        <p:spPr>
          <a:xfrm>
            <a:off x="745067" y="1635656"/>
            <a:ext cx="8596668" cy="3880773"/>
          </a:xfrm>
        </p:spPr>
        <p:txBody>
          <a:bodyPr>
            <a:normAutofit fontScale="92500" lnSpcReduction="20000"/>
          </a:bodyPr>
          <a:lstStyle/>
          <a:p>
            <a:pPr>
              <a:buFont typeface="Wingdings" panose="05000000000000000000" pitchFamily="2" charset="2"/>
              <a:buChar char="Ø"/>
            </a:pPr>
            <a:endParaRPr lang="fr-FR" b="1" dirty="0">
              <a:solidFill>
                <a:srgbClr val="FF0000"/>
              </a:solidFill>
            </a:endParaRPr>
          </a:p>
          <a:p>
            <a:pPr>
              <a:buFont typeface="Wingdings" panose="05000000000000000000" pitchFamily="2" charset="2"/>
              <a:buChar char="Ø"/>
            </a:pPr>
            <a:r>
              <a:rPr lang="fr-FR" b="1" dirty="0">
                <a:solidFill>
                  <a:srgbClr val="FF0000"/>
                </a:solidFill>
              </a:rPr>
              <a:t>Un objectif: </a:t>
            </a:r>
            <a:r>
              <a:rPr lang="fr-FR" dirty="0">
                <a:latin typeface="Calibri" panose="020F0502020204030204" pitchFamily="34" charset="0"/>
                <a:ea typeface="Calibri" panose="020F0502020204030204" pitchFamily="34" charset="0"/>
                <a:cs typeface="Calibri" panose="020F0502020204030204" pitchFamily="34" charset="0"/>
              </a:rPr>
              <a:t>rapport remis 30 jours après la fin de l’enquête </a:t>
            </a:r>
          </a:p>
          <a:p>
            <a:pPr marL="0" indent="0" algn="ctr">
              <a:buNone/>
            </a:pPr>
            <a:r>
              <a:rPr lang="fr-FR" b="1" dirty="0">
                <a:solidFill>
                  <a:srgbClr val="FF0000"/>
                </a:solidFill>
                <a:latin typeface="Calibri" panose="020F0502020204030204" pitchFamily="34" charset="0"/>
                <a:ea typeface="Calibri" panose="020F0502020204030204" pitchFamily="34" charset="0"/>
                <a:cs typeface="Calibri" panose="020F0502020204030204" pitchFamily="34" charset="0"/>
              </a:rPr>
              <a:t>mais anticipation possible, voire conseillée</a:t>
            </a:r>
          </a:p>
          <a:p>
            <a:pPr algn="just">
              <a:buFont typeface="Wingdings" panose="05000000000000000000" pitchFamily="2" charset="2"/>
              <a:buChar char="Ø"/>
            </a:pPr>
            <a:r>
              <a:rPr lang="fr-FR" i="1" dirty="0">
                <a:solidFill>
                  <a:srgbClr val="3C3C3C"/>
                </a:solidFill>
                <a:latin typeface="Calibri" panose="020F0502020204030204" pitchFamily="34" charset="0"/>
                <a:ea typeface="Calibri" panose="020F0502020204030204" pitchFamily="34" charset="0"/>
                <a:cs typeface="Calibri" panose="020F0502020204030204" pitchFamily="34" charset="0"/>
              </a:rPr>
              <a:t>L</a:t>
            </a:r>
            <a:r>
              <a:rPr lang="fr-FR" i="1"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'objet du projet, plan ou programme, liste des pièces </a:t>
            </a:r>
            <a:r>
              <a:rPr lang="fr-FR" i="1" dirty="0">
                <a:solidFill>
                  <a:srgbClr val="3C3C3C"/>
                </a:solidFill>
                <a:latin typeface="Calibri" panose="020F0502020204030204" pitchFamily="34" charset="0"/>
                <a:ea typeface="Calibri" panose="020F0502020204030204" pitchFamily="34" charset="0"/>
                <a:cs typeface="Calibri" panose="020F0502020204030204" pitchFamily="34" charset="0"/>
              </a:rPr>
              <a:t>du </a:t>
            </a:r>
            <a:r>
              <a:rPr lang="fr-FR" i="1"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dossier d'enquête, synthèse des observations du public, analyse des propositions produites durant l'enquête, la synthèse des premières auditions…. </a:t>
            </a:r>
          </a:p>
          <a:p>
            <a:pPr marL="0" indent="0" algn="ctr">
              <a:buNone/>
            </a:pPr>
            <a:r>
              <a:rPr lang="fr-FR"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Peuvent être rédigées sans attendre, de même que</a:t>
            </a:r>
          </a:p>
          <a:p>
            <a:pPr algn="just">
              <a:buFont typeface="Wingdings" panose="05000000000000000000" pitchFamily="2" charset="2"/>
              <a:buChar char="Ø"/>
            </a:pPr>
            <a:r>
              <a:rPr lang="fr-FR" i="1" dirty="0">
                <a:solidFill>
                  <a:srgbClr val="FF0000"/>
                </a:solidFill>
                <a:latin typeface="Calibri" panose="020F0502020204030204" pitchFamily="34" charset="0"/>
                <a:ea typeface="Calibri" panose="020F0502020204030204" pitchFamily="34" charset="0"/>
                <a:cs typeface="Calibri" panose="020F0502020204030204" pitchFamily="34" charset="0"/>
              </a:rPr>
              <a:t>partiellement</a:t>
            </a:r>
            <a:r>
              <a:rPr lang="fr-FR" i="1"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 les conclusions motivées, </a:t>
            </a:r>
            <a:r>
              <a:rPr lang="fr-FR" i="1" u="sng"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sans préciser</a:t>
            </a:r>
            <a:r>
              <a:rPr lang="fr-FR" i="1"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 si elles sont favorables, favorables sous réserves ou défavorables au projet</a:t>
            </a:r>
          </a:p>
          <a:p>
            <a:pPr marL="0" indent="0" algn="ctr">
              <a:buNone/>
            </a:pPr>
            <a:r>
              <a:rPr lang="fr-FR" b="1" dirty="0">
                <a:solidFill>
                  <a:srgbClr val="FF0000"/>
                </a:solidFill>
                <a:latin typeface="Calibri" panose="020F0502020204030204" pitchFamily="34" charset="0"/>
                <a:ea typeface="Calibri" panose="020F0502020204030204" pitchFamily="34" charset="0"/>
                <a:cs typeface="Calibri" panose="020F0502020204030204" pitchFamily="34" charset="0"/>
              </a:rPr>
              <a:t>Veiller à tenir les délais </a:t>
            </a:r>
          </a:p>
          <a:p>
            <a:pPr marL="0" indent="0" algn="ctr">
              <a:buNone/>
            </a:pPr>
            <a:r>
              <a:rPr lang="fr-FR" b="1" dirty="0">
                <a:solidFill>
                  <a:srgbClr val="FFC000"/>
                </a:solidFill>
                <a:latin typeface="Calibri" panose="020F0502020204030204" pitchFamily="34" charset="0"/>
                <a:ea typeface="Calibri" panose="020F0502020204030204" pitchFamily="34" charset="0"/>
                <a:cs typeface="Calibri" panose="020F0502020204030204" pitchFamily="34" charset="0"/>
              </a:rPr>
              <a:t>En évitant de conclure hâtivement</a:t>
            </a:r>
          </a:p>
          <a:p>
            <a:pPr marL="0" indent="0" algn="ctr">
              <a:buNone/>
            </a:pPr>
            <a:r>
              <a:rPr lang="fr-FR" i="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en connaissant les possibilités de report d’échéance y compris selon la jurisprudence</a:t>
            </a:r>
            <a:endParaRPr lang="fr-FR" i="1" dirty="0">
              <a:solidFill>
                <a:schemeClr val="accent1">
                  <a:lumMod val="75000"/>
                </a:schemeClr>
              </a:solidFill>
              <a:effectLst/>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dirty="0">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endParaRPr lang="fr-FR" dirty="0"/>
          </a:p>
        </p:txBody>
      </p:sp>
      <p:sp>
        <p:nvSpPr>
          <p:cNvPr id="4" name="Espace réservé de la date 3">
            <a:extLst>
              <a:ext uri="{FF2B5EF4-FFF2-40B4-BE49-F238E27FC236}">
                <a16:creationId xmlns:a16="http://schemas.microsoft.com/office/drawing/2014/main" id="{3305A189-070F-2730-3C41-AC323BBE6A0C}"/>
              </a:ext>
            </a:extLst>
          </p:cNvPr>
          <p:cNvSpPr>
            <a:spLocks noGrp="1"/>
          </p:cNvSpPr>
          <p:nvPr>
            <p:ph type="dt" sz="half" idx="10"/>
          </p:nvPr>
        </p:nvSpPr>
        <p:spPr>
          <a:xfrm>
            <a:off x="7205133" y="6041362"/>
            <a:ext cx="1278467" cy="365125"/>
          </a:xfrm>
        </p:spPr>
        <p:txBody>
          <a:bodyPr/>
          <a:lstStyle/>
          <a:p>
            <a:fld id="{7213643B-2675-4144-A5FD-0476A6EC86E5}"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A4596C58-FA58-91FC-168D-5F6FA47C2123}"/>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00BE661F-C61C-ADE2-6AA2-824A8D7A1098}"/>
              </a:ext>
            </a:extLst>
          </p:cNvPr>
          <p:cNvSpPr>
            <a:spLocks noGrp="1"/>
          </p:cNvSpPr>
          <p:nvPr>
            <p:ph type="sldNum" sz="quarter" idx="12"/>
          </p:nvPr>
        </p:nvSpPr>
        <p:spPr/>
        <p:txBody>
          <a:bodyPr/>
          <a:lstStyle/>
          <a:p>
            <a:fld id="{D57F1E4F-1CFF-5643-939E-217C01CDF565}" type="slidenum">
              <a:rPr lang="en-US" smtClean="0"/>
              <a:pPr/>
              <a:t>47</a:t>
            </a:fld>
            <a:endParaRPr lang="en-US" dirty="0"/>
          </a:p>
        </p:txBody>
      </p:sp>
      <p:pic>
        <p:nvPicPr>
          <p:cNvPr id="7" name="Image 6">
            <a:extLst>
              <a:ext uri="{FF2B5EF4-FFF2-40B4-BE49-F238E27FC236}">
                <a16:creationId xmlns:a16="http://schemas.microsoft.com/office/drawing/2014/main" id="{5961AB57-EE8E-DD64-2F2E-83A9A1782636}"/>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2919100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8E3666-1040-DB12-08B6-E9BA95598F20}"/>
              </a:ext>
            </a:extLst>
          </p:cNvPr>
          <p:cNvSpPr>
            <a:spLocks noGrp="1"/>
          </p:cNvSpPr>
          <p:nvPr>
            <p:ph type="title"/>
          </p:nvPr>
        </p:nvSpPr>
        <p:spPr>
          <a:xfrm>
            <a:off x="4091861" y="163646"/>
            <a:ext cx="4611872" cy="575733"/>
          </a:xfrm>
        </p:spPr>
        <p:txBody>
          <a:bodyPr>
            <a:normAutofit fontScale="90000"/>
          </a:bodyPr>
          <a:lstStyle/>
          <a:p>
            <a:pPr algn="ctr"/>
            <a:r>
              <a:rPr lang="fr-FR" dirty="0"/>
              <a:t>La remise du rapport</a:t>
            </a:r>
          </a:p>
        </p:txBody>
      </p:sp>
      <p:sp>
        <p:nvSpPr>
          <p:cNvPr id="3" name="Espace réservé du contenu 2">
            <a:extLst>
              <a:ext uri="{FF2B5EF4-FFF2-40B4-BE49-F238E27FC236}">
                <a16:creationId xmlns:a16="http://schemas.microsoft.com/office/drawing/2014/main" id="{AB869AC1-516B-C4B1-BC72-3B9DC746387F}"/>
              </a:ext>
            </a:extLst>
          </p:cNvPr>
          <p:cNvSpPr>
            <a:spLocks noGrp="1"/>
          </p:cNvSpPr>
          <p:nvPr>
            <p:ph idx="1"/>
          </p:nvPr>
        </p:nvSpPr>
        <p:spPr>
          <a:xfrm>
            <a:off x="677334" y="1386283"/>
            <a:ext cx="8596668" cy="4655079"/>
          </a:xfrm>
        </p:spPr>
        <p:txBody>
          <a:bodyPr>
            <a:normAutofit fontScale="92500" lnSpcReduction="20000"/>
          </a:bodyPr>
          <a:lstStyle/>
          <a:p>
            <a:pPr>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Le commissaire enquêteur remet le rapport et ses conclusion à l’autorité organisatrice</a:t>
            </a:r>
          </a:p>
          <a:p>
            <a:pPr marL="0" indent="0" algn="ctr">
              <a:buNone/>
            </a:pPr>
            <a:r>
              <a:rPr lang="fr-FR" dirty="0">
                <a:latin typeface="Calibri" panose="020F0502020204030204" pitchFamily="34" charset="0"/>
                <a:ea typeface="Calibri" panose="020F0502020204030204" pitchFamily="34" charset="0"/>
                <a:cs typeface="Calibri" panose="020F0502020204030204" pitchFamily="34" charset="0"/>
              </a:rPr>
              <a:t>Format papier </a:t>
            </a:r>
            <a:r>
              <a:rPr lang="fr-FR" i="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(recto-verso couleur relié pour faciliter l’exploitation)</a:t>
            </a:r>
          </a:p>
          <a:p>
            <a:pPr marL="0" indent="0" algn="ctr">
              <a:buNone/>
            </a:pPr>
            <a:r>
              <a:rPr lang="fr-FR" dirty="0">
                <a:latin typeface="Calibri" panose="020F0502020204030204" pitchFamily="34" charset="0"/>
                <a:ea typeface="Calibri" panose="020F0502020204030204" pitchFamily="34" charset="0"/>
                <a:cs typeface="Calibri" panose="020F0502020204030204" pitchFamily="34" charset="0"/>
              </a:rPr>
              <a:t>Format électronique </a:t>
            </a:r>
            <a:r>
              <a:rPr lang="fr-FR"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(PDF </a:t>
            </a:r>
            <a:r>
              <a:rPr lang="fr-FR" i="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de préférence sur support USB</a:t>
            </a:r>
            <a:r>
              <a:rPr lang="fr-FR"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fr-FR" sz="1800" dirty="0">
                <a:latin typeface="Calibri" panose="020F0502020204030204" pitchFamily="34" charset="0"/>
                <a:ea typeface="Calibri" panose="020F0502020204030204" pitchFamily="34" charset="0"/>
                <a:cs typeface="Calibri" panose="020F0502020204030204" pitchFamily="34" charset="0"/>
              </a:rPr>
              <a:t>Accompagné du « dossier d’enquête » déposé au siège de l’enquête, du ou des registres d’enquête et les documents annexés</a:t>
            </a:r>
          </a:p>
          <a:p>
            <a:pPr algn="just">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Le commissaire enquêteur adresse au TA une copie (PDF), accompagnée des documents relatifs à l’indemnisation</a:t>
            </a:r>
          </a:p>
          <a:p>
            <a:pPr marL="0" indent="0" algn="ctr">
              <a:buNone/>
            </a:pPr>
            <a:r>
              <a:rPr lang="fr-FR" sz="1400" i="1" dirty="0">
                <a:latin typeface="Calibri" panose="020F0502020204030204" pitchFamily="34" charset="0"/>
                <a:ea typeface="Calibri" panose="020F0502020204030204" pitchFamily="34" charset="0"/>
                <a:cs typeface="Calibri" panose="020F0502020204030204" pitchFamily="34" charset="0"/>
              </a:rPr>
              <a:t>Il informe préalablement le TA qui envoie un lien de téléchargement</a:t>
            </a:r>
          </a:p>
          <a:p>
            <a:pPr algn="just">
              <a:buFont typeface="Wingdings" panose="05000000000000000000" pitchFamily="2" charset="2"/>
              <a:buChar char="Ø"/>
            </a:pPr>
            <a:r>
              <a:rPr lang="fr-FR" sz="1800" dirty="0">
                <a:latin typeface="Calibri" panose="020F0502020204030204" pitchFamily="34" charset="0"/>
                <a:ea typeface="Calibri" panose="020F0502020204030204" pitchFamily="34" charset="0"/>
                <a:cs typeface="Calibri" panose="020F0502020204030204" pitchFamily="34" charset="0"/>
              </a:rPr>
              <a:t>Possibilité de compléter cette remise par une lettre d’envoi</a:t>
            </a:r>
          </a:p>
          <a:p>
            <a:pPr algn="just">
              <a:buFont typeface="Wingdings" panose="05000000000000000000" pitchFamily="2" charset="2"/>
              <a:buChar char="Ø"/>
            </a:pPr>
            <a:r>
              <a:rPr lang="fr-FR" sz="1800" dirty="0">
                <a:latin typeface="Calibri" panose="020F0502020204030204" pitchFamily="34" charset="0"/>
                <a:ea typeface="Calibri" panose="020F0502020204030204" pitchFamily="34" charset="0"/>
                <a:cs typeface="Calibri" panose="020F0502020204030204" pitchFamily="34" charset="0"/>
              </a:rPr>
              <a:t>La remise du rapport à l’autorité organisatrice marque la fin des activités du CE, sa mission est achevée</a:t>
            </a:r>
          </a:p>
          <a:p>
            <a:pPr algn="just">
              <a:buFont typeface="Wingdings" panose="05000000000000000000" pitchFamily="2" charset="2"/>
              <a:buChar char="Ø"/>
            </a:pPr>
            <a:r>
              <a:rPr lang="fr-FR"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Le CE</a:t>
            </a:r>
            <a:r>
              <a:rPr lang="fr-FR" sz="18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 ne doit en aucun cas compléter ou modifier le sens de son avis à la demande de qui que ce soit </a:t>
            </a:r>
          </a:p>
          <a:p>
            <a:pPr>
              <a:buFont typeface="Wingdings" panose="05000000000000000000" pitchFamily="2" charset="2"/>
              <a:buChar char="Ø"/>
            </a:pPr>
            <a:r>
              <a:rPr lang="fr-FR" dirty="0">
                <a:solidFill>
                  <a:srgbClr val="FF0000"/>
                </a:solidFill>
                <a:latin typeface="Calibri" panose="020F0502020204030204" pitchFamily="34" charset="0"/>
                <a:ea typeface="Calibri" panose="020F0502020204030204" pitchFamily="34" charset="0"/>
                <a:cs typeface="Calibri" panose="020F0502020204030204" pitchFamily="34" charset="0"/>
              </a:rPr>
              <a:t>et adopte la plus stricte neutralité</a:t>
            </a:r>
          </a:p>
          <a:p>
            <a:pPr marL="0" indent="0" algn="ctr">
              <a:buNone/>
            </a:pPr>
            <a:r>
              <a:rPr lang="fr-FR" sz="1800" i="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Il peut vérifier que son rapport a été mis convenablement en ligne</a:t>
            </a:r>
          </a:p>
          <a:p>
            <a:pPr>
              <a:buFont typeface="Wingdings" panose="05000000000000000000" pitchFamily="2" charset="2"/>
              <a:buChar char="Ø"/>
            </a:pPr>
            <a:endParaRPr lang="fr-FR" sz="18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endParaRPr lang="fr-FR"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endParaRPr lang="fr-FR" dirty="0">
              <a:latin typeface="Calibri" panose="020F0502020204030204" pitchFamily="34" charset="0"/>
              <a:ea typeface="Calibri" panose="020F0502020204030204" pitchFamily="34" charset="0"/>
              <a:cs typeface="Calibri" panose="020F0502020204030204" pitchFamily="34" charset="0"/>
            </a:endParaRPr>
          </a:p>
        </p:txBody>
      </p:sp>
      <p:sp>
        <p:nvSpPr>
          <p:cNvPr id="4" name="Espace réservé de la date 3">
            <a:extLst>
              <a:ext uri="{FF2B5EF4-FFF2-40B4-BE49-F238E27FC236}">
                <a16:creationId xmlns:a16="http://schemas.microsoft.com/office/drawing/2014/main" id="{474418AA-889C-0F59-B2D6-9A393D285C4D}"/>
              </a:ext>
            </a:extLst>
          </p:cNvPr>
          <p:cNvSpPr>
            <a:spLocks noGrp="1"/>
          </p:cNvSpPr>
          <p:nvPr>
            <p:ph type="dt" sz="half" idx="10"/>
          </p:nvPr>
        </p:nvSpPr>
        <p:spPr>
          <a:xfrm>
            <a:off x="7205133" y="6041362"/>
            <a:ext cx="1253067" cy="365125"/>
          </a:xfrm>
        </p:spPr>
        <p:txBody>
          <a:bodyPr/>
          <a:lstStyle/>
          <a:p>
            <a:pPr algn="ctr"/>
            <a:fld id="{7213643B-2675-4144-A5FD-0476A6EC86E5}"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C5456805-52CD-BD3D-9739-49FD2BF3EB03}"/>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2F6897D2-ADC0-F7F9-B6BC-E15F0C2F9223}"/>
              </a:ext>
            </a:extLst>
          </p:cNvPr>
          <p:cNvSpPr>
            <a:spLocks noGrp="1"/>
          </p:cNvSpPr>
          <p:nvPr>
            <p:ph type="sldNum" sz="quarter" idx="12"/>
          </p:nvPr>
        </p:nvSpPr>
        <p:spPr/>
        <p:txBody>
          <a:bodyPr/>
          <a:lstStyle/>
          <a:p>
            <a:fld id="{D57F1E4F-1CFF-5643-939E-217C01CDF565}" type="slidenum">
              <a:rPr lang="en-US" smtClean="0"/>
              <a:pPr/>
              <a:t>48</a:t>
            </a:fld>
            <a:endParaRPr lang="en-US" dirty="0"/>
          </a:p>
        </p:txBody>
      </p:sp>
      <p:pic>
        <p:nvPicPr>
          <p:cNvPr id="7" name="Image 6">
            <a:extLst>
              <a:ext uri="{FF2B5EF4-FFF2-40B4-BE49-F238E27FC236}">
                <a16:creationId xmlns:a16="http://schemas.microsoft.com/office/drawing/2014/main" id="{2B7B4DE7-65A6-7ACA-D402-E0934069E880}"/>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965843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535AFA-A741-3D7B-B740-B68DF29AC701}"/>
              </a:ext>
            </a:extLst>
          </p:cNvPr>
          <p:cNvSpPr>
            <a:spLocks noGrp="1"/>
          </p:cNvSpPr>
          <p:nvPr>
            <p:ph type="title"/>
          </p:nvPr>
        </p:nvSpPr>
        <p:spPr>
          <a:xfrm>
            <a:off x="3945467" y="609600"/>
            <a:ext cx="5328534" cy="702733"/>
          </a:xfrm>
        </p:spPr>
        <p:txBody>
          <a:bodyPr/>
          <a:lstStyle/>
          <a:p>
            <a:pPr algn="ctr"/>
            <a:r>
              <a:rPr lang="fr-FR" dirty="0"/>
              <a:t>Le devoir de réserve</a:t>
            </a:r>
          </a:p>
        </p:txBody>
      </p:sp>
      <p:sp>
        <p:nvSpPr>
          <p:cNvPr id="3" name="Espace réservé du contenu 2">
            <a:extLst>
              <a:ext uri="{FF2B5EF4-FFF2-40B4-BE49-F238E27FC236}">
                <a16:creationId xmlns:a16="http://schemas.microsoft.com/office/drawing/2014/main" id="{FD83AB8C-2B2F-A5F5-03A9-F69B22AE419A}"/>
              </a:ext>
            </a:extLst>
          </p:cNvPr>
          <p:cNvSpPr>
            <a:spLocks noGrp="1"/>
          </p:cNvSpPr>
          <p:nvPr>
            <p:ph idx="1"/>
          </p:nvPr>
        </p:nvSpPr>
        <p:spPr>
          <a:xfrm>
            <a:off x="677334" y="2160590"/>
            <a:ext cx="8596668" cy="3088744"/>
          </a:xfrm>
        </p:spPr>
        <p:txBody>
          <a:bodyPr>
            <a:normAutofit lnSpcReduction="10000"/>
          </a:bodyPr>
          <a:lstStyle/>
          <a:p>
            <a:pPr algn="just"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M</a:t>
            </a:r>
            <a:r>
              <a:rPr lang="fr-FR" b="0" dirty="0">
                <a:latin typeface="Calibri" panose="020F0502020204030204" pitchFamily="34" charset="0"/>
                <a:ea typeface="Calibri" panose="020F0502020204030204" pitchFamily="34" charset="0"/>
                <a:cs typeface="Calibri" panose="020F0502020204030204" pitchFamily="34" charset="0"/>
              </a:rPr>
              <a:t>ise en œuvre de l’obligation de neutralité</a:t>
            </a:r>
          </a:p>
          <a:p>
            <a:pPr algn="just"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b="0" dirty="0">
                <a:latin typeface="Calibri" panose="020F0502020204030204" pitchFamily="34" charset="0"/>
                <a:ea typeface="Calibri" panose="020F0502020204030204" pitchFamily="34" charset="0"/>
                <a:cs typeface="Calibri" panose="020F0502020204030204" pitchFamily="34" charset="0"/>
              </a:rPr>
              <a:t>En réponse à des sollicitations, le CE indique que le rapport et les conclusions sont rendus publics et consultables en préfecture et dans les communes où était déposé un dossier</a:t>
            </a:r>
          </a:p>
          <a:p>
            <a:pPr algn="just"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latin typeface="Calibri" panose="020F0502020204030204" pitchFamily="34" charset="0"/>
                <a:ea typeface="Calibri" panose="020F0502020204030204" pitchFamily="34" charset="0"/>
                <a:cs typeface="Calibri" panose="020F0502020204030204" pitchFamily="34" charset="0"/>
              </a:rPr>
              <a:t>Le CE manque au devoir de réserve s’il exprime en public ou en mettant en cause une administration ou un élu</a:t>
            </a:r>
          </a:p>
          <a:p>
            <a:pPr algn="just"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Ne s’applique pas dans un cercle de relations privées</a:t>
            </a:r>
          </a:p>
          <a:p>
            <a:pPr marL="0" indent="0" algn="ctr" eaLnBrk="1" hangingPunct="1">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i="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(Mais vigilance)</a:t>
            </a:r>
          </a:p>
          <a:p>
            <a:pPr algn="just"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Ni avec d’autres commissaires enquêteurs</a:t>
            </a:r>
          </a:p>
          <a:p>
            <a:pPr marL="0" indent="0" algn="ctr" eaLnBrk="1" hangingPunct="1">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i="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(confiance et </a:t>
            </a:r>
            <a:r>
              <a:rPr lang="fr-FR" i="1" dirty="0" err="1">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retex</a:t>
            </a:r>
            <a:r>
              <a:rPr lang="fr-FR" i="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a:t>
            </a:r>
          </a:p>
          <a:p>
            <a:pPr algn="just" eaLnBrk="1" hangingPunct="1">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b="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endParaRPr lang="fr-FR" dirty="0">
              <a:latin typeface="Calibri" panose="020F0502020204030204" pitchFamily="34" charset="0"/>
              <a:ea typeface="Calibri" panose="020F0502020204030204" pitchFamily="34" charset="0"/>
              <a:cs typeface="Calibri" panose="020F0502020204030204" pitchFamily="34" charset="0"/>
            </a:endParaRPr>
          </a:p>
        </p:txBody>
      </p:sp>
      <p:sp>
        <p:nvSpPr>
          <p:cNvPr id="4" name="Espace réservé de la date 3">
            <a:extLst>
              <a:ext uri="{FF2B5EF4-FFF2-40B4-BE49-F238E27FC236}">
                <a16:creationId xmlns:a16="http://schemas.microsoft.com/office/drawing/2014/main" id="{6A89DF3D-83A6-8775-418D-7B71FBB691A2}"/>
              </a:ext>
            </a:extLst>
          </p:cNvPr>
          <p:cNvSpPr>
            <a:spLocks noGrp="1"/>
          </p:cNvSpPr>
          <p:nvPr>
            <p:ph type="dt" sz="half" idx="10"/>
          </p:nvPr>
        </p:nvSpPr>
        <p:spPr>
          <a:xfrm>
            <a:off x="7205133" y="6041362"/>
            <a:ext cx="1159934" cy="365125"/>
          </a:xfrm>
        </p:spPr>
        <p:txBody>
          <a:bodyPr/>
          <a:lstStyle/>
          <a:p>
            <a:fld id="{7213643B-2675-4144-A5FD-0476A6EC86E5}"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FBBEF57B-1658-CCF3-FADE-7C93143DDE3A}"/>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058539BC-36A4-0171-22D2-AC9538D5BFE4}"/>
              </a:ext>
            </a:extLst>
          </p:cNvPr>
          <p:cNvSpPr>
            <a:spLocks noGrp="1"/>
          </p:cNvSpPr>
          <p:nvPr>
            <p:ph type="sldNum" sz="quarter" idx="12"/>
          </p:nvPr>
        </p:nvSpPr>
        <p:spPr/>
        <p:txBody>
          <a:bodyPr/>
          <a:lstStyle/>
          <a:p>
            <a:fld id="{D57F1E4F-1CFF-5643-939E-217C01CDF565}" type="slidenum">
              <a:rPr lang="en-US" smtClean="0"/>
              <a:pPr/>
              <a:t>49</a:t>
            </a:fld>
            <a:endParaRPr lang="en-US" dirty="0"/>
          </a:p>
        </p:txBody>
      </p:sp>
      <p:pic>
        <p:nvPicPr>
          <p:cNvPr id="7" name="Image 6">
            <a:extLst>
              <a:ext uri="{FF2B5EF4-FFF2-40B4-BE49-F238E27FC236}">
                <a16:creationId xmlns:a16="http://schemas.microsoft.com/office/drawing/2014/main" id="{9390A495-9CBF-3FA2-A794-01DE74894B0B}"/>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8433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952875" y="369093"/>
            <a:ext cx="5473526" cy="600075"/>
          </a:xfrm>
        </p:spPr>
        <p:txBody>
          <a:bodyPr>
            <a:normAutofit/>
          </a:bodyPr>
          <a:lstStyle/>
          <a:p>
            <a:pPr algn="ctr"/>
            <a:r>
              <a:rPr lang="fr-FR" sz="2800" dirty="0"/>
              <a:t>Les qualités</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829733" y="1328737"/>
            <a:ext cx="8596668" cy="4593562"/>
          </a:xfrm>
        </p:spPr>
        <p:txBody>
          <a:bodyPr>
            <a:normAutofit fontScale="25000" lnSpcReduction="20000"/>
          </a:bodyPr>
          <a:lstStyle/>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Esprit critique</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Analyser les déclarations du public et du MO</a:t>
            </a:r>
            <a:r>
              <a:rPr lang="fr-FR" sz="8000" b="0" i="0" u="none" strike="noStrike" kern="1200" cap="none" spc="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en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se gard</a:t>
            </a:r>
            <a:r>
              <a:rPr lang="fr-FR" sz="8000" b="0" i="0" u="none" strike="noStrike" kern="1200" cap="none" spc="0" dirty="0">
                <a:solidFill>
                  <a:srgbClr val="000000"/>
                </a:solidFill>
                <a:uFillTx/>
                <a:latin typeface="Calibri" panose="020F0502020204030204" pitchFamily="34" charset="0"/>
                <a:ea typeface="Calibri" panose="020F0502020204030204" pitchFamily="34" charset="0"/>
                <a:cs typeface="Calibri" panose="020F0502020204030204" pitchFamily="34" charset="0"/>
              </a:rPr>
              <a:t>ant</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t</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oute influence</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N’accepter aucune assertion sans vérification (dossier ou terrain) </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Ne tenir une proposition pour vraie que si elle a été validée selon des procédures rationnelles et rigoureuses.</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Différencier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esprit critique avec scepticisme ou esprit de critique </a:t>
            </a:r>
          </a:p>
          <a:p>
            <a:pPr marL="0" marR="0" lvl="0" indent="0" algn="ctr"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1"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La critique doit demeurer constructive.</a:t>
            </a:r>
            <a:endParaRPr lang="fr-FR" sz="8000" i="1" dirty="0">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Expérience personnelle</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C</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ritère réglementaire de sélection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identifiant un socle de savoir-faire</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a:t>
            </a:r>
            <a:endPar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Ne pas hésiter, surtout au début, à solliciter l’expérience de CE plus aguerris (dont les membres du conseil d’administration de la compagnie) </a:t>
            </a:r>
          </a:p>
          <a:p>
            <a:pPr mar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En cas de difficulté, ne pas perdre de temps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et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éviter les situation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de blocage</a:t>
            </a:r>
            <a:endParaRPr lang="fr-FR" sz="8000" b="1" dirty="0">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6604001" y="6041362"/>
            <a:ext cx="1513072" cy="365125"/>
          </a:xfrm>
        </p:spPr>
        <p:txBody>
          <a:bodyPr/>
          <a:lstStyle/>
          <a:p>
            <a:pPr algn="ctr"/>
            <a:fld id="{48ED79E7-9002-49D5-90EF-85E3C2DE60C0}"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77334" y="6041362"/>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p:txBody>
          <a:bodyPr/>
          <a:lstStyle/>
          <a:p>
            <a:fld id="{D57F1E4F-1CFF-5643-939E-217C01CDF565}" type="slidenum">
              <a:rPr lang="en-US" smtClean="0"/>
              <a:pPr/>
              <a:t>5</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1589396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1E7E90-1DE9-1CAC-DCA1-F511B135AE07}"/>
              </a:ext>
            </a:extLst>
          </p:cNvPr>
          <p:cNvSpPr>
            <a:spLocks noGrp="1"/>
          </p:cNvSpPr>
          <p:nvPr>
            <p:ph type="title"/>
          </p:nvPr>
        </p:nvSpPr>
        <p:spPr>
          <a:xfrm>
            <a:off x="3530600" y="399092"/>
            <a:ext cx="5811136" cy="753533"/>
          </a:xfrm>
        </p:spPr>
        <p:txBody>
          <a:bodyPr>
            <a:normAutofit/>
          </a:bodyPr>
          <a:lstStyle/>
          <a:p>
            <a:pPr algn="ctr"/>
            <a:r>
              <a:rPr lang="fr-FR" sz="3200" dirty="0"/>
              <a:t>La suite donnée au rapport</a:t>
            </a:r>
          </a:p>
        </p:txBody>
      </p:sp>
      <p:sp>
        <p:nvSpPr>
          <p:cNvPr id="3" name="Espace réservé du contenu 2">
            <a:extLst>
              <a:ext uri="{FF2B5EF4-FFF2-40B4-BE49-F238E27FC236}">
                <a16:creationId xmlns:a16="http://schemas.microsoft.com/office/drawing/2014/main" id="{8CEA3A81-8A36-1175-BB77-91138FD1F3AB}"/>
              </a:ext>
            </a:extLst>
          </p:cNvPr>
          <p:cNvSpPr>
            <a:spLocks noGrp="1"/>
          </p:cNvSpPr>
          <p:nvPr>
            <p:ph idx="1"/>
          </p:nvPr>
        </p:nvSpPr>
        <p:spPr>
          <a:xfrm>
            <a:off x="821267" y="1751080"/>
            <a:ext cx="8596668" cy="3269653"/>
          </a:xfrm>
        </p:spPr>
        <p:txBody>
          <a:bodyPr>
            <a:normAutofit fontScale="92500" lnSpcReduction="20000"/>
          </a:bodyPr>
          <a:lstStyle/>
          <a:p>
            <a:pPr algn="just">
              <a:spcBef>
                <a:spcPts val="450"/>
              </a:spcBef>
              <a:buFont typeface="Wingdings" panose="05000000000000000000" pitchFamily="2" charset="2"/>
              <a:buChar char="Ø"/>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fr-FR" sz="2100" dirty="0">
                <a:latin typeface="Calibri" panose="020F0502020204030204" pitchFamily="34" charset="0"/>
                <a:ea typeface="Calibri" panose="020F0502020204030204" pitchFamily="34" charset="0"/>
                <a:cs typeface="Calibri" panose="020F0502020204030204" pitchFamily="34" charset="0"/>
              </a:rPr>
              <a:t>Le CE ne donne qu’un avis</a:t>
            </a:r>
          </a:p>
          <a:p>
            <a:pPr marL="0" indent="0" algn="just">
              <a:spcBef>
                <a:spcPts val="450"/>
              </a:spcBef>
              <a:buNone/>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endParaRPr lang="fr-FR" sz="2100" dirty="0">
              <a:latin typeface="Calibri" panose="020F0502020204030204" pitchFamily="34" charset="0"/>
              <a:ea typeface="Calibri" panose="020F0502020204030204" pitchFamily="34" charset="0"/>
              <a:cs typeface="Calibri" panose="020F0502020204030204" pitchFamily="34" charset="0"/>
            </a:endParaRPr>
          </a:p>
          <a:p>
            <a:pPr algn="just">
              <a:spcBef>
                <a:spcPts val="450"/>
              </a:spcBef>
              <a:buFont typeface="Wingdings" panose="05000000000000000000" pitchFamily="2" charset="2"/>
              <a:buChar char="Ø"/>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fr-FR" sz="2100" dirty="0">
                <a:latin typeface="Calibri" panose="020F0502020204030204" pitchFamily="34" charset="0"/>
                <a:ea typeface="Calibri" panose="020F0502020204030204" pitchFamily="34" charset="0"/>
                <a:cs typeface="Calibri" panose="020F0502020204030204" pitchFamily="34" charset="0"/>
              </a:rPr>
              <a:t>L’autorité organisatrice décide en fonction de nombreux autres éléments dont les avis des personnes et services consultés (dont les autorités délibérantes)</a:t>
            </a:r>
          </a:p>
          <a:p>
            <a:pPr marL="0" indent="0" algn="just">
              <a:spcBef>
                <a:spcPts val="450"/>
              </a:spcBef>
              <a:buNone/>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endParaRPr lang="fr-FR" sz="2100" dirty="0">
              <a:latin typeface="Calibri" panose="020F0502020204030204" pitchFamily="34" charset="0"/>
              <a:ea typeface="Calibri" panose="020F0502020204030204" pitchFamily="34" charset="0"/>
              <a:cs typeface="Calibri" panose="020F0502020204030204" pitchFamily="34" charset="0"/>
            </a:endParaRPr>
          </a:p>
          <a:p>
            <a:pPr algn="just">
              <a:spcBef>
                <a:spcPts val="450"/>
              </a:spcBef>
              <a:buFont typeface="Wingdings" panose="05000000000000000000" pitchFamily="2" charset="2"/>
              <a:buChar char="Ø"/>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fr-FR" sz="2100" dirty="0">
                <a:latin typeface="Calibri" panose="020F0502020204030204" pitchFamily="34" charset="0"/>
                <a:ea typeface="Calibri" panose="020F0502020204030204" pitchFamily="34" charset="0"/>
                <a:cs typeface="Calibri" panose="020F0502020204030204" pitchFamily="34" charset="0"/>
              </a:rPr>
              <a:t>Le CE est éventuellement informé de la suite donnée à son rapport et ses conclusions</a:t>
            </a:r>
          </a:p>
          <a:p>
            <a:pPr marL="0" indent="0" algn="ctr" eaLnBrk="1" hangingPunct="1">
              <a:spcBef>
                <a:spcPts val="450"/>
              </a:spcBef>
              <a:buNone/>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fr-FR" sz="2100" i="1" dirty="0">
                <a:latin typeface="Calibri" panose="020F0502020204030204" pitchFamily="34" charset="0"/>
                <a:ea typeface="Calibri" panose="020F0502020204030204" pitchFamily="34" charset="0"/>
                <a:cs typeface="Calibri" panose="020F0502020204030204" pitchFamily="34" charset="0"/>
              </a:rPr>
              <a:t>Copie d’arrêté d’autorisation adressée par la préfecture</a:t>
            </a:r>
          </a:p>
          <a:p>
            <a:pPr marL="0" indent="0" algn="ctr" eaLnBrk="1" hangingPunct="1">
              <a:spcBef>
                <a:spcPts val="450"/>
              </a:spcBef>
              <a:buNone/>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endParaRPr lang="fr-FR" sz="2100" dirty="0">
              <a:latin typeface="Calibri" panose="020F0502020204030204" pitchFamily="34" charset="0"/>
              <a:ea typeface="Calibri" panose="020F0502020204030204" pitchFamily="34" charset="0"/>
              <a:cs typeface="Calibri" panose="020F0502020204030204" pitchFamily="34" charset="0"/>
            </a:endParaRPr>
          </a:p>
          <a:p>
            <a:pPr algn="just" eaLnBrk="1" hangingPunct="1">
              <a:spcBef>
                <a:spcPts val="450"/>
              </a:spcBef>
              <a:buFont typeface="Wingdings" panose="05000000000000000000" pitchFamily="2" charset="2"/>
              <a:buChar char="Ø"/>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fr-FR" sz="2100" dirty="0">
                <a:latin typeface="Calibri" panose="020F0502020204030204" pitchFamily="34" charset="0"/>
                <a:ea typeface="Calibri" panose="020F0502020204030204" pitchFamily="34" charset="0"/>
                <a:cs typeface="Calibri" panose="020F0502020204030204" pitchFamily="34" charset="0"/>
              </a:rPr>
              <a:t>Possibilité de recherches sur internet ou demande d’information à l’autorité organisatrice (préfecture)</a:t>
            </a:r>
          </a:p>
          <a:p>
            <a:endParaRPr lang="fr-FR" dirty="0"/>
          </a:p>
        </p:txBody>
      </p:sp>
      <p:sp>
        <p:nvSpPr>
          <p:cNvPr id="4" name="Espace réservé de la date 3">
            <a:extLst>
              <a:ext uri="{FF2B5EF4-FFF2-40B4-BE49-F238E27FC236}">
                <a16:creationId xmlns:a16="http://schemas.microsoft.com/office/drawing/2014/main" id="{79B71DA0-BFB2-E3B9-81B4-78DC1A20ED0A}"/>
              </a:ext>
            </a:extLst>
          </p:cNvPr>
          <p:cNvSpPr>
            <a:spLocks noGrp="1"/>
          </p:cNvSpPr>
          <p:nvPr>
            <p:ph type="dt" sz="half" idx="10"/>
          </p:nvPr>
        </p:nvSpPr>
        <p:spPr>
          <a:xfrm>
            <a:off x="7205133" y="6041362"/>
            <a:ext cx="1286934" cy="365125"/>
          </a:xfrm>
        </p:spPr>
        <p:txBody>
          <a:bodyPr/>
          <a:lstStyle/>
          <a:p>
            <a:fld id="{7213643B-2675-4144-A5FD-0476A6EC86E5}"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18586807-2226-4337-6270-E457CDF7BF18}"/>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1862BE9D-8FA5-0F20-822D-C277C75F192B}"/>
              </a:ext>
            </a:extLst>
          </p:cNvPr>
          <p:cNvSpPr>
            <a:spLocks noGrp="1"/>
          </p:cNvSpPr>
          <p:nvPr>
            <p:ph type="sldNum" sz="quarter" idx="12"/>
          </p:nvPr>
        </p:nvSpPr>
        <p:spPr/>
        <p:txBody>
          <a:bodyPr/>
          <a:lstStyle/>
          <a:p>
            <a:fld id="{D57F1E4F-1CFF-5643-939E-217C01CDF565}" type="slidenum">
              <a:rPr lang="en-US" smtClean="0"/>
              <a:pPr/>
              <a:t>50</a:t>
            </a:fld>
            <a:endParaRPr lang="en-US" dirty="0"/>
          </a:p>
        </p:txBody>
      </p:sp>
      <p:pic>
        <p:nvPicPr>
          <p:cNvPr id="7" name="Image 6">
            <a:extLst>
              <a:ext uri="{FF2B5EF4-FFF2-40B4-BE49-F238E27FC236}">
                <a16:creationId xmlns:a16="http://schemas.microsoft.com/office/drawing/2014/main" id="{00C7B64B-05E5-378B-5DCF-91E4829C625A}"/>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3161857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5D39F5-4387-4AA1-533E-0483E1B7CBDE}"/>
              </a:ext>
            </a:extLst>
          </p:cNvPr>
          <p:cNvSpPr>
            <a:spLocks noGrp="1"/>
          </p:cNvSpPr>
          <p:nvPr>
            <p:ph type="title"/>
          </p:nvPr>
        </p:nvSpPr>
        <p:spPr>
          <a:xfrm>
            <a:off x="3826140" y="150946"/>
            <a:ext cx="4521199" cy="601133"/>
          </a:xfrm>
        </p:spPr>
        <p:txBody>
          <a:bodyPr>
            <a:normAutofit fontScale="90000"/>
          </a:bodyPr>
          <a:lstStyle/>
          <a:p>
            <a:r>
              <a:rPr lang="fr-FR" dirty="0"/>
              <a:t>L’information du public</a:t>
            </a:r>
          </a:p>
        </p:txBody>
      </p:sp>
      <p:sp>
        <p:nvSpPr>
          <p:cNvPr id="3" name="Espace réservé du contenu 2">
            <a:extLst>
              <a:ext uri="{FF2B5EF4-FFF2-40B4-BE49-F238E27FC236}">
                <a16:creationId xmlns:a16="http://schemas.microsoft.com/office/drawing/2014/main" id="{96B78F43-F94B-1EBB-67CF-C80192C1AEE5}"/>
              </a:ext>
            </a:extLst>
          </p:cNvPr>
          <p:cNvSpPr>
            <a:spLocks noGrp="1"/>
          </p:cNvSpPr>
          <p:nvPr>
            <p:ph idx="1"/>
          </p:nvPr>
        </p:nvSpPr>
        <p:spPr>
          <a:xfrm>
            <a:off x="872067" y="1397000"/>
            <a:ext cx="8596668" cy="4377267"/>
          </a:xfrm>
        </p:spPr>
        <p:txBody>
          <a:bodyPr>
            <a:normAutofit lnSpcReduction="10000"/>
          </a:bodyPr>
          <a:lstStyle/>
          <a:p>
            <a:pPr algn="just">
              <a:buFont typeface="Wingdings" panose="05000000000000000000" pitchFamily="2" charset="2"/>
              <a:buChar char="Ø"/>
            </a:pPr>
            <a:r>
              <a:rPr lang="fr-FR"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Article R123-21</a:t>
            </a:r>
            <a:endParaRPr lang="fr-FR"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6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L'autorité compétente pour organiser l'enquête adresse, dès leur réception, copie du rapport et des conclusions au responsable du projet, plan ou programme.</a:t>
            </a:r>
          </a:p>
          <a:p>
            <a:pPr algn="just">
              <a:buFont typeface="Wingdings" panose="05000000000000000000" pitchFamily="2" charset="2"/>
              <a:buChar char="Ø"/>
            </a:pPr>
            <a:r>
              <a:rPr lang="fr-FR" sz="16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Copie du rapport et des conclusions est également adressée à la mairie de chacune des communes où s'est déroulée l'enquête et à la préfecture de chaque département concerné pour y être sans délai tenue à la disposition du public pendant un an à compter de la date de clôture de l'enquête.</a:t>
            </a:r>
          </a:p>
          <a:p>
            <a:pPr algn="just">
              <a:buFont typeface="Wingdings" panose="05000000000000000000" pitchFamily="2" charset="2"/>
              <a:buChar char="Ø"/>
            </a:pPr>
            <a:r>
              <a:rPr lang="fr-FR" sz="16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L'autorité compétente pour organiser l'enquête publie le rapport et les conclusions du commissaire enquêteur ou de la commission d'enquête sur le site internet où a été publié l'avis mentionné au I de l'article R. 123-11 et le tient à la disposition du public pendant un an</a:t>
            </a:r>
            <a:r>
              <a:rPr lang="fr-FR"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p>
          <a:p>
            <a:pPr marL="0" indent="0" algn="ctr">
              <a:buNone/>
            </a:pPr>
            <a:r>
              <a:rPr lang="fr-FR" b="1" dirty="0">
                <a:solidFill>
                  <a:srgbClr val="FF0000"/>
                </a:solidFill>
                <a:latin typeface="Calibri" panose="020F0502020204030204" pitchFamily="34" charset="0"/>
                <a:ea typeface="Calibri" panose="020F0502020204030204" pitchFamily="34" charset="0"/>
                <a:cs typeface="Calibri" panose="020F0502020204030204" pitchFamily="34" charset="0"/>
              </a:rPr>
              <a:t>En résumé …..  </a:t>
            </a:r>
          </a:p>
          <a:p>
            <a:pPr algn="just">
              <a:buFont typeface="Wingdings" panose="05000000000000000000" pitchFamily="2" charset="2"/>
              <a:buChar char="Ø"/>
            </a:pP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L’autorité organisatrice transmets une copie du rapport </a:t>
            </a:r>
          </a:p>
          <a:p>
            <a:pPr algn="just">
              <a:buFont typeface="Wingdings" panose="05000000000000000000" pitchFamily="2" charset="2"/>
              <a:buChar char="Ø"/>
            </a:pP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au MO</a:t>
            </a:r>
          </a:p>
          <a:p>
            <a:pPr>
              <a:buFont typeface="Wingdings" panose="05000000000000000000" pitchFamily="2" charset="2"/>
              <a:buChar char="Ø"/>
            </a:pPr>
            <a:r>
              <a:rPr lang="fr-FR" dirty="0">
                <a:solidFill>
                  <a:schemeClr val="tx1"/>
                </a:solidFill>
                <a:latin typeface="Calibri" panose="020F0502020204030204" pitchFamily="34" charset="0"/>
                <a:ea typeface="Calibri" panose="020F0502020204030204" pitchFamily="34" charset="0"/>
                <a:cs typeface="Calibri" panose="020F0502020204030204" pitchFamily="34" charset="0"/>
              </a:rPr>
              <a:t>À chaque mairie lieu de permanence où le public peut le consulter durant un an</a:t>
            </a:r>
          </a:p>
          <a:p>
            <a:pPr marL="0" indent="0" algn="ctr">
              <a:buNone/>
            </a:pP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Mais aussi, met en ligne le rapport durant un an sur le site </a:t>
            </a:r>
            <a:r>
              <a:rPr lang="fr-FR"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internet où a été publié l'avis </a:t>
            </a:r>
            <a:endParaRPr lang="fr-FR" dirty="0"/>
          </a:p>
        </p:txBody>
      </p:sp>
      <p:sp>
        <p:nvSpPr>
          <p:cNvPr id="4" name="Espace réservé de la date 3">
            <a:extLst>
              <a:ext uri="{FF2B5EF4-FFF2-40B4-BE49-F238E27FC236}">
                <a16:creationId xmlns:a16="http://schemas.microsoft.com/office/drawing/2014/main" id="{A1684B29-0574-7098-E603-5E375562ED8F}"/>
              </a:ext>
            </a:extLst>
          </p:cNvPr>
          <p:cNvSpPr>
            <a:spLocks noGrp="1"/>
          </p:cNvSpPr>
          <p:nvPr>
            <p:ph type="dt" sz="half" idx="10"/>
          </p:nvPr>
        </p:nvSpPr>
        <p:spPr>
          <a:xfrm>
            <a:off x="7205133" y="6041362"/>
            <a:ext cx="1385530" cy="365125"/>
          </a:xfrm>
        </p:spPr>
        <p:txBody>
          <a:bodyPr/>
          <a:lstStyle/>
          <a:p>
            <a:pPr algn="ctr"/>
            <a:fld id="{7213643B-2675-4144-A5FD-0476A6EC86E5}"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B1673FB6-3A9A-48D9-8EF5-50694697DBB7}"/>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1A554E3B-5245-1BA0-8640-9BD5CD5DE160}"/>
              </a:ext>
            </a:extLst>
          </p:cNvPr>
          <p:cNvSpPr>
            <a:spLocks noGrp="1"/>
          </p:cNvSpPr>
          <p:nvPr>
            <p:ph type="sldNum" sz="quarter" idx="12"/>
          </p:nvPr>
        </p:nvSpPr>
        <p:spPr/>
        <p:txBody>
          <a:bodyPr/>
          <a:lstStyle/>
          <a:p>
            <a:fld id="{D57F1E4F-1CFF-5643-939E-217C01CDF565}" type="slidenum">
              <a:rPr lang="en-US" smtClean="0"/>
              <a:pPr/>
              <a:t>51</a:t>
            </a:fld>
            <a:endParaRPr lang="en-US" dirty="0"/>
          </a:p>
        </p:txBody>
      </p:sp>
      <p:pic>
        <p:nvPicPr>
          <p:cNvPr id="7" name="Image 6">
            <a:extLst>
              <a:ext uri="{FF2B5EF4-FFF2-40B4-BE49-F238E27FC236}">
                <a16:creationId xmlns:a16="http://schemas.microsoft.com/office/drawing/2014/main" id="{ABB8BA0C-D3EC-CD7F-5F91-98AE9A97380C}"/>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3686611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54B33A-1658-3A61-7C2E-02EEB5354F88}"/>
              </a:ext>
            </a:extLst>
          </p:cNvPr>
          <p:cNvSpPr>
            <a:spLocks noGrp="1"/>
          </p:cNvSpPr>
          <p:nvPr>
            <p:ph type="title"/>
          </p:nvPr>
        </p:nvSpPr>
        <p:spPr>
          <a:xfrm>
            <a:off x="4103330" y="418377"/>
            <a:ext cx="4487333" cy="685800"/>
          </a:xfrm>
        </p:spPr>
        <p:txBody>
          <a:bodyPr/>
          <a:lstStyle/>
          <a:p>
            <a:pPr algn="r"/>
            <a:r>
              <a:rPr lang="fr-FR" dirty="0"/>
              <a:t>L’impact du rapport</a:t>
            </a:r>
          </a:p>
        </p:txBody>
      </p:sp>
      <p:sp>
        <p:nvSpPr>
          <p:cNvPr id="3" name="Espace réservé du contenu 2">
            <a:extLst>
              <a:ext uri="{FF2B5EF4-FFF2-40B4-BE49-F238E27FC236}">
                <a16:creationId xmlns:a16="http://schemas.microsoft.com/office/drawing/2014/main" id="{D6DD769E-2077-FFA6-B249-599F8086F460}"/>
              </a:ext>
            </a:extLst>
          </p:cNvPr>
          <p:cNvSpPr>
            <a:spLocks noGrp="1"/>
          </p:cNvSpPr>
          <p:nvPr>
            <p:ph idx="1"/>
          </p:nvPr>
        </p:nvSpPr>
        <p:spPr>
          <a:xfrm>
            <a:off x="925599" y="1847324"/>
            <a:ext cx="8596668" cy="3393544"/>
          </a:xfrm>
        </p:spPr>
        <p:txBody>
          <a:bodyPr/>
          <a:lstStyle/>
          <a:p>
            <a:pPr>
              <a:buFont typeface="Wingdings" panose="05000000000000000000" pitchFamily="2" charset="2"/>
              <a:buChar char="Ø"/>
            </a:pPr>
            <a:r>
              <a:rPr lang="fr-FR" b="1" dirty="0">
                <a:latin typeface="Calibri" panose="020F0502020204030204" pitchFamily="34" charset="0"/>
                <a:ea typeface="Calibri" panose="020F0502020204030204" pitchFamily="34" charset="0"/>
                <a:cs typeface="Calibri" panose="020F0502020204030204" pitchFamily="34" charset="0"/>
              </a:rPr>
              <a:t>L123.1 : </a:t>
            </a:r>
          </a:p>
          <a:p>
            <a:pPr algn="just">
              <a:buFont typeface="Wingdings" panose="05000000000000000000" pitchFamily="2" charset="2"/>
              <a:buChar char="Ø"/>
            </a:pPr>
            <a:r>
              <a:rPr lang="fr-FR"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L'enquête publique a pour objet d'assurer l'information et la participation du public ainsi que la prise en compte des intérêts des tiers lors de l'élaboration des décisions susceptibles d'affecter l'environnement mentionnées à l'article L. 123-2. Les observations et propositions parvenues pendant le délai de l'enquête sont prises en considération par le maître d'ouvrage et par l'autorité compétente pour prendre la décision.</a:t>
            </a:r>
          </a:p>
          <a:p>
            <a:pPr algn="just">
              <a:buFont typeface="Wingdings" panose="05000000000000000000" pitchFamily="2" charset="2"/>
              <a:buChar char="Ø"/>
            </a:pPr>
            <a:r>
              <a:rPr lang="fr-FR" b="1" dirty="0">
                <a:solidFill>
                  <a:srgbClr val="FF0000"/>
                </a:solidFill>
                <a:latin typeface="Calibri" panose="020F0502020204030204" pitchFamily="34" charset="0"/>
                <a:ea typeface="Calibri" panose="020F0502020204030204" pitchFamily="34" charset="0"/>
                <a:cs typeface="Calibri" panose="020F0502020204030204" pitchFamily="34" charset="0"/>
              </a:rPr>
              <a:t>En termes simples: </a:t>
            </a:r>
            <a:r>
              <a:rPr lang="fr-FR" dirty="0">
                <a:solidFill>
                  <a:schemeClr val="tx1"/>
                </a:solidFill>
                <a:latin typeface="Calibri" panose="020F0502020204030204" pitchFamily="34" charset="0"/>
                <a:ea typeface="Calibri" panose="020F0502020204030204" pitchFamily="34" charset="0"/>
                <a:cs typeface="Calibri" panose="020F0502020204030204" pitchFamily="34" charset="0"/>
              </a:rPr>
              <a:t>L</a:t>
            </a: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 maître d'ouvrage et l'autorité compétente pour prendre la décision doivent prendre en compte (a minima examiner) les propositions issues de l’enquête publique</a:t>
            </a:r>
            <a:endParaRPr lang="fr-FR"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fr-FR" dirty="0"/>
          </a:p>
        </p:txBody>
      </p:sp>
      <p:sp>
        <p:nvSpPr>
          <p:cNvPr id="4" name="Espace réservé de la date 3">
            <a:extLst>
              <a:ext uri="{FF2B5EF4-FFF2-40B4-BE49-F238E27FC236}">
                <a16:creationId xmlns:a16="http://schemas.microsoft.com/office/drawing/2014/main" id="{5359DF0F-5618-3B78-6B1C-51466AD1C9BC}"/>
              </a:ext>
            </a:extLst>
          </p:cNvPr>
          <p:cNvSpPr>
            <a:spLocks noGrp="1"/>
          </p:cNvSpPr>
          <p:nvPr>
            <p:ph type="dt" sz="half" idx="10"/>
          </p:nvPr>
        </p:nvSpPr>
        <p:spPr>
          <a:xfrm>
            <a:off x="7205133" y="6041362"/>
            <a:ext cx="1244600" cy="365125"/>
          </a:xfrm>
        </p:spPr>
        <p:txBody>
          <a:bodyPr/>
          <a:lstStyle/>
          <a:p>
            <a:pPr algn="ctr"/>
            <a:fld id="{7213643B-2675-4144-A5FD-0476A6EC86E5}"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7BF7FFE6-48E5-F75C-CB00-951C6109838A}"/>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1390A7EC-122E-7E8B-3DCF-81A8358731AE}"/>
              </a:ext>
            </a:extLst>
          </p:cNvPr>
          <p:cNvSpPr>
            <a:spLocks noGrp="1"/>
          </p:cNvSpPr>
          <p:nvPr>
            <p:ph type="sldNum" sz="quarter" idx="12"/>
          </p:nvPr>
        </p:nvSpPr>
        <p:spPr/>
        <p:txBody>
          <a:bodyPr/>
          <a:lstStyle/>
          <a:p>
            <a:fld id="{D57F1E4F-1CFF-5643-939E-217C01CDF565}" type="slidenum">
              <a:rPr lang="en-US" smtClean="0"/>
              <a:pPr/>
              <a:t>52</a:t>
            </a:fld>
            <a:endParaRPr lang="en-US" dirty="0"/>
          </a:p>
        </p:txBody>
      </p:sp>
      <p:pic>
        <p:nvPicPr>
          <p:cNvPr id="7" name="Image 6">
            <a:extLst>
              <a:ext uri="{FF2B5EF4-FFF2-40B4-BE49-F238E27FC236}">
                <a16:creationId xmlns:a16="http://schemas.microsoft.com/office/drawing/2014/main" id="{344BDBE5-2AC5-92D6-5E62-D1A06B0C54F1}"/>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315208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F44F6D-BE9C-F923-3355-4551C5F01856}"/>
              </a:ext>
            </a:extLst>
          </p:cNvPr>
          <p:cNvSpPr>
            <a:spLocks noGrp="1"/>
          </p:cNvSpPr>
          <p:nvPr>
            <p:ph type="title"/>
          </p:nvPr>
        </p:nvSpPr>
        <p:spPr>
          <a:xfrm>
            <a:off x="3987800" y="136625"/>
            <a:ext cx="4030133" cy="1016000"/>
          </a:xfrm>
        </p:spPr>
        <p:txBody>
          <a:bodyPr>
            <a:normAutofit fontScale="90000"/>
          </a:bodyPr>
          <a:lstStyle/>
          <a:p>
            <a:r>
              <a:rPr lang="fr-FR" sz="3200" dirty="0"/>
              <a:t>L’impact du rapport </a:t>
            </a:r>
            <a:br>
              <a:rPr lang="fr-FR" sz="3200" dirty="0"/>
            </a:br>
            <a:r>
              <a:rPr lang="fr-FR" sz="3200" dirty="0"/>
              <a:t>(contexte territorial)</a:t>
            </a:r>
          </a:p>
        </p:txBody>
      </p:sp>
      <p:sp>
        <p:nvSpPr>
          <p:cNvPr id="3" name="Espace réservé du contenu 2">
            <a:extLst>
              <a:ext uri="{FF2B5EF4-FFF2-40B4-BE49-F238E27FC236}">
                <a16:creationId xmlns:a16="http://schemas.microsoft.com/office/drawing/2014/main" id="{B87465D9-953B-8AAF-9896-50FEDADCDA2D}"/>
              </a:ext>
            </a:extLst>
          </p:cNvPr>
          <p:cNvSpPr>
            <a:spLocks noGrp="1"/>
          </p:cNvSpPr>
          <p:nvPr>
            <p:ph idx="1"/>
          </p:nvPr>
        </p:nvSpPr>
        <p:spPr>
          <a:xfrm>
            <a:off x="753535" y="1488613"/>
            <a:ext cx="8596668" cy="3880773"/>
          </a:xfrm>
        </p:spPr>
        <p:txBody>
          <a:bodyPr>
            <a:normAutofit lnSpcReduction="10000"/>
          </a:bodyPr>
          <a:lstStyle/>
          <a:p>
            <a:pPr>
              <a:buFont typeface="Wingdings" panose="05000000000000000000" pitchFamily="2" charset="2"/>
              <a:buChar char="Ø"/>
            </a:pPr>
            <a:r>
              <a:rPr lang="fr-FR" b="1" dirty="0">
                <a:highlight>
                  <a:srgbClr val="FFFF00"/>
                </a:highlight>
              </a:rPr>
              <a:t>L123-16 : 4</a:t>
            </a:r>
            <a:r>
              <a:rPr lang="fr-FR" b="1" baseline="30000" dirty="0">
                <a:highlight>
                  <a:srgbClr val="FFFF00"/>
                </a:highlight>
              </a:rPr>
              <a:t>ème</a:t>
            </a:r>
            <a:r>
              <a:rPr lang="fr-FR" b="1" dirty="0">
                <a:highlight>
                  <a:srgbClr val="FFFF00"/>
                </a:highlight>
              </a:rPr>
              <a:t> alinéa</a:t>
            </a:r>
          </a:p>
          <a:p>
            <a:pPr marL="0" indent="0" algn="just">
              <a:buNone/>
            </a:pP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Tout projet d'une collectivité territoriale ou d'un établissement public de coopération intercommunale ayant donné lieu à des conclusions </a:t>
            </a:r>
            <a:r>
              <a:rPr lang="fr-FR"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défavorables </a:t>
            </a: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du commissaire enquêteur ou de la commission d'enquête doit faire l'objet d'une </a:t>
            </a:r>
            <a:r>
              <a:rPr lang="fr-FR"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délibération</a:t>
            </a: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motivée </a:t>
            </a:r>
            <a:r>
              <a:rPr lang="fr-FR"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réitérant la demande d'autorisation </a:t>
            </a: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ou de déclaration d'utilité publique de l'organe délibérant de la collectivité ou de l'établissement de coopération concerné.</a:t>
            </a:r>
          </a:p>
          <a:p>
            <a:pPr algn="just">
              <a:buFont typeface="Wingdings" panose="05000000000000000000" pitchFamily="2" charset="2"/>
              <a:buChar char="Ø"/>
            </a:pPr>
            <a:r>
              <a:rPr lang="fr-FR" b="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Traduction: </a:t>
            </a:r>
          </a:p>
          <a:p>
            <a:pPr marL="0" indent="0" algn="just">
              <a:buNone/>
            </a:pP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Tout projet d’une collectivité territoriale ayant donné lieu à des conclusions défavorables (ou des réserves) </a:t>
            </a:r>
          </a:p>
          <a:p>
            <a:pPr marL="0" indent="0" algn="ctr">
              <a:buNone/>
            </a:pP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doit faire l'objet d'une délibération motivée </a:t>
            </a:r>
          </a:p>
          <a:p>
            <a:pPr marL="0" indent="0" algn="just">
              <a:buNone/>
            </a:pP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réitérant la demande d'autorisation ou de déclaration d'utilité publique </a:t>
            </a:r>
          </a:p>
          <a:p>
            <a:pPr marL="0" indent="0" algn="just">
              <a:buNone/>
            </a:pPr>
            <a:r>
              <a:rPr lang="fr-FR"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 l'organe délibérant de la collectivité ou de l’EPCI concerné</a:t>
            </a:r>
          </a:p>
          <a:p>
            <a:endParaRPr lang="fr-FR" dirty="0"/>
          </a:p>
        </p:txBody>
      </p:sp>
      <p:sp>
        <p:nvSpPr>
          <p:cNvPr id="4" name="Espace réservé de la date 3">
            <a:extLst>
              <a:ext uri="{FF2B5EF4-FFF2-40B4-BE49-F238E27FC236}">
                <a16:creationId xmlns:a16="http://schemas.microsoft.com/office/drawing/2014/main" id="{D60584AE-565D-4B7B-6DBF-B286FA3DCC6C}"/>
              </a:ext>
            </a:extLst>
          </p:cNvPr>
          <p:cNvSpPr>
            <a:spLocks noGrp="1"/>
          </p:cNvSpPr>
          <p:nvPr>
            <p:ph type="dt" sz="half" idx="10"/>
          </p:nvPr>
        </p:nvSpPr>
        <p:spPr>
          <a:xfrm>
            <a:off x="7205133" y="6041362"/>
            <a:ext cx="1295400" cy="365125"/>
          </a:xfrm>
        </p:spPr>
        <p:txBody>
          <a:bodyPr/>
          <a:lstStyle/>
          <a:p>
            <a:pPr algn="ctr"/>
            <a:fld id="{7213643B-2675-4144-A5FD-0476A6EC86E5}"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BF9A2A6F-B35D-0241-57C3-A6F6AB2183E4}"/>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1C4FFE10-075A-EC6C-81F0-7FD03A791C3A}"/>
              </a:ext>
            </a:extLst>
          </p:cNvPr>
          <p:cNvSpPr>
            <a:spLocks noGrp="1"/>
          </p:cNvSpPr>
          <p:nvPr>
            <p:ph type="sldNum" sz="quarter" idx="12"/>
          </p:nvPr>
        </p:nvSpPr>
        <p:spPr/>
        <p:txBody>
          <a:bodyPr/>
          <a:lstStyle/>
          <a:p>
            <a:fld id="{D57F1E4F-1CFF-5643-939E-217C01CDF565}" type="slidenum">
              <a:rPr lang="en-US" smtClean="0"/>
              <a:pPr/>
              <a:t>53</a:t>
            </a:fld>
            <a:endParaRPr lang="en-US" dirty="0"/>
          </a:p>
        </p:txBody>
      </p:sp>
      <p:pic>
        <p:nvPicPr>
          <p:cNvPr id="7" name="Image 6">
            <a:extLst>
              <a:ext uri="{FF2B5EF4-FFF2-40B4-BE49-F238E27FC236}">
                <a16:creationId xmlns:a16="http://schemas.microsoft.com/office/drawing/2014/main" id="{C4EDE6E5-146F-5BC4-5A5B-83DF5D5EFF1E}"/>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1792238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F6391F-81BD-C9E8-4C86-8157E7CDFEB1}"/>
              </a:ext>
            </a:extLst>
          </p:cNvPr>
          <p:cNvSpPr>
            <a:spLocks noGrp="1"/>
          </p:cNvSpPr>
          <p:nvPr>
            <p:ph type="title"/>
          </p:nvPr>
        </p:nvSpPr>
        <p:spPr>
          <a:xfrm>
            <a:off x="3691467" y="287867"/>
            <a:ext cx="3073399" cy="711200"/>
          </a:xfrm>
        </p:spPr>
        <p:txBody>
          <a:bodyPr/>
          <a:lstStyle/>
          <a:p>
            <a:r>
              <a:rPr lang="fr-FR" dirty="0"/>
              <a:t>Conclusion</a:t>
            </a:r>
          </a:p>
        </p:txBody>
      </p:sp>
      <p:sp>
        <p:nvSpPr>
          <p:cNvPr id="3" name="Espace réservé du contenu 2">
            <a:extLst>
              <a:ext uri="{FF2B5EF4-FFF2-40B4-BE49-F238E27FC236}">
                <a16:creationId xmlns:a16="http://schemas.microsoft.com/office/drawing/2014/main" id="{909615BB-D6C0-890E-CC87-AF5FE8C90C9F}"/>
              </a:ext>
            </a:extLst>
          </p:cNvPr>
          <p:cNvSpPr>
            <a:spLocks noGrp="1"/>
          </p:cNvSpPr>
          <p:nvPr>
            <p:ph idx="1"/>
          </p:nvPr>
        </p:nvSpPr>
        <p:spPr>
          <a:xfrm>
            <a:off x="778934" y="1330857"/>
            <a:ext cx="8596668" cy="2098144"/>
          </a:xfrm>
        </p:spPr>
        <p:txBody>
          <a:bodyPr/>
          <a:lstStyle/>
          <a:p>
            <a:pPr>
              <a:buFont typeface="Wingdings" panose="05000000000000000000" pitchFamily="2" charset="2"/>
              <a:buChar char="Ø"/>
            </a:pPr>
            <a:r>
              <a:rPr lang="fr-FR" dirty="0"/>
              <a:t>Être méthodique et organisé</a:t>
            </a:r>
          </a:p>
          <a:p>
            <a:pPr>
              <a:buFont typeface="Wingdings" panose="05000000000000000000" pitchFamily="2" charset="2"/>
              <a:buChar char="Ø"/>
            </a:pPr>
            <a:r>
              <a:rPr lang="fr-FR" dirty="0"/>
              <a:t>S’attacher à rendre son rapport dans les délais</a:t>
            </a:r>
          </a:p>
          <a:p>
            <a:pPr>
              <a:buFont typeface="Wingdings" panose="05000000000000000000" pitchFamily="2" charset="2"/>
              <a:buChar char="Ø"/>
            </a:pPr>
            <a:r>
              <a:rPr lang="fr-FR" dirty="0"/>
              <a:t>Veiller à la présentation et au contenu</a:t>
            </a:r>
          </a:p>
          <a:p>
            <a:pPr>
              <a:buFont typeface="Wingdings" panose="05000000000000000000" pitchFamily="2" charset="2"/>
              <a:buChar char="Ø"/>
            </a:pPr>
            <a:r>
              <a:rPr lang="fr-FR" dirty="0"/>
              <a:t>Se rappeler de l’utilité de l’enquête publique et du rôle du CE</a:t>
            </a:r>
          </a:p>
          <a:p>
            <a:pPr>
              <a:buFont typeface="Wingdings" panose="05000000000000000000" pitchFamily="2" charset="2"/>
              <a:buChar char="Ø"/>
            </a:pPr>
            <a:r>
              <a:rPr lang="fr-FR" dirty="0"/>
              <a:t>Savoir utiliser les ressources de la compagnie</a:t>
            </a:r>
          </a:p>
        </p:txBody>
      </p:sp>
      <p:sp>
        <p:nvSpPr>
          <p:cNvPr id="4" name="Espace réservé de la date 3">
            <a:extLst>
              <a:ext uri="{FF2B5EF4-FFF2-40B4-BE49-F238E27FC236}">
                <a16:creationId xmlns:a16="http://schemas.microsoft.com/office/drawing/2014/main" id="{BC68679C-080E-566E-8B3A-506B58923107}"/>
              </a:ext>
            </a:extLst>
          </p:cNvPr>
          <p:cNvSpPr>
            <a:spLocks noGrp="1"/>
          </p:cNvSpPr>
          <p:nvPr>
            <p:ph type="dt" sz="half" idx="10"/>
          </p:nvPr>
        </p:nvSpPr>
        <p:spPr>
          <a:xfrm>
            <a:off x="7205133" y="6041362"/>
            <a:ext cx="1385530" cy="365125"/>
          </a:xfrm>
        </p:spPr>
        <p:txBody>
          <a:bodyPr/>
          <a:lstStyle/>
          <a:p>
            <a:pPr algn="ctr"/>
            <a:fld id="{7213643B-2675-4144-A5FD-0476A6EC86E5}"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5784C4BC-A537-C40E-4CAE-4C37D166D6E5}"/>
              </a:ext>
            </a:extLst>
          </p:cNvPr>
          <p:cNvSpPr>
            <a:spLocks noGrp="1"/>
          </p:cNvSpPr>
          <p:nvPr>
            <p:ph type="ftr" sz="quarter" idx="11"/>
          </p:nvPr>
        </p:nvSpPr>
        <p:spPr/>
        <p:txBody>
          <a:bodyPr/>
          <a:lstStyle/>
          <a:p>
            <a:r>
              <a:rPr lang="fr-FR"/>
              <a:t>Le commissaire enquêteur après l'enquête</a:t>
            </a:r>
            <a:endParaRPr lang="en-US" dirty="0"/>
          </a:p>
        </p:txBody>
      </p:sp>
      <p:sp>
        <p:nvSpPr>
          <p:cNvPr id="6" name="Espace réservé du numéro de diapositive 5">
            <a:extLst>
              <a:ext uri="{FF2B5EF4-FFF2-40B4-BE49-F238E27FC236}">
                <a16:creationId xmlns:a16="http://schemas.microsoft.com/office/drawing/2014/main" id="{D5C95DEA-303F-861C-7A8A-6D914C135A9F}"/>
              </a:ext>
            </a:extLst>
          </p:cNvPr>
          <p:cNvSpPr>
            <a:spLocks noGrp="1"/>
          </p:cNvSpPr>
          <p:nvPr>
            <p:ph type="sldNum" sz="quarter" idx="12"/>
          </p:nvPr>
        </p:nvSpPr>
        <p:spPr/>
        <p:txBody>
          <a:bodyPr/>
          <a:lstStyle/>
          <a:p>
            <a:fld id="{D57F1E4F-1CFF-5643-939E-217C01CDF565}" type="slidenum">
              <a:rPr lang="en-US" smtClean="0"/>
              <a:pPr/>
              <a:t>54</a:t>
            </a:fld>
            <a:endParaRPr lang="en-US" dirty="0"/>
          </a:p>
        </p:txBody>
      </p:sp>
      <p:pic>
        <p:nvPicPr>
          <p:cNvPr id="7" name="Image 6">
            <a:extLst>
              <a:ext uri="{FF2B5EF4-FFF2-40B4-BE49-F238E27FC236}">
                <a16:creationId xmlns:a16="http://schemas.microsoft.com/office/drawing/2014/main" id="{81D89DDF-E71F-92FF-4321-522315903856}"/>
              </a:ext>
            </a:extLst>
          </p:cNvPr>
          <p:cNvPicPr>
            <a:picLocks noChangeAspect="1"/>
          </p:cNvPicPr>
          <p:nvPr/>
        </p:nvPicPr>
        <p:blipFill>
          <a:blip r:embed="rId2"/>
          <a:stretch>
            <a:fillRect/>
          </a:stretch>
        </p:blipFill>
        <p:spPr>
          <a:xfrm>
            <a:off x="2355942" y="3655352"/>
            <a:ext cx="5305160" cy="1708675"/>
          </a:xfrm>
          <a:prstGeom prst="rect">
            <a:avLst/>
          </a:prstGeom>
        </p:spPr>
      </p:pic>
    </p:spTree>
    <p:extLst>
      <p:ext uri="{BB962C8B-B14F-4D97-AF65-F5344CB8AC3E}">
        <p14:creationId xmlns:p14="http://schemas.microsoft.com/office/powerpoint/2010/main" val="43525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45"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2000"/>
                                        <p:tgtEl>
                                          <p:spTgt spid="7"/>
                                        </p:tgtEl>
                                      </p:cBhvr>
                                    </p:animEffect>
                                    <p:anim calcmode="lin" valueType="num">
                                      <p:cBhvr>
                                        <p:cTn id="28" dur="2000" fill="hold"/>
                                        <p:tgtEl>
                                          <p:spTgt spid="7"/>
                                        </p:tgtEl>
                                        <p:attrNameLst>
                                          <p:attrName>ppt_w</p:attrName>
                                        </p:attrNameLst>
                                      </p:cBhvr>
                                      <p:tavLst>
                                        <p:tav tm="0" fmla="#ppt_w*sin(2.5*pi*$)">
                                          <p:val>
                                            <p:fltVal val="0"/>
                                          </p:val>
                                        </p:tav>
                                        <p:tav tm="100000">
                                          <p:val>
                                            <p:fltVal val="1"/>
                                          </p:val>
                                        </p:tav>
                                      </p:tavLst>
                                    </p:anim>
                                    <p:anim calcmode="lin" valueType="num">
                                      <p:cBhvr>
                                        <p:cTn id="29" dur="2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C0F55F-D2F3-D742-C4B2-A3DCF4760FD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1EFE6A1-4E60-FC1D-6B2C-5BD369926835}"/>
              </a:ext>
            </a:extLst>
          </p:cNvPr>
          <p:cNvSpPr>
            <a:spLocks noGrp="1"/>
          </p:cNvSpPr>
          <p:nvPr>
            <p:ph idx="1"/>
          </p:nvPr>
        </p:nvSpPr>
        <p:spPr/>
        <p:txBody>
          <a:bodyPr/>
          <a:lstStyle/>
          <a:p>
            <a:endParaRPr lang="fr-FR"/>
          </a:p>
        </p:txBody>
      </p:sp>
      <p:sp>
        <p:nvSpPr>
          <p:cNvPr id="4" name="Espace réservé de la date 3">
            <a:extLst>
              <a:ext uri="{FF2B5EF4-FFF2-40B4-BE49-F238E27FC236}">
                <a16:creationId xmlns:a16="http://schemas.microsoft.com/office/drawing/2014/main" id="{D6E8D15C-C0B0-06CC-B21F-39328F7C8852}"/>
              </a:ext>
            </a:extLst>
          </p:cNvPr>
          <p:cNvSpPr>
            <a:spLocks noGrp="1"/>
          </p:cNvSpPr>
          <p:nvPr>
            <p:ph type="dt" sz="half" idx="10"/>
          </p:nvPr>
        </p:nvSpPr>
        <p:spPr/>
        <p:txBody>
          <a:bodyPr/>
          <a:lstStyle/>
          <a:p>
            <a:fld id="{8191DF86-DBAC-4534-9767-85CCC654E88F}"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70DBDC11-51CA-E635-3530-9A34A94A7943}"/>
              </a:ext>
            </a:extLst>
          </p:cNvPr>
          <p:cNvSpPr>
            <a:spLocks noGrp="1"/>
          </p:cNvSpPr>
          <p:nvPr>
            <p:ph type="ftr" sz="quarter" idx="11"/>
          </p:nvPr>
        </p:nvSpPr>
        <p:spPr/>
        <p:txBody>
          <a:bodyPr/>
          <a:lstStyle/>
          <a:p>
            <a:r>
              <a:rPr lang="en-US"/>
              <a:t>Le commissaire enquêteur</a:t>
            </a:r>
            <a:endParaRPr lang="en-US" dirty="0"/>
          </a:p>
        </p:txBody>
      </p:sp>
      <p:sp>
        <p:nvSpPr>
          <p:cNvPr id="6" name="Espace réservé du numéro de diapositive 5">
            <a:extLst>
              <a:ext uri="{FF2B5EF4-FFF2-40B4-BE49-F238E27FC236}">
                <a16:creationId xmlns:a16="http://schemas.microsoft.com/office/drawing/2014/main" id="{1BD22C07-BAA3-E8F7-3ECE-DC8CA493417B}"/>
              </a:ext>
            </a:extLst>
          </p:cNvPr>
          <p:cNvSpPr>
            <a:spLocks noGrp="1"/>
          </p:cNvSpPr>
          <p:nvPr>
            <p:ph type="sldNum" sz="quarter" idx="12"/>
          </p:nvPr>
        </p:nvSpPr>
        <p:spPr/>
        <p:txBody>
          <a:bodyPr/>
          <a:lstStyle/>
          <a:p>
            <a:fld id="{D57F1E4F-1CFF-5643-939E-217C01CDF565}" type="slidenum">
              <a:rPr lang="en-US" smtClean="0"/>
              <a:pPr/>
              <a:t>55</a:t>
            </a:fld>
            <a:endParaRPr lang="en-US" dirty="0"/>
          </a:p>
        </p:txBody>
      </p:sp>
    </p:spTree>
    <p:extLst>
      <p:ext uri="{BB962C8B-B14F-4D97-AF65-F5344CB8AC3E}">
        <p14:creationId xmlns:p14="http://schemas.microsoft.com/office/powerpoint/2010/main" val="23181713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B44570-4DE8-74E4-0F1E-845238936F6A}"/>
              </a:ext>
            </a:extLst>
          </p:cNvPr>
          <p:cNvSpPr>
            <a:spLocks noGrp="1"/>
          </p:cNvSpPr>
          <p:nvPr>
            <p:ph type="ctrTitle"/>
          </p:nvPr>
        </p:nvSpPr>
        <p:spPr>
          <a:xfrm>
            <a:off x="1507067" y="2404534"/>
            <a:ext cx="7766936" cy="1735666"/>
          </a:xfrm>
        </p:spPr>
        <p:txBody>
          <a:bodyPr/>
          <a:lstStyle/>
          <a:p>
            <a:pPr algn="ctr"/>
            <a:r>
              <a:rPr lang="fr-FR" dirty="0"/>
              <a:t>Cas particuliers en enquête publique</a:t>
            </a:r>
          </a:p>
        </p:txBody>
      </p:sp>
      <p:sp>
        <p:nvSpPr>
          <p:cNvPr id="3" name="Sous-titre 2">
            <a:extLst>
              <a:ext uri="{FF2B5EF4-FFF2-40B4-BE49-F238E27FC236}">
                <a16:creationId xmlns:a16="http://schemas.microsoft.com/office/drawing/2014/main" id="{2147639D-69CA-78BC-C882-25C0B8BF818E}"/>
              </a:ext>
            </a:extLst>
          </p:cNvPr>
          <p:cNvSpPr>
            <a:spLocks noGrp="1"/>
          </p:cNvSpPr>
          <p:nvPr>
            <p:ph type="subTitle" idx="1"/>
          </p:nvPr>
        </p:nvSpPr>
        <p:spPr>
          <a:xfrm>
            <a:off x="7636933" y="5083768"/>
            <a:ext cx="1637070" cy="411099"/>
          </a:xfrm>
        </p:spPr>
        <p:txBody>
          <a:bodyPr/>
          <a:lstStyle/>
          <a:p>
            <a:r>
              <a:rPr lang="fr-FR" dirty="0"/>
              <a:t>Daniel Collard</a:t>
            </a:r>
          </a:p>
        </p:txBody>
      </p:sp>
      <p:pic>
        <p:nvPicPr>
          <p:cNvPr id="4" name="Image 3">
            <a:extLst>
              <a:ext uri="{FF2B5EF4-FFF2-40B4-BE49-F238E27FC236}">
                <a16:creationId xmlns:a16="http://schemas.microsoft.com/office/drawing/2014/main" id="{261FE91F-46C5-8784-A9E6-196FA7701A92}"/>
              </a:ext>
            </a:extLst>
          </p:cNvPr>
          <p:cNvPicPr>
            <a:picLocks noChangeAspect="1"/>
          </p:cNvPicPr>
          <p:nvPr/>
        </p:nvPicPr>
        <p:blipFill>
          <a:blip r:embed="rId2"/>
          <a:stretch>
            <a:fillRect/>
          </a:stretch>
        </p:blipFill>
        <p:spPr>
          <a:xfrm>
            <a:off x="0" y="0"/>
            <a:ext cx="5599266" cy="1803400"/>
          </a:xfrm>
          <a:prstGeom prst="rect">
            <a:avLst/>
          </a:prstGeom>
        </p:spPr>
      </p:pic>
    </p:spTree>
    <p:extLst>
      <p:ext uri="{BB962C8B-B14F-4D97-AF65-F5344CB8AC3E}">
        <p14:creationId xmlns:p14="http://schemas.microsoft.com/office/powerpoint/2010/main" val="923084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fltVal val="0"/>
                                          </p:val>
                                        </p:tav>
                                        <p:tav tm="100000">
                                          <p:val>
                                            <p:strVal val="#ppt_h"/>
                                          </p:val>
                                        </p:tav>
                                      </p:tavLst>
                                    </p:anim>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815973C-B330-A3FD-F730-A713A28EC231}"/>
              </a:ext>
            </a:extLst>
          </p:cNvPr>
          <p:cNvSpPr>
            <a:spLocks noGrp="1"/>
          </p:cNvSpPr>
          <p:nvPr>
            <p:ph type="title"/>
          </p:nvPr>
        </p:nvSpPr>
        <p:spPr>
          <a:xfrm>
            <a:off x="3894667" y="1468802"/>
            <a:ext cx="3564466" cy="897467"/>
          </a:xfrm>
        </p:spPr>
        <p:txBody>
          <a:bodyPr/>
          <a:lstStyle/>
          <a:p>
            <a:r>
              <a:rPr lang="fr-FR" dirty="0"/>
              <a:t>Cas particuliers</a:t>
            </a:r>
          </a:p>
        </p:txBody>
      </p:sp>
      <p:sp>
        <p:nvSpPr>
          <p:cNvPr id="3" name="Sous-titre 2">
            <a:extLst>
              <a:ext uri="{FF2B5EF4-FFF2-40B4-BE49-F238E27FC236}">
                <a16:creationId xmlns:a16="http://schemas.microsoft.com/office/drawing/2014/main" id="{10FEBA23-A8D1-1A8C-38F2-6F1D66DBD8AC}"/>
              </a:ext>
            </a:extLst>
          </p:cNvPr>
          <p:cNvSpPr>
            <a:spLocks noGrp="1"/>
          </p:cNvSpPr>
          <p:nvPr>
            <p:ph idx="1"/>
          </p:nvPr>
        </p:nvSpPr>
        <p:spPr>
          <a:xfrm>
            <a:off x="863601" y="2573867"/>
            <a:ext cx="6493932" cy="1591733"/>
          </a:xfrm>
        </p:spPr>
        <p:txBody>
          <a:bodyPr>
            <a:normAutofit/>
          </a:bodyPr>
          <a:lstStyle/>
          <a:p>
            <a:pPr algn="just">
              <a:buFont typeface="Wingdings" panose="05000000000000000000" pitchFamily="2" charset="2"/>
              <a:buChar char="Ø"/>
            </a:pPr>
            <a:r>
              <a:rPr lang="fr-FR" sz="4000" dirty="0">
                <a:latin typeface="Calibri" panose="020F0502020204030204" pitchFamily="34" charset="0"/>
                <a:ea typeface="Calibri" panose="020F0502020204030204" pitchFamily="34" charset="0"/>
                <a:cs typeface="Calibri" panose="020F0502020204030204" pitchFamily="34" charset="0"/>
              </a:rPr>
              <a:t>La suspension de l’enquête</a:t>
            </a:r>
          </a:p>
          <a:p>
            <a:pPr algn="just">
              <a:buFont typeface="Wingdings" panose="05000000000000000000" pitchFamily="2" charset="2"/>
              <a:buChar char="Ø"/>
            </a:pPr>
            <a:r>
              <a:rPr lang="fr-FR" sz="4000" dirty="0">
                <a:latin typeface="Calibri" panose="020F0502020204030204" pitchFamily="34" charset="0"/>
                <a:ea typeface="Calibri" panose="020F0502020204030204" pitchFamily="34" charset="0"/>
                <a:cs typeface="Calibri" panose="020F0502020204030204" pitchFamily="34" charset="0"/>
              </a:rPr>
              <a:t>L’enquête complémentaire</a:t>
            </a:r>
          </a:p>
          <a:p>
            <a:pPr marL="0" indent="0" algn="just">
              <a:buNone/>
            </a:pPr>
            <a:endParaRPr lang="fr-FR" dirty="0"/>
          </a:p>
          <a:p>
            <a:pPr marL="0" indent="0" algn="just">
              <a:buNone/>
            </a:pPr>
            <a:endParaRPr lang="fr-FR" dirty="0"/>
          </a:p>
        </p:txBody>
      </p:sp>
      <p:pic>
        <p:nvPicPr>
          <p:cNvPr id="4" name="Image 3">
            <a:extLst>
              <a:ext uri="{FF2B5EF4-FFF2-40B4-BE49-F238E27FC236}">
                <a16:creationId xmlns:a16="http://schemas.microsoft.com/office/drawing/2014/main" id="{4BCE3A47-6F22-8851-A254-A90657BAA0E3}"/>
              </a:ext>
            </a:extLst>
          </p:cNvPr>
          <p:cNvPicPr>
            <a:picLocks noChangeAspect="1"/>
          </p:cNvPicPr>
          <p:nvPr/>
        </p:nvPicPr>
        <p:blipFill>
          <a:blip r:embed="rId2"/>
          <a:stretch>
            <a:fillRect/>
          </a:stretch>
        </p:blipFill>
        <p:spPr>
          <a:xfrm>
            <a:off x="0" y="0"/>
            <a:ext cx="3667637" cy="1181265"/>
          </a:xfrm>
          <a:prstGeom prst="rect">
            <a:avLst/>
          </a:prstGeom>
        </p:spPr>
      </p:pic>
      <p:sp>
        <p:nvSpPr>
          <p:cNvPr id="6" name="Espace réservé de la date 5">
            <a:extLst>
              <a:ext uri="{FF2B5EF4-FFF2-40B4-BE49-F238E27FC236}">
                <a16:creationId xmlns:a16="http://schemas.microsoft.com/office/drawing/2014/main" id="{D4BB79E1-DC32-F5DA-F5C0-C124AA4A5BC2}"/>
              </a:ext>
            </a:extLst>
          </p:cNvPr>
          <p:cNvSpPr>
            <a:spLocks noGrp="1"/>
          </p:cNvSpPr>
          <p:nvPr>
            <p:ph type="dt" sz="half" idx="10"/>
          </p:nvPr>
        </p:nvSpPr>
        <p:spPr>
          <a:xfrm>
            <a:off x="6807201" y="6041362"/>
            <a:ext cx="1879600" cy="365125"/>
          </a:xfrm>
        </p:spPr>
        <p:txBody>
          <a:bodyPr/>
          <a:lstStyle/>
          <a:p>
            <a:pPr algn="ctr"/>
            <a:fld id="{6B7F3FEB-EA24-4AEB-9A90-F4B0004CBCFD}" type="datetime4">
              <a:rPr lang="fr-FR" smtClean="0"/>
              <a:t>17 mars 2024</a:t>
            </a:fld>
            <a:endParaRPr lang="en-US" dirty="0"/>
          </a:p>
        </p:txBody>
      </p:sp>
      <p:sp>
        <p:nvSpPr>
          <p:cNvPr id="7" name="Espace réservé du pied de page 6">
            <a:extLst>
              <a:ext uri="{FF2B5EF4-FFF2-40B4-BE49-F238E27FC236}">
                <a16:creationId xmlns:a16="http://schemas.microsoft.com/office/drawing/2014/main" id="{6857A633-FD24-5014-DD43-0B103F49D429}"/>
              </a:ext>
            </a:extLst>
          </p:cNvPr>
          <p:cNvSpPr>
            <a:spLocks noGrp="1"/>
          </p:cNvSpPr>
          <p:nvPr>
            <p:ph type="ftr" sz="quarter" idx="11"/>
          </p:nvPr>
        </p:nvSpPr>
        <p:spPr/>
        <p:txBody>
          <a:bodyPr/>
          <a:lstStyle/>
          <a:p>
            <a:r>
              <a:rPr lang="fr-FR"/>
              <a:t>Suspension d'enquête et enquête complémentaire</a:t>
            </a:r>
            <a:endParaRPr lang="en-US" dirty="0"/>
          </a:p>
        </p:txBody>
      </p:sp>
      <p:sp>
        <p:nvSpPr>
          <p:cNvPr id="8" name="Espace réservé du numéro de diapositive 7">
            <a:extLst>
              <a:ext uri="{FF2B5EF4-FFF2-40B4-BE49-F238E27FC236}">
                <a16:creationId xmlns:a16="http://schemas.microsoft.com/office/drawing/2014/main" id="{FA59653D-5129-2B3F-AFC2-8AA0F86A0881}"/>
              </a:ext>
            </a:extLst>
          </p:cNvPr>
          <p:cNvSpPr>
            <a:spLocks noGrp="1"/>
          </p:cNvSpPr>
          <p:nvPr>
            <p:ph type="sldNum" sz="quarter" idx="12"/>
          </p:nvPr>
        </p:nvSpPr>
        <p:spPr/>
        <p:txBody>
          <a:bodyPr/>
          <a:lstStyle/>
          <a:p>
            <a:fld id="{D57F1E4F-1CFF-5643-939E-217C01CDF565}" type="slidenum">
              <a:rPr lang="en-US" smtClean="0"/>
              <a:pPr/>
              <a:t>57</a:t>
            </a:fld>
            <a:endParaRPr lang="en-US" dirty="0"/>
          </a:p>
        </p:txBody>
      </p:sp>
    </p:spTree>
    <p:extLst>
      <p:ext uri="{BB962C8B-B14F-4D97-AF65-F5344CB8AC3E}">
        <p14:creationId xmlns:p14="http://schemas.microsoft.com/office/powerpoint/2010/main" val="2306869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815973C-B330-A3FD-F730-A713A28EC231}"/>
              </a:ext>
            </a:extLst>
          </p:cNvPr>
          <p:cNvSpPr>
            <a:spLocks noGrp="1"/>
          </p:cNvSpPr>
          <p:nvPr>
            <p:ph type="title"/>
          </p:nvPr>
        </p:nvSpPr>
        <p:spPr>
          <a:xfrm>
            <a:off x="4110567" y="590632"/>
            <a:ext cx="5308600" cy="897467"/>
          </a:xfrm>
        </p:spPr>
        <p:txBody>
          <a:bodyPr>
            <a:normAutofit fontScale="90000"/>
          </a:bodyPr>
          <a:lstStyle/>
          <a:p>
            <a:r>
              <a:rPr lang="fr-FR" dirty="0">
                <a:latin typeface="Calibri" panose="020F0502020204030204" pitchFamily="34" charset="0"/>
                <a:ea typeface="Calibri" panose="020F0502020204030204" pitchFamily="34" charset="0"/>
                <a:cs typeface="Calibri" panose="020F0502020204030204" pitchFamily="34" charset="0"/>
              </a:rPr>
              <a:t>La suspension de l’enquête</a:t>
            </a:r>
            <a:br>
              <a:rPr lang="fr-FR" dirty="0">
                <a:latin typeface="Calibri" panose="020F0502020204030204" pitchFamily="34" charset="0"/>
                <a:ea typeface="Calibri" panose="020F0502020204030204" pitchFamily="34" charset="0"/>
                <a:cs typeface="Calibri" panose="020F0502020204030204" pitchFamily="34" charset="0"/>
              </a:rPr>
            </a:br>
            <a:endParaRPr lang="fr-FR" dirty="0"/>
          </a:p>
        </p:txBody>
      </p:sp>
      <p:sp>
        <p:nvSpPr>
          <p:cNvPr id="3" name="Sous-titre 2">
            <a:extLst>
              <a:ext uri="{FF2B5EF4-FFF2-40B4-BE49-F238E27FC236}">
                <a16:creationId xmlns:a16="http://schemas.microsoft.com/office/drawing/2014/main" id="{10FEBA23-A8D1-1A8C-38F2-6F1D66DBD8AC}"/>
              </a:ext>
            </a:extLst>
          </p:cNvPr>
          <p:cNvSpPr>
            <a:spLocks noGrp="1"/>
          </p:cNvSpPr>
          <p:nvPr>
            <p:ph idx="1"/>
          </p:nvPr>
        </p:nvSpPr>
        <p:spPr>
          <a:xfrm>
            <a:off x="795867" y="1310457"/>
            <a:ext cx="8805334" cy="4650078"/>
          </a:xfrm>
        </p:spPr>
        <p:txBody>
          <a:bodyPr>
            <a:normAutofit fontScale="62500" lnSpcReduction="20000"/>
          </a:bodyPr>
          <a:lstStyle/>
          <a:p>
            <a:pPr algn="just">
              <a:buFont typeface="Wingdings" panose="05000000000000000000" pitchFamily="2" charset="2"/>
              <a:buChar char="Ø"/>
            </a:pPr>
            <a:r>
              <a:rPr lang="fr-FR" sz="20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A</a:t>
            </a:r>
            <a:r>
              <a:rPr lang="fr-FR" sz="26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rt L. 123-14 </a:t>
            </a:r>
            <a:r>
              <a:rPr lang="fr-FR" sz="26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 (1</a:t>
            </a:r>
            <a:r>
              <a:rPr lang="fr-FR" sz="2600" b="1" baseline="30000"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er</a:t>
            </a:r>
            <a:r>
              <a:rPr lang="fr-FR" sz="26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 alinéa) </a:t>
            </a:r>
            <a:r>
              <a:rPr lang="fr-FR" sz="2600" dirty="0">
                <a:latin typeface="Calibri" panose="020F0502020204030204" pitchFamily="34" charset="0"/>
                <a:ea typeface="Calibri" panose="020F0502020204030204" pitchFamily="34" charset="0"/>
                <a:cs typeface="Calibri" panose="020F0502020204030204" pitchFamily="34" charset="0"/>
              </a:rPr>
              <a:t>Pendant l'enquête publique, </a:t>
            </a:r>
            <a:r>
              <a:rPr lang="fr-FR" sz="2600" dirty="0">
                <a:solidFill>
                  <a:srgbClr val="00B0F0"/>
                </a:solidFill>
                <a:latin typeface="Calibri" panose="020F0502020204030204" pitchFamily="34" charset="0"/>
                <a:ea typeface="Calibri" panose="020F0502020204030204" pitchFamily="34" charset="0"/>
                <a:cs typeface="Calibri" panose="020F0502020204030204" pitchFamily="34" charset="0"/>
              </a:rPr>
              <a:t>si la personne responsable du projet</a:t>
            </a:r>
            <a:r>
              <a:rPr lang="fr-FR" sz="2600" dirty="0">
                <a:latin typeface="Calibri" panose="020F0502020204030204" pitchFamily="34" charset="0"/>
                <a:ea typeface="Calibri" panose="020F0502020204030204" pitchFamily="34" charset="0"/>
                <a:cs typeface="Calibri" panose="020F0502020204030204" pitchFamily="34" charset="0"/>
              </a:rPr>
              <a:t>, plan ou programme visé au I de l'article</a:t>
            </a: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tooltip="Code de l">
                  <a:extLst>
                    <a:ext uri="{A12FA001-AC4F-418D-AE19-62706E023703}">
                      <ahyp:hlinkClr xmlns:ahyp="http://schemas.microsoft.com/office/drawing/2018/hyperlinkcolor" val="tx"/>
                    </a:ext>
                  </a:extLst>
                </a:hlinkClick>
              </a:rPr>
              <a:t>L. 123-2 </a:t>
            </a:r>
            <a:r>
              <a:rPr lang="fr-FR" sz="2600" dirty="0">
                <a:solidFill>
                  <a:srgbClr val="00B0F0"/>
                </a:solidFill>
                <a:latin typeface="Calibri" panose="020F0502020204030204" pitchFamily="34" charset="0"/>
                <a:ea typeface="Calibri" panose="020F0502020204030204" pitchFamily="34" charset="0"/>
                <a:cs typeface="Calibri" panose="020F0502020204030204" pitchFamily="34" charset="0"/>
              </a:rPr>
              <a:t>estime nécessaire d'apporter </a:t>
            </a:r>
            <a:r>
              <a:rPr lang="fr-FR" sz="2600" dirty="0">
                <a:latin typeface="Calibri" panose="020F0502020204030204" pitchFamily="34" charset="0"/>
                <a:ea typeface="Calibri" panose="020F0502020204030204" pitchFamily="34" charset="0"/>
                <a:cs typeface="Calibri" panose="020F0502020204030204" pitchFamily="34" charset="0"/>
              </a:rPr>
              <a:t>à celui-ci, à l'étude d'impact ou au rapport sur les incidences environnementales afférent, </a:t>
            </a:r>
            <a:r>
              <a:rPr lang="fr-FR" sz="2600" dirty="0">
                <a:solidFill>
                  <a:srgbClr val="00B0F0"/>
                </a:solidFill>
                <a:latin typeface="Calibri" panose="020F0502020204030204" pitchFamily="34" charset="0"/>
                <a:ea typeface="Calibri" panose="020F0502020204030204" pitchFamily="34" charset="0"/>
                <a:cs typeface="Calibri" panose="020F0502020204030204" pitchFamily="34" charset="0"/>
              </a:rPr>
              <a:t>des modifications substantielles</a:t>
            </a:r>
            <a:r>
              <a:rPr lang="fr-FR" sz="2600" dirty="0">
                <a:latin typeface="Calibri" panose="020F0502020204030204" pitchFamily="34" charset="0"/>
                <a:ea typeface="Calibri" panose="020F0502020204030204" pitchFamily="34" charset="0"/>
                <a:cs typeface="Calibri" panose="020F0502020204030204" pitchFamily="34" charset="0"/>
              </a:rPr>
              <a:t>, </a:t>
            </a:r>
            <a:r>
              <a:rPr lang="fr-FR" sz="2600" dirty="0">
                <a:solidFill>
                  <a:srgbClr val="00B0F0"/>
                </a:solidFill>
                <a:latin typeface="Calibri" panose="020F0502020204030204" pitchFamily="34" charset="0"/>
                <a:ea typeface="Calibri" panose="020F0502020204030204" pitchFamily="34" charset="0"/>
                <a:cs typeface="Calibri" panose="020F0502020204030204" pitchFamily="34" charset="0"/>
              </a:rPr>
              <a:t>l'autorité compétente pour ouvrir et organiser l'enquête peut, </a:t>
            </a:r>
            <a:r>
              <a:rPr lang="fr-FR" sz="2600" dirty="0">
                <a:latin typeface="Calibri" panose="020F0502020204030204" pitchFamily="34" charset="0"/>
                <a:ea typeface="Calibri" panose="020F0502020204030204" pitchFamily="34" charset="0"/>
                <a:cs typeface="Calibri" panose="020F0502020204030204" pitchFamily="34" charset="0"/>
              </a:rPr>
              <a:t>après avoir entendu le commissaire enquêteur ou le président de la commission d'enquête, </a:t>
            </a:r>
            <a:r>
              <a:rPr lang="fr-FR" sz="2600" dirty="0">
                <a:solidFill>
                  <a:srgbClr val="00B0F0"/>
                </a:solidFill>
                <a:latin typeface="Calibri" panose="020F0502020204030204" pitchFamily="34" charset="0"/>
                <a:ea typeface="Calibri" panose="020F0502020204030204" pitchFamily="34" charset="0"/>
                <a:cs typeface="Calibri" panose="020F0502020204030204" pitchFamily="34" charset="0"/>
              </a:rPr>
              <a:t>suspendre l'enquête </a:t>
            </a:r>
            <a:r>
              <a:rPr lang="fr-FR" sz="2600" dirty="0">
                <a:latin typeface="Calibri" panose="020F0502020204030204" pitchFamily="34" charset="0"/>
                <a:ea typeface="Calibri" panose="020F0502020204030204" pitchFamily="34" charset="0"/>
                <a:cs typeface="Calibri" panose="020F0502020204030204" pitchFamily="34" charset="0"/>
              </a:rPr>
              <a:t>pendant une durée maximale de six mois. Cette possibilité de suspension ne peut être utilisée qu'</a:t>
            </a:r>
            <a:r>
              <a:rPr lang="fr-FR" sz="2600" dirty="0">
                <a:solidFill>
                  <a:srgbClr val="00B0F0"/>
                </a:solidFill>
                <a:latin typeface="Calibri" panose="020F0502020204030204" pitchFamily="34" charset="0"/>
                <a:ea typeface="Calibri" panose="020F0502020204030204" pitchFamily="34" charset="0"/>
                <a:cs typeface="Calibri" panose="020F0502020204030204" pitchFamily="34" charset="0"/>
              </a:rPr>
              <a:t>une seule fois</a:t>
            </a:r>
            <a:r>
              <a:rPr lang="fr-FR" sz="2600" dirty="0">
                <a:latin typeface="Calibri" panose="020F0502020204030204" pitchFamily="34" charset="0"/>
                <a:ea typeface="Calibri" panose="020F0502020204030204" pitchFamily="34" charset="0"/>
                <a:cs typeface="Calibri" panose="020F0502020204030204" pitchFamily="34" charset="0"/>
              </a:rPr>
              <a:t>.</a:t>
            </a:r>
          </a:p>
          <a:p>
            <a:pPr>
              <a:buFont typeface="Wingdings" panose="05000000000000000000" pitchFamily="2" charset="2"/>
              <a:buChar char="Ø"/>
            </a:pP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t>L'enquête est prolongée d'une durée d'au moins trente jours. </a:t>
            </a:r>
          </a:p>
          <a:p>
            <a:pPr>
              <a:buFont typeface="Wingdings" panose="05000000000000000000" pitchFamily="2" charset="2"/>
              <a:buChar char="Ø"/>
            </a:pP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t>Même commissaire enquêteur ou la même commission d'enquête. </a:t>
            </a:r>
          </a:p>
          <a:p>
            <a:pPr>
              <a:buFont typeface="Wingdings" panose="05000000000000000000" pitchFamily="2" charset="2"/>
              <a:buChar char="Ø"/>
            </a:pP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t>Nouvel arrêté d'organisation, d'une nouvelle publicité, et, pour les projets, d'une nouvelle information des communes conformément à l’article </a:t>
            </a:r>
            <a:r>
              <a:rPr lang="fr-FR" sz="2600" u="sng" dirty="0">
                <a:solidFill>
                  <a:schemeClr val="tx1"/>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R. 123-12</a:t>
            </a: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t>. </a:t>
            </a:r>
            <a:b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t>Le dossier d'enquête initial est complété dans ses différents éléments, avec: </a:t>
            </a:r>
          </a:p>
          <a:p>
            <a:pPr marL="0" indent="0" algn="just">
              <a:buNone/>
            </a:pP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t>1° Une note expliquant les modifications substantielles apportées au projet, plan ou programme par rapport à sa version initialement soumise à enquête ; </a:t>
            </a:r>
          </a:p>
          <a:p>
            <a:pPr marL="0" indent="0" algn="just">
              <a:buNone/>
            </a:pP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t>2° Lorsqu'ils sont requis, l'étude d'impact ou l'évaluation environnementale intégrant ces modifications, ainsi que l'avis de l'autorité administrative de l'Etat compétente en matière d'environnement mentionné aux </a:t>
            </a:r>
            <a:r>
              <a:rPr lang="fr-FR" sz="2600" u="sng" dirty="0">
                <a:solidFill>
                  <a:schemeClr val="tx1"/>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articles L. 122-1 </a:t>
            </a: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t>et </a:t>
            </a:r>
            <a:r>
              <a:rPr lang="fr-FR" sz="2600" u="sng" dirty="0">
                <a:solidFill>
                  <a:schemeClr val="tx1"/>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L. 122-7</a:t>
            </a:r>
            <a:r>
              <a:rPr lang="fr-FR" sz="2600" dirty="0">
                <a:solidFill>
                  <a:schemeClr val="tx1"/>
                </a:solidFill>
                <a:latin typeface="Calibri" panose="020F0502020204030204" pitchFamily="34" charset="0"/>
                <a:ea typeface="Calibri" panose="020F0502020204030204" pitchFamily="34" charset="0"/>
                <a:cs typeface="Calibri" panose="020F0502020204030204" pitchFamily="34" charset="0"/>
              </a:rPr>
              <a:t> du présent code ou de l'article L. 104-6 du code de l'urbanisme portant sur cette étude d'impact ou cette évaluation environnementale actualisée.</a:t>
            </a:r>
          </a:p>
          <a:p>
            <a:pPr>
              <a:buFont typeface="Wingdings" panose="05000000000000000000" pitchFamily="2" charset="2"/>
              <a:buChar char="Ø"/>
            </a:pPr>
            <a:endParaRPr lang="fr-FR" sz="1900" dirty="0">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19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dirty="0"/>
          </a:p>
          <a:p>
            <a:pPr marL="0" indent="0" algn="just">
              <a:buNone/>
            </a:pPr>
            <a:endParaRPr lang="fr-FR" dirty="0"/>
          </a:p>
        </p:txBody>
      </p:sp>
      <p:pic>
        <p:nvPicPr>
          <p:cNvPr id="4" name="Image 3">
            <a:extLst>
              <a:ext uri="{FF2B5EF4-FFF2-40B4-BE49-F238E27FC236}">
                <a16:creationId xmlns:a16="http://schemas.microsoft.com/office/drawing/2014/main" id="{4BCE3A47-6F22-8851-A254-A90657BAA0E3}"/>
              </a:ext>
            </a:extLst>
          </p:cNvPr>
          <p:cNvPicPr>
            <a:picLocks noChangeAspect="1"/>
          </p:cNvPicPr>
          <p:nvPr/>
        </p:nvPicPr>
        <p:blipFill>
          <a:blip r:embed="rId7"/>
          <a:stretch>
            <a:fillRect/>
          </a:stretch>
        </p:blipFill>
        <p:spPr>
          <a:xfrm>
            <a:off x="0" y="0"/>
            <a:ext cx="3667637" cy="1181265"/>
          </a:xfrm>
          <a:prstGeom prst="rect">
            <a:avLst/>
          </a:prstGeom>
        </p:spPr>
      </p:pic>
      <p:sp>
        <p:nvSpPr>
          <p:cNvPr id="6" name="Espace réservé de la date 5">
            <a:extLst>
              <a:ext uri="{FF2B5EF4-FFF2-40B4-BE49-F238E27FC236}">
                <a16:creationId xmlns:a16="http://schemas.microsoft.com/office/drawing/2014/main" id="{D4BB79E1-DC32-F5DA-F5C0-C124AA4A5BC2}"/>
              </a:ext>
            </a:extLst>
          </p:cNvPr>
          <p:cNvSpPr>
            <a:spLocks noGrp="1"/>
          </p:cNvSpPr>
          <p:nvPr>
            <p:ph type="dt" sz="half" idx="10"/>
          </p:nvPr>
        </p:nvSpPr>
        <p:spPr>
          <a:xfrm>
            <a:off x="7179733" y="6159896"/>
            <a:ext cx="1227667" cy="365125"/>
          </a:xfrm>
        </p:spPr>
        <p:txBody>
          <a:bodyPr/>
          <a:lstStyle/>
          <a:p>
            <a:fld id="{98DE1543-5611-41E3-80A9-A2A4EA89CE04}" type="datetime4">
              <a:rPr lang="fr-FR" smtClean="0"/>
              <a:t>17 mars 2024</a:t>
            </a:fld>
            <a:endParaRPr lang="en-US" dirty="0"/>
          </a:p>
        </p:txBody>
      </p:sp>
      <p:sp>
        <p:nvSpPr>
          <p:cNvPr id="7" name="Espace réservé du pied de page 6">
            <a:extLst>
              <a:ext uri="{FF2B5EF4-FFF2-40B4-BE49-F238E27FC236}">
                <a16:creationId xmlns:a16="http://schemas.microsoft.com/office/drawing/2014/main" id="{6857A633-FD24-5014-DD43-0B103F49D429}"/>
              </a:ext>
            </a:extLst>
          </p:cNvPr>
          <p:cNvSpPr>
            <a:spLocks noGrp="1"/>
          </p:cNvSpPr>
          <p:nvPr>
            <p:ph type="ftr" sz="quarter" idx="11"/>
          </p:nvPr>
        </p:nvSpPr>
        <p:spPr>
          <a:xfrm>
            <a:off x="580323" y="6267368"/>
            <a:ext cx="6297612" cy="365125"/>
          </a:xfrm>
        </p:spPr>
        <p:txBody>
          <a:bodyPr/>
          <a:lstStyle/>
          <a:p>
            <a:r>
              <a:rPr lang="fr-FR"/>
              <a:t>Suspension d'enquête et enquête complémentaire</a:t>
            </a:r>
            <a:endParaRPr lang="en-US" dirty="0"/>
          </a:p>
        </p:txBody>
      </p:sp>
      <p:sp>
        <p:nvSpPr>
          <p:cNvPr id="8" name="Espace réservé du numéro de diapositive 7">
            <a:extLst>
              <a:ext uri="{FF2B5EF4-FFF2-40B4-BE49-F238E27FC236}">
                <a16:creationId xmlns:a16="http://schemas.microsoft.com/office/drawing/2014/main" id="{FA59653D-5129-2B3F-AFC2-8AA0F86A0881}"/>
              </a:ext>
            </a:extLst>
          </p:cNvPr>
          <p:cNvSpPr>
            <a:spLocks noGrp="1"/>
          </p:cNvSpPr>
          <p:nvPr>
            <p:ph type="sldNum" sz="quarter" idx="12"/>
          </p:nvPr>
        </p:nvSpPr>
        <p:spPr/>
        <p:txBody>
          <a:bodyPr/>
          <a:lstStyle/>
          <a:p>
            <a:fld id="{D57F1E4F-1CFF-5643-939E-217C01CDF565}" type="slidenum">
              <a:rPr lang="en-US" smtClean="0"/>
              <a:pPr/>
              <a:t>58</a:t>
            </a:fld>
            <a:endParaRPr lang="en-US" dirty="0"/>
          </a:p>
        </p:txBody>
      </p:sp>
    </p:spTree>
    <p:extLst>
      <p:ext uri="{BB962C8B-B14F-4D97-AF65-F5344CB8AC3E}">
        <p14:creationId xmlns:p14="http://schemas.microsoft.com/office/powerpoint/2010/main" val="3739867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2B2658-C4AD-07A1-6A9A-0885007C92AF}"/>
              </a:ext>
            </a:extLst>
          </p:cNvPr>
          <p:cNvSpPr>
            <a:spLocks noGrp="1"/>
          </p:cNvSpPr>
          <p:nvPr>
            <p:ph type="title"/>
          </p:nvPr>
        </p:nvSpPr>
        <p:spPr>
          <a:xfrm>
            <a:off x="3759201" y="451513"/>
            <a:ext cx="5731932" cy="640687"/>
          </a:xfrm>
        </p:spPr>
        <p:txBody>
          <a:bodyPr>
            <a:normAutofit fontScale="90000"/>
          </a:bodyPr>
          <a:lstStyle/>
          <a:p>
            <a:pPr algn="ctr"/>
            <a:r>
              <a:rPr lang="fr-FR" sz="3600" dirty="0">
                <a:latin typeface="Calibri" panose="020F0502020204030204" pitchFamily="34" charset="0"/>
                <a:ea typeface="Calibri" panose="020F0502020204030204" pitchFamily="34" charset="0"/>
                <a:cs typeface="Calibri" panose="020F0502020204030204" pitchFamily="34" charset="0"/>
              </a:rPr>
              <a:t>L’enquête complémentaire</a:t>
            </a:r>
            <a:br>
              <a:rPr lang="fr-FR" sz="3600" dirty="0">
                <a:latin typeface="Calibri" panose="020F0502020204030204" pitchFamily="34" charset="0"/>
                <a:ea typeface="Calibri" panose="020F0502020204030204" pitchFamily="34" charset="0"/>
                <a:cs typeface="Calibri" panose="020F0502020204030204" pitchFamily="34" charset="0"/>
              </a:rPr>
            </a:br>
            <a:endParaRPr lang="fr-FR" dirty="0"/>
          </a:p>
        </p:txBody>
      </p:sp>
      <p:sp>
        <p:nvSpPr>
          <p:cNvPr id="3" name="Espace réservé du contenu 2">
            <a:extLst>
              <a:ext uri="{FF2B5EF4-FFF2-40B4-BE49-F238E27FC236}">
                <a16:creationId xmlns:a16="http://schemas.microsoft.com/office/drawing/2014/main" id="{4D1C24E1-D380-6582-9AF9-5210891CB15B}"/>
              </a:ext>
            </a:extLst>
          </p:cNvPr>
          <p:cNvSpPr>
            <a:spLocks noGrp="1"/>
          </p:cNvSpPr>
          <p:nvPr>
            <p:ph idx="1"/>
          </p:nvPr>
        </p:nvSpPr>
        <p:spPr>
          <a:xfrm>
            <a:off x="894465" y="1559456"/>
            <a:ext cx="8596668" cy="3880773"/>
          </a:xfrm>
        </p:spPr>
        <p:txBody>
          <a:bodyPr>
            <a:normAutofit fontScale="85000" lnSpcReduction="20000"/>
          </a:bodyPr>
          <a:lstStyle/>
          <a:p>
            <a:pPr algn="just">
              <a:buFont typeface="Wingdings" panose="05000000000000000000" pitchFamily="2" charset="2"/>
              <a:buChar char="Ø"/>
            </a:pPr>
            <a:r>
              <a:rPr lang="fr-FR"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 </a:t>
            </a:r>
            <a:r>
              <a:rPr lang="fr-FR"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A</a:t>
            </a:r>
            <a:r>
              <a:rPr lang="fr-FR" sz="18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rt L. 123-14 </a:t>
            </a:r>
            <a:r>
              <a:rPr lang="fr-FR" sz="18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 </a:t>
            </a:r>
            <a:r>
              <a:rPr lang="fr-FR"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2</a:t>
            </a:r>
            <a:r>
              <a:rPr lang="fr-FR" b="1" baseline="30000"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ème</a:t>
            </a:r>
            <a:r>
              <a:rPr lang="fr-FR"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 alinéa (partiel) </a:t>
            </a:r>
            <a:r>
              <a:rPr lang="fr-FR" sz="16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Au vu des conclusions du commissaire enquêteur ou de la commission d'enquête, la personne responsable du projet, plan ou programme visé au I de l'article L. 123-2 peut, si elle estime souhaitable d'apporter à celui-ci des changements qui en modifient l'économie générale, demander à l'autorité organisatrice d'ouvrir une enquête complémentaire portant sur les avantages et inconvénients de ces modifications pour le projet et pour l'environnement</a:t>
            </a:r>
          </a:p>
          <a:p>
            <a:pPr algn="just">
              <a:buFont typeface="Wingdings" panose="05000000000000000000" pitchFamily="2" charset="2"/>
              <a:buChar char="Ø"/>
            </a:pPr>
            <a:r>
              <a:rPr lang="fr-FR" sz="1600" dirty="0">
                <a:solidFill>
                  <a:srgbClr val="000000"/>
                </a:solidFill>
                <a:latin typeface="Calibri" panose="020F0502020204030204" pitchFamily="34" charset="0"/>
                <a:ea typeface="Calibri" panose="020F0502020204030204" pitchFamily="34" charset="0"/>
                <a:cs typeface="Calibri" panose="020F0502020204030204" pitchFamily="34" charset="0"/>
              </a:rPr>
              <a:t>Mais aussi décision de justice suite à un recours et décision de cours d’appel </a:t>
            </a:r>
          </a:p>
          <a:p>
            <a:pPr algn="just">
              <a:buFont typeface="Wingdings" panose="05000000000000000000" pitchFamily="2" charset="2"/>
              <a:buChar char="Ø"/>
            </a:pPr>
            <a:r>
              <a:rPr lang="fr-FR" sz="16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Art R 123-23 fixe les modalités d’organisation</a:t>
            </a:r>
            <a:endParaRPr lang="fr-FR" sz="16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600" dirty="0">
                <a:solidFill>
                  <a:schemeClr val="tx1"/>
                </a:solidFill>
                <a:latin typeface="Calibri" panose="020F0502020204030204" pitchFamily="34" charset="0"/>
                <a:ea typeface="Calibri" panose="020F0502020204030204" pitchFamily="34" charset="0"/>
                <a:cs typeface="Calibri" panose="020F0502020204030204" pitchFamily="34" charset="0"/>
              </a:rPr>
              <a:t>Enquête limitée à 15 jours</a:t>
            </a:r>
            <a:endParaRPr lang="fr-FR" sz="16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600" dirty="0">
                <a:solidFill>
                  <a:schemeClr val="tx1"/>
                </a:solidFill>
                <a:latin typeface="Calibri" panose="020F0502020204030204" pitchFamily="34" charset="0"/>
                <a:ea typeface="Calibri" panose="020F0502020204030204" pitchFamily="34" charset="0"/>
                <a:cs typeface="Calibri" panose="020F0502020204030204" pitchFamily="34" charset="0"/>
              </a:rPr>
              <a:t>Nouveau commissaire enquêteur ou commission d'enquête</a:t>
            </a:r>
            <a:r>
              <a:rPr lang="fr-FR" sz="1600" dirty="0">
                <a:solidFill>
                  <a:srgbClr val="000000"/>
                </a:solidFill>
                <a:latin typeface="Calibri" panose="020F0502020204030204" pitchFamily="34" charset="0"/>
                <a:ea typeface="Calibri" panose="020F0502020204030204" pitchFamily="34" charset="0"/>
                <a:cs typeface="Calibri" panose="020F0502020204030204" pitchFamily="34" charset="0"/>
              </a:rPr>
              <a:t> différente</a:t>
            </a:r>
          </a:p>
          <a:p>
            <a:pPr algn="just">
              <a:buFont typeface="Wingdings" panose="05000000000000000000" pitchFamily="2" charset="2"/>
              <a:buChar char="Ø"/>
            </a:pPr>
            <a:r>
              <a:rPr lang="fr-FR" sz="1600" dirty="0">
                <a:solidFill>
                  <a:schemeClr val="tx1"/>
                </a:solidFill>
                <a:latin typeface="Calibri" panose="020F0502020204030204" pitchFamily="34" charset="0"/>
                <a:ea typeface="Calibri" panose="020F0502020204030204" pitchFamily="34" charset="0"/>
                <a:cs typeface="Calibri" panose="020F0502020204030204" pitchFamily="34" charset="0"/>
              </a:rPr>
              <a:t>Le dossier d'enquête initial est complété dans ses différents éléments, avec: </a:t>
            </a:r>
          </a:p>
          <a:p>
            <a:pPr marL="0" indent="0" algn="just">
              <a:buNone/>
            </a:pPr>
            <a:r>
              <a:rPr lang="fr-FR" sz="1600" dirty="0">
                <a:solidFill>
                  <a:schemeClr val="tx1"/>
                </a:solidFill>
                <a:latin typeface="Calibri" panose="020F0502020204030204" pitchFamily="34" charset="0"/>
                <a:ea typeface="Calibri" panose="020F0502020204030204" pitchFamily="34" charset="0"/>
                <a:cs typeface="Calibri" panose="020F0502020204030204" pitchFamily="34" charset="0"/>
              </a:rPr>
              <a:t>1° Une note expliquant les modifications substantielles apportées au projet, plan ou programme par rapport à sa version initialement soumise à enquête ; </a:t>
            </a:r>
          </a:p>
          <a:p>
            <a:pPr marL="0" indent="0" algn="just">
              <a:buNone/>
            </a:pPr>
            <a:r>
              <a:rPr lang="fr-FR" sz="1600" dirty="0">
                <a:solidFill>
                  <a:schemeClr val="tx1"/>
                </a:solidFill>
                <a:latin typeface="Calibri" panose="020F0502020204030204" pitchFamily="34" charset="0"/>
                <a:ea typeface="Calibri" panose="020F0502020204030204" pitchFamily="34" charset="0"/>
                <a:cs typeface="Calibri" panose="020F0502020204030204" pitchFamily="34" charset="0"/>
              </a:rPr>
              <a:t>2° Lorsqu'ils sont requis, l'étude d'impact ou l'évaluation environnementale intégrant ces modifications, ainsi que l'avis de l'autorité administrative de l'Etat compétente en matière d'environnement mentionné aux </a:t>
            </a:r>
            <a:r>
              <a:rPr lang="fr-FR" sz="1600" u="sng"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articles L. 122-1 </a:t>
            </a:r>
            <a:r>
              <a:rPr lang="fr-FR" sz="1600" dirty="0">
                <a:solidFill>
                  <a:schemeClr val="tx1"/>
                </a:solidFill>
                <a:latin typeface="Calibri" panose="020F0502020204030204" pitchFamily="34" charset="0"/>
                <a:ea typeface="Calibri" panose="020F0502020204030204" pitchFamily="34" charset="0"/>
                <a:cs typeface="Calibri" panose="020F0502020204030204" pitchFamily="34" charset="0"/>
              </a:rPr>
              <a:t>et </a:t>
            </a:r>
            <a:r>
              <a:rPr lang="fr-FR" sz="1600" u="sng" dirty="0">
                <a:solidFill>
                  <a:schemeClr val="tx1"/>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L. 122-7</a:t>
            </a:r>
            <a:r>
              <a:rPr lang="fr-FR" sz="1600" dirty="0">
                <a:solidFill>
                  <a:schemeClr val="tx1"/>
                </a:solidFill>
                <a:latin typeface="Calibri" panose="020F0502020204030204" pitchFamily="34" charset="0"/>
                <a:ea typeface="Calibri" panose="020F0502020204030204" pitchFamily="34" charset="0"/>
                <a:cs typeface="Calibri" panose="020F0502020204030204" pitchFamily="34" charset="0"/>
              </a:rPr>
              <a:t> du présent code ou de l'article L. 104-6 du code de l'urbanisme portant sur cette étude d'impact ou cette évaluation environnementale actualisée</a:t>
            </a:r>
          </a:p>
        </p:txBody>
      </p:sp>
      <p:sp>
        <p:nvSpPr>
          <p:cNvPr id="4" name="Espace réservé de la date 3">
            <a:extLst>
              <a:ext uri="{FF2B5EF4-FFF2-40B4-BE49-F238E27FC236}">
                <a16:creationId xmlns:a16="http://schemas.microsoft.com/office/drawing/2014/main" id="{BE0CCA4F-9D14-95B3-36B5-46CA65BCDC77}"/>
              </a:ext>
            </a:extLst>
          </p:cNvPr>
          <p:cNvSpPr>
            <a:spLocks noGrp="1"/>
          </p:cNvSpPr>
          <p:nvPr>
            <p:ph type="dt" sz="half" idx="10"/>
          </p:nvPr>
        </p:nvSpPr>
        <p:spPr>
          <a:xfrm>
            <a:off x="7205133" y="6041362"/>
            <a:ext cx="1210734" cy="365125"/>
          </a:xfrm>
        </p:spPr>
        <p:txBody>
          <a:bodyPr/>
          <a:lstStyle/>
          <a:p>
            <a:fld id="{D46596B9-EB27-4160-9ADD-C99B54C255B5}"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A24AAD52-AC94-591D-23A9-2BAFFBBB0E93}"/>
              </a:ext>
            </a:extLst>
          </p:cNvPr>
          <p:cNvSpPr>
            <a:spLocks noGrp="1"/>
          </p:cNvSpPr>
          <p:nvPr>
            <p:ph type="ftr" sz="quarter" idx="11"/>
          </p:nvPr>
        </p:nvSpPr>
        <p:spPr/>
        <p:txBody>
          <a:bodyPr/>
          <a:lstStyle/>
          <a:p>
            <a:r>
              <a:rPr lang="fr-FR"/>
              <a:t>Suspension d'enquête et enquête complémentaire</a:t>
            </a:r>
            <a:endParaRPr lang="en-US" dirty="0"/>
          </a:p>
        </p:txBody>
      </p:sp>
      <p:sp>
        <p:nvSpPr>
          <p:cNvPr id="6" name="Espace réservé du numéro de diapositive 5">
            <a:extLst>
              <a:ext uri="{FF2B5EF4-FFF2-40B4-BE49-F238E27FC236}">
                <a16:creationId xmlns:a16="http://schemas.microsoft.com/office/drawing/2014/main" id="{B2B7BB32-C5B2-A23B-9E67-CB664AE92EA2}"/>
              </a:ext>
            </a:extLst>
          </p:cNvPr>
          <p:cNvSpPr>
            <a:spLocks noGrp="1"/>
          </p:cNvSpPr>
          <p:nvPr>
            <p:ph type="sldNum" sz="quarter" idx="12"/>
          </p:nvPr>
        </p:nvSpPr>
        <p:spPr/>
        <p:txBody>
          <a:bodyPr/>
          <a:lstStyle/>
          <a:p>
            <a:fld id="{D57F1E4F-1CFF-5643-939E-217C01CDF565}" type="slidenum">
              <a:rPr lang="en-US" smtClean="0"/>
              <a:pPr/>
              <a:t>59</a:t>
            </a:fld>
            <a:endParaRPr lang="en-US" dirty="0"/>
          </a:p>
        </p:txBody>
      </p:sp>
      <p:pic>
        <p:nvPicPr>
          <p:cNvPr id="7" name="Image 6">
            <a:extLst>
              <a:ext uri="{FF2B5EF4-FFF2-40B4-BE49-F238E27FC236}">
                <a16:creationId xmlns:a16="http://schemas.microsoft.com/office/drawing/2014/main" id="{B6416E30-72F5-42ED-18E7-8B3BBC16E395}"/>
              </a:ext>
            </a:extLst>
          </p:cNvPr>
          <p:cNvPicPr>
            <a:picLocks noChangeAspect="1"/>
          </p:cNvPicPr>
          <p:nvPr/>
        </p:nvPicPr>
        <p:blipFill>
          <a:blip r:embed="rId5"/>
          <a:stretch>
            <a:fillRect/>
          </a:stretch>
        </p:blipFill>
        <p:spPr>
          <a:xfrm>
            <a:off x="0" y="0"/>
            <a:ext cx="3667637" cy="1181265"/>
          </a:xfrm>
          <a:prstGeom prst="rect">
            <a:avLst/>
          </a:prstGeom>
        </p:spPr>
      </p:pic>
    </p:spTree>
    <p:extLst>
      <p:ext uri="{BB962C8B-B14F-4D97-AF65-F5344CB8AC3E}">
        <p14:creationId xmlns:p14="http://schemas.microsoft.com/office/powerpoint/2010/main" val="105222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952875" y="382917"/>
            <a:ext cx="5473526" cy="600075"/>
          </a:xfrm>
        </p:spPr>
        <p:txBody>
          <a:bodyPr>
            <a:normAutofit/>
          </a:bodyPr>
          <a:lstStyle/>
          <a:p>
            <a:pPr algn="ctr"/>
            <a:r>
              <a:rPr lang="fr-FR" sz="2800" dirty="0"/>
              <a:t>Les qualités</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829733" y="1356386"/>
            <a:ext cx="8596668" cy="4375547"/>
          </a:xfrm>
        </p:spPr>
        <p:txBody>
          <a:bodyPr>
            <a:normAutofit fontScale="25000" lnSpcReduction="20000"/>
          </a:bodyPr>
          <a:lstStyle/>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Objectivité</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Aucune opinion formelle</a:t>
            </a:r>
            <a:r>
              <a:rPr lang="fr-FR" sz="8000" b="0" i="0" u="none" strike="noStrike" kern="1200" cap="none" spc="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ni d’à</a:t>
            </a:r>
            <a:r>
              <a:rPr lang="fr-FR" sz="8000" b="0" i="0" u="none" strike="noStrike" kern="1200" cap="none" spc="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priori sur le projet avant et pendant la consultation du public</a:t>
            </a: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Respect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le plus impartial des opinions exprimées tant vis à vis du public que du MO et des pouvoirs publics</a:t>
            </a:r>
            <a:r>
              <a:rPr lang="fr-FR" sz="8000" b="0" i="0" u="none" strike="noStrike" kern="1200" cap="none" spc="0" baseline="0" dirty="0">
                <a:solidFill>
                  <a:srgbClr val="000000"/>
                </a:solidFill>
                <a:uFillTx/>
                <a:latin typeface="Arial" pitchFamily="18"/>
                <a:ea typeface="Lucida Sans Unicode" pitchFamily="2"/>
                <a:cs typeface="Lucida Sans Unicode" pitchFamily="2"/>
              </a:rPr>
              <a:t>.</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i="1" dirty="0">
                <a:solidFill>
                  <a:srgbClr val="000000"/>
                </a:solidFill>
                <a:latin typeface="Arial" pitchFamily="18"/>
                <a:cs typeface="Lucida Sans Unicode" pitchFamily="2"/>
              </a:rPr>
              <a:t>Cependant: </a:t>
            </a:r>
            <a:r>
              <a:rPr lang="fr-FR" sz="8000" b="0" i="1" u="none" strike="noStrike" kern="1200" cap="none" spc="0" baseline="0" dirty="0">
                <a:solidFill>
                  <a:srgbClr val="000000"/>
                </a:solidFill>
                <a:uFillTx/>
                <a:latin typeface="Arial" pitchFamily="18"/>
                <a:ea typeface="Lucida Sans Unicode" pitchFamily="2"/>
                <a:cs typeface="Lucida Sans Unicode" pitchFamily="2"/>
              </a:rPr>
              <a:t>avis personnel subjectif car le CE doit se forger une opinion personnelle sur le projet à partir de sa propre analyse</a:t>
            </a:r>
            <a:endParaRPr lang="fr-FR" sz="8000" i="1" dirty="0"/>
          </a:p>
          <a:p>
            <a:pPr algn="just">
              <a:buFont typeface="Wingdings" panose="05000000000000000000" pitchFamily="2" charset="2"/>
              <a:buChar char="Ø"/>
            </a:pPr>
            <a:r>
              <a:rPr lang="fr-FR" sz="9600" b="1" dirty="0">
                <a:latin typeface="Calibri" panose="020F0502020204030204" pitchFamily="34" charset="0"/>
                <a:ea typeface="Calibri" panose="020F0502020204030204" pitchFamily="34" charset="0"/>
                <a:cs typeface="Calibri" panose="020F0502020204030204" pitchFamily="34" charset="0"/>
              </a:rPr>
              <a:t>Capacité d’analyse et de synthèse</a:t>
            </a:r>
          </a:p>
          <a:p>
            <a:pPr marL="0" indent="0" algn="ctr"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1" i="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D</a:t>
            </a:r>
            <a:r>
              <a:rPr lang="fr-FR" sz="8000" b="1" i="1" u="none" strike="noStrike" kern="1200" cap="none" spc="0" baseline="0" dirty="0">
                <a:solidFill>
                  <a:schemeClr val="accent2">
                    <a:lumMod val="75000"/>
                  </a:schemeClr>
                </a:solidFill>
                <a:uFillTx/>
                <a:latin typeface="Calibri" panose="020F0502020204030204" pitchFamily="34" charset="0"/>
                <a:ea typeface="Calibri" panose="020F0502020204030204" pitchFamily="34" charset="0"/>
                <a:cs typeface="Calibri" panose="020F0502020204030204" pitchFamily="34" charset="0"/>
              </a:rPr>
              <a:t>ossiers de plus en plus denses et complexes incluant de nombreuses données</a:t>
            </a:r>
            <a:r>
              <a:rPr lang="fr-FR" sz="8000" b="1" i="0" u="none" strike="noStrike" kern="1200" cap="none" spc="0" baseline="0" dirty="0">
                <a:solidFill>
                  <a:schemeClr val="accent2">
                    <a:lumMod val="75000"/>
                  </a:schemeClr>
                </a:solidFill>
                <a:uFillTx/>
                <a:latin typeface="Calibri" panose="020F0502020204030204" pitchFamily="34" charset="0"/>
                <a:ea typeface="Calibri" panose="020F0502020204030204" pitchFamily="34" charset="0"/>
                <a:cs typeface="Calibri" panose="020F0502020204030204" pitchFamily="34" charset="0"/>
              </a:rPr>
              <a:t>. </a:t>
            </a:r>
          </a:p>
          <a:p>
            <a:pPr mar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Pouvoir</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distinguer les éléments essentiels, apprécier la véracité, voire l’absence d’informations, saisir les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interac</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tions.</a:t>
            </a:r>
          </a:p>
          <a:p>
            <a:pPr mar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H</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iérarchiser et relier les problématiques afin de bâtir un avis cohérent</a:t>
            </a:r>
          </a:p>
          <a:p>
            <a:pPr mar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Formaliser</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sa pensée avec précision et concision pour éviter de rédiger un rapport (trop long) décourageant le lecteur.</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9600" b="1" dirty="0"/>
          </a:p>
          <a:p>
            <a:pPr algn="just">
              <a:buFont typeface="Wingdings" panose="05000000000000000000" pitchFamily="2" charset="2"/>
              <a:buChar char="Ø"/>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6993467" y="6228029"/>
            <a:ext cx="1278466" cy="365125"/>
          </a:xfrm>
        </p:spPr>
        <p:txBody>
          <a:bodyPr/>
          <a:lstStyle/>
          <a:p>
            <a:pPr algn="ctr"/>
            <a:fld id="{48ED79E7-9002-49D5-90EF-85E3C2DE60C0}"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68867" y="6482030"/>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a:xfrm>
            <a:off x="8429797" y="6482028"/>
            <a:ext cx="683339" cy="365125"/>
          </a:xfrm>
        </p:spPr>
        <p:txBody>
          <a:bodyPr/>
          <a:lstStyle/>
          <a:p>
            <a:fld id="{D57F1E4F-1CFF-5643-939E-217C01CDF565}" type="slidenum">
              <a:rPr lang="en-US" smtClean="0"/>
              <a:pPr/>
              <a:t>6</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582820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9AE619-CB85-65E0-B2CA-F198CE2C7DC6}"/>
              </a:ext>
            </a:extLst>
          </p:cNvPr>
          <p:cNvSpPr>
            <a:spLocks noGrp="1"/>
          </p:cNvSpPr>
          <p:nvPr>
            <p:ph type="title"/>
          </p:nvPr>
        </p:nvSpPr>
        <p:spPr>
          <a:xfrm>
            <a:off x="4402667" y="270933"/>
            <a:ext cx="4952999" cy="1320800"/>
          </a:xfrm>
        </p:spPr>
        <p:txBody>
          <a:bodyPr>
            <a:normAutofit fontScale="90000"/>
          </a:bodyPr>
          <a:lstStyle/>
          <a:p>
            <a:pPr algn="ctr"/>
            <a:r>
              <a:rPr lang="fr-FR" sz="3600" dirty="0">
                <a:latin typeface="Calibri" panose="020F0502020204030204" pitchFamily="34" charset="0"/>
                <a:ea typeface="Calibri" panose="020F0502020204030204" pitchFamily="34" charset="0"/>
                <a:cs typeface="Calibri" panose="020F0502020204030204" pitchFamily="34" charset="0"/>
              </a:rPr>
              <a:t>L’enquête complémentaire </a:t>
            </a:r>
            <a:br>
              <a:rPr lang="fr-FR" sz="3600" dirty="0">
                <a:latin typeface="Calibri" panose="020F0502020204030204" pitchFamily="34" charset="0"/>
                <a:ea typeface="Calibri" panose="020F0502020204030204" pitchFamily="34" charset="0"/>
                <a:cs typeface="Calibri" panose="020F0502020204030204" pitchFamily="34" charset="0"/>
              </a:rPr>
            </a:br>
            <a:r>
              <a:rPr lang="fr-FR" sz="3600" dirty="0">
                <a:latin typeface="Calibri" panose="020F0502020204030204" pitchFamily="34" charset="0"/>
                <a:ea typeface="Calibri" panose="020F0502020204030204" pitchFamily="34" charset="0"/>
                <a:cs typeface="Calibri" panose="020F0502020204030204" pitchFamily="34" charset="0"/>
              </a:rPr>
              <a:t>(suite)</a:t>
            </a:r>
            <a:endParaRPr lang="fr-FR" dirty="0"/>
          </a:p>
        </p:txBody>
      </p:sp>
      <p:sp>
        <p:nvSpPr>
          <p:cNvPr id="3" name="Espace réservé du contenu 2">
            <a:extLst>
              <a:ext uri="{FF2B5EF4-FFF2-40B4-BE49-F238E27FC236}">
                <a16:creationId xmlns:a16="http://schemas.microsoft.com/office/drawing/2014/main" id="{9EAE2D1B-5976-4C7B-4D88-F6095C2C4625}"/>
              </a:ext>
            </a:extLst>
          </p:cNvPr>
          <p:cNvSpPr>
            <a:spLocks noGrp="1"/>
          </p:cNvSpPr>
          <p:nvPr>
            <p:ph idx="1"/>
          </p:nvPr>
        </p:nvSpPr>
        <p:spPr>
          <a:xfrm>
            <a:off x="677334" y="1591733"/>
            <a:ext cx="8596668" cy="3880773"/>
          </a:xfrm>
        </p:spPr>
        <p:txBody>
          <a:bodyPr/>
          <a:lstStyle/>
          <a:p>
            <a:pPr>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L’enquête ne porte que sur les pièces modifiées</a:t>
            </a:r>
          </a:p>
          <a:p>
            <a:pPr marL="0" indent="0">
              <a:buNone/>
            </a:pPr>
            <a:r>
              <a:rPr lang="fr-FR" dirty="0">
                <a:latin typeface="Calibri" panose="020F0502020204030204" pitchFamily="34" charset="0"/>
                <a:ea typeface="Calibri" panose="020F0502020204030204" pitchFamily="34" charset="0"/>
                <a:cs typeface="Calibri" panose="020F0502020204030204" pitchFamily="34" charset="0"/>
              </a:rPr>
              <a:t>Besoin d’appréhender l’ensemble du projet et de préciser la procédure au public</a:t>
            </a:r>
          </a:p>
          <a:p>
            <a:pPr>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Délais d’enquête contraints</a:t>
            </a:r>
          </a:p>
          <a:p>
            <a:pPr>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Absence de PV des observations mais nécessaire information auprès du MO</a:t>
            </a:r>
          </a:p>
          <a:p>
            <a:pPr>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Présence </a:t>
            </a:r>
            <a:r>
              <a:rPr lang="fr-FR" i="1" dirty="0">
                <a:latin typeface="Calibri" panose="020F0502020204030204" pitchFamily="34" charset="0"/>
                <a:ea typeface="Calibri" panose="020F0502020204030204" pitchFamily="34" charset="0"/>
                <a:cs typeface="Calibri" panose="020F0502020204030204" pitchFamily="34" charset="0"/>
              </a:rPr>
              <a:t>éventuelle</a:t>
            </a:r>
            <a:r>
              <a:rPr lang="fr-FR" dirty="0">
                <a:latin typeface="Calibri" panose="020F0502020204030204" pitchFamily="34" charset="0"/>
                <a:ea typeface="Calibri" panose="020F0502020204030204" pitchFamily="34" charset="0"/>
                <a:cs typeface="Calibri" panose="020F0502020204030204" pitchFamily="34" charset="0"/>
              </a:rPr>
              <a:t> des associations ou </a:t>
            </a:r>
            <a:r>
              <a:rPr lang="fr-FR" i="1" dirty="0">
                <a:latin typeface="Calibri" panose="020F0502020204030204" pitchFamily="34" charset="0"/>
                <a:ea typeface="Calibri" panose="020F0502020204030204" pitchFamily="34" charset="0"/>
                <a:cs typeface="Calibri" panose="020F0502020204030204" pitchFamily="34" charset="0"/>
              </a:rPr>
              <a:t>personnes privées</a:t>
            </a:r>
            <a:r>
              <a:rPr lang="fr-FR" dirty="0">
                <a:latin typeface="Calibri" panose="020F0502020204030204" pitchFamily="34" charset="0"/>
                <a:ea typeface="Calibri" panose="020F0502020204030204" pitchFamily="34" charset="0"/>
                <a:cs typeface="Calibri" panose="020F0502020204030204" pitchFamily="34" charset="0"/>
              </a:rPr>
              <a:t> intéressées au projet</a:t>
            </a:r>
          </a:p>
          <a:p>
            <a:pPr>
              <a:buFont typeface="Wingdings" panose="05000000000000000000" pitchFamily="2" charset="2"/>
              <a:buChar char="Ø"/>
            </a:pPr>
            <a:r>
              <a:rPr lang="fr-FR" dirty="0">
                <a:latin typeface="Calibri" panose="020F0502020204030204" pitchFamily="34" charset="0"/>
                <a:ea typeface="Calibri" panose="020F0502020204030204" pitchFamily="34" charset="0"/>
                <a:cs typeface="Calibri" panose="020F0502020204030204" pitchFamily="34" charset="0"/>
              </a:rPr>
              <a:t>Rapport complémentaire mis à disposition du public avec le rapport initial</a:t>
            </a:r>
          </a:p>
        </p:txBody>
      </p:sp>
      <p:sp>
        <p:nvSpPr>
          <p:cNvPr id="4" name="Espace réservé de la date 3">
            <a:extLst>
              <a:ext uri="{FF2B5EF4-FFF2-40B4-BE49-F238E27FC236}">
                <a16:creationId xmlns:a16="http://schemas.microsoft.com/office/drawing/2014/main" id="{50915214-0BA3-DA7F-5E6E-C6092300E828}"/>
              </a:ext>
            </a:extLst>
          </p:cNvPr>
          <p:cNvSpPr>
            <a:spLocks noGrp="1"/>
          </p:cNvSpPr>
          <p:nvPr>
            <p:ph type="dt" sz="half" idx="10"/>
          </p:nvPr>
        </p:nvSpPr>
        <p:spPr>
          <a:xfrm>
            <a:off x="7205133" y="6041362"/>
            <a:ext cx="1176867" cy="365125"/>
          </a:xfrm>
        </p:spPr>
        <p:txBody>
          <a:bodyPr/>
          <a:lstStyle/>
          <a:p>
            <a:fld id="{914E7F3F-3E45-4E1B-B910-1569B133890E}"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C1FAF2B7-DCE4-A8C9-240A-063FE58CF603}"/>
              </a:ext>
            </a:extLst>
          </p:cNvPr>
          <p:cNvSpPr>
            <a:spLocks noGrp="1"/>
          </p:cNvSpPr>
          <p:nvPr>
            <p:ph type="ftr" sz="quarter" idx="11"/>
          </p:nvPr>
        </p:nvSpPr>
        <p:spPr/>
        <p:txBody>
          <a:bodyPr/>
          <a:lstStyle/>
          <a:p>
            <a:r>
              <a:rPr lang="fr-FR"/>
              <a:t>Suspension d'enquête et enquête complémentaire</a:t>
            </a:r>
            <a:endParaRPr lang="en-US" dirty="0"/>
          </a:p>
        </p:txBody>
      </p:sp>
      <p:sp>
        <p:nvSpPr>
          <p:cNvPr id="6" name="Espace réservé du numéro de diapositive 5">
            <a:extLst>
              <a:ext uri="{FF2B5EF4-FFF2-40B4-BE49-F238E27FC236}">
                <a16:creationId xmlns:a16="http://schemas.microsoft.com/office/drawing/2014/main" id="{627ED5D6-5106-52AE-4739-12EB3EA72ED8}"/>
              </a:ext>
            </a:extLst>
          </p:cNvPr>
          <p:cNvSpPr>
            <a:spLocks noGrp="1"/>
          </p:cNvSpPr>
          <p:nvPr>
            <p:ph type="sldNum" sz="quarter" idx="12"/>
          </p:nvPr>
        </p:nvSpPr>
        <p:spPr/>
        <p:txBody>
          <a:bodyPr/>
          <a:lstStyle/>
          <a:p>
            <a:fld id="{D57F1E4F-1CFF-5643-939E-217C01CDF565}" type="slidenum">
              <a:rPr lang="en-US" smtClean="0"/>
              <a:pPr/>
              <a:t>60</a:t>
            </a:fld>
            <a:endParaRPr lang="en-US" dirty="0"/>
          </a:p>
        </p:txBody>
      </p:sp>
      <p:pic>
        <p:nvPicPr>
          <p:cNvPr id="9" name="Image 8">
            <a:extLst>
              <a:ext uri="{FF2B5EF4-FFF2-40B4-BE49-F238E27FC236}">
                <a16:creationId xmlns:a16="http://schemas.microsoft.com/office/drawing/2014/main" id="{C9037DFD-7B82-9D22-D7CE-204CDAB68FA1}"/>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596091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059466-1D7A-5A0C-66E4-893BD850D661}"/>
              </a:ext>
            </a:extLst>
          </p:cNvPr>
          <p:cNvSpPr>
            <a:spLocks noGrp="1"/>
          </p:cNvSpPr>
          <p:nvPr>
            <p:ph type="title"/>
          </p:nvPr>
        </p:nvSpPr>
        <p:spPr>
          <a:xfrm>
            <a:off x="2689668" y="338666"/>
            <a:ext cx="4572000" cy="1024467"/>
          </a:xfrm>
        </p:spPr>
        <p:txBody>
          <a:bodyPr/>
          <a:lstStyle/>
          <a:p>
            <a:r>
              <a:rPr lang="fr-FR" dirty="0"/>
              <a:t>Conclusion</a:t>
            </a:r>
          </a:p>
        </p:txBody>
      </p:sp>
      <p:sp>
        <p:nvSpPr>
          <p:cNvPr id="3" name="Espace réservé du contenu 2">
            <a:extLst>
              <a:ext uri="{FF2B5EF4-FFF2-40B4-BE49-F238E27FC236}">
                <a16:creationId xmlns:a16="http://schemas.microsoft.com/office/drawing/2014/main" id="{C41F7397-C219-0B37-09FB-6777DBCA8D3C}"/>
              </a:ext>
            </a:extLst>
          </p:cNvPr>
          <p:cNvSpPr>
            <a:spLocks noGrp="1"/>
          </p:cNvSpPr>
          <p:nvPr>
            <p:ph idx="1"/>
          </p:nvPr>
        </p:nvSpPr>
        <p:spPr>
          <a:xfrm>
            <a:off x="677334" y="1804989"/>
            <a:ext cx="8596668" cy="1624011"/>
          </a:xfrm>
        </p:spPr>
        <p:txBody>
          <a:bodyPr/>
          <a:lstStyle/>
          <a:p>
            <a:pPr>
              <a:buFont typeface="Wingdings" panose="05000000000000000000" pitchFamily="2" charset="2"/>
              <a:buChar char="Ø"/>
            </a:pPr>
            <a:r>
              <a:rPr lang="fr-FR" dirty="0"/>
              <a:t>Situations peu fréquentes</a:t>
            </a:r>
          </a:p>
          <a:p>
            <a:pPr>
              <a:buFont typeface="Wingdings" panose="05000000000000000000" pitchFamily="2" charset="2"/>
              <a:buChar char="Ø"/>
            </a:pPr>
            <a:r>
              <a:rPr lang="fr-FR" dirty="0"/>
              <a:t>Nécessitent vigilance et méthodologie</a:t>
            </a:r>
          </a:p>
          <a:p>
            <a:pPr algn="just">
              <a:buFont typeface="Wingdings" panose="05000000000000000000" pitchFamily="2" charset="2"/>
              <a:buChar char="Ø"/>
            </a:pPr>
            <a:r>
              <a:rPr lang="fr-FR" dirty="0"/>
              <a:t>Ne pas oublier la ressource que constitue la communité des commissaires enquêteurs</a:t>
            </a:r>
          </a:p>
          <a:p>
            <a:pPr>
              <a:buFont typeface="Wingdings" panose="05000000000000000000" pitchFamily="2" charset="2"/>
              <a:buChar char="Ø"/>
            </a:pPr>
            <a:endParaRPr lang="fr-FR" dirty="0"/>
          </a:p>
        </p:txBody>
      </p:sp>
      <p:sp>
        <p:nvSpPr>
          <p:cNvPr id="4" name="Espace réservé de la date 3">
            <a:extLst>
              <a:ext uri="{FF2B5EF4-FFF2-40B4-BE49-F238E27FC236}">
                <a16:creationId xmlns:a16="http://schemas.microsoft.com/office/drawing/2014/main" id="{FD774939-627E-75DA-1B53-1403D00A1933}"/>
              </a:ext>
            </a:extLst>
          </p:cNvPr>
          <p:cNvSpPr>
            <a:spLocks noGrp="1"/>
          </p:cNvSpPr>
          <p:nvPr>
            <p:ph type="dt" sz="half" idx="10"/>
          </p:nvPr>
        </p:nvSpPr>
        <p:spPr>
          <a:xfrm>
            <a:off x="7205133" y="6041362"/>
            <a:ext cx="1385530" cy="365125"/>
          </a:xfrm>
        </p:spPr>
        <p:txBody>
          <a:bodyPr/>
          <a:lstStyle/>
          <a:p>
            <a:pPr algn="ctr"/>
            <a:fld id="{17328ECA-F03A-46C0-BCAB-23FBC3512D99}"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2AAD0725-1162-A9D9-9C32-E0E8C3EDED1F}"/>
              </a:ext>
            </a:extLst>
          </p:cNvPr>
          <p:cNvSpPr>
            <a:spLocks noGrp="1"/>
          </p:cNvSpPr>
          <p:nvPr>
            <p:ph type="ftr" sz="quarter" idx="11"/>
          </p:nvPr>
        </p:nvSpPr>
        <p:spPr/>
        <p:txBody>
          <a:bodyPr/>
          <a:lstStyle/>
          <a:p>
            <a:r>
              <a:rPr lang="fr-FR"/>
              <a:t>Suspension d'enquête et enquête complémentaire</a:t>
            </a:r>
            <a:endParaRPr lang="en-US" dirty="0"/>
          </a:p>
        </p:txBody>
      </p:sp>
      <p:sp>
        <p:nvSpPr>
          <p:cNvPr id="6" name="Espace réservé du numéro de diapositive 5">
            <a:extLst>
              <a:ext uri="{FF2B5EF4-FFF2-40B4-BE49-F238E27FC236}">
                <a16:creationId xmlns:a16="http://schemas.microsoft.com/office/drawing/2014/main" id="{F0C5F02C-1471-3867-4FE2-2CA41B05D619}"/>
              </a:ext>
            </a:extLst>
          </p:cNvPr>
          <p:cNvSpPr>
            <a:spLocks noGrp="1"/>
          </p:cNvSpPr>
          <p:nvPr>
            <p:ph type="sldNum" sz="quarter" idx="12"/>
          </p:nvPr>
        </p:nvSpPr>
        <p:spPr/>
        <p:txBody>
          <a:bodyPr/>
          <a:lstStyle/>
          <a:p>
            <a:fld id="{D57F1E4F-1CFF-5643-939E-217C01CDF565}" type="slidenum">
              <a:rPr lang="en-US" smtClean="0"/>
              <a:pPr/>
              <a:t>61</a:t>
            </a:fld>
            <a:endParaRPr lang="en-US" dirty="0"/>
          </a:p>
        </p:txBody>
      </p:sp>
      <p:pic>
        <p:nvPicPr>
          <p:cNvPr id="7" name="Image 6">
            <a:extLst>
              <a:ext uri="{FF2B5EF4-FFF2-40B4-BE49-F238E27FC236}">
                <a16:creationId xmlns:a16="http://schemas.microsoft.com/office/drawing/2014/main" id="{6C8D4396-6DE5-D225-8DCC-B19B2E986150}"/>
              </a:ext>
            </a:extLst>
          </p:cNvPr>
          <p:cNvPicPr>
            <a:picLocks noChangeAspect="1"/>
          </p:cNvPicPr>
          <p:nvPr/>
        </p:nvPicPr>
        <p:blipFill>
          <a:blip r:embed="rId2"/>
          <a:stretch>
            <a:fillRect/>
          </a:stretch>
        </p:blipFill>
        <p:spPr>
          <a:xfrm>
            <a:off x="2343668" y="3621648"/>
            <a:ext cx="5263999" cy="1695418"/>
          </a:xfrm>
          <a:prstGeom prst="rect">
            <a:avLst/>
          </a:prstGeom>
        </p:spPr>
      </p:pic>
    </p:spTree>
    <p:extLst>
      <p:ext uri="{BB962C8B-B14F-4D97-AF65-F5344CB8AC3E}">
        <p14:creationId xmlns:p14="http://schemas.microsoft.com/office/powerpoint/2010/main" val="2835305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1000" fill="hold"/>
                                        <p:tgtEl>
                                          <p:spTgt spid="7"/>
                                        </p:tgtEl>
                                        <p:attrNameLst>
                                          <p:attrName>ppt_w</p:attrName>
                                        </p:attrNameLst>
                                      </p:cBhvr>
                                      <p:tavLst>
                                        <p:tav tm="0">
                                          <p:val>
                                            <p:fltVal val="0"/>
                                          </p:val>
                                        </p:tav>
                                        <p:tav tm="100000">
                                          <p:val>
                                            <p:strVal val="#ppt_w"/>
                                          </p:val>
                                        </p:tav>
                                      </p:tavLst>
                                    </p:anim>
                                    <p:anim calcmode="lin" valueType="num">
                                      <p:cBhvr>
                                        <p:cTn id="20" dur="1000" fill="hold"/>
                                        <p:tgtEl>
                                          <p:spTgt spid="7"/>
                                        </p:tgtEl>
                                        <p:attrNameLst>
                                          <p:attrName>ppt_h</p:attrName>
                                        </p:attrNameLst>
                                      </p:cBhvr>
                                      <p:tavLst>
                                        <p:tav tm="0">
                                          <p:val>
                                            <p:fltVal val="0"/>
                                          </p:val>
                                        </p:tav>
                                        <p:tav tm="100000">
                                          <p:val>
                                            <p:strVal val="#ppt_h"/>
                                          </p:val>
                                        </p:tav>
                                      </p:tavLst>
                                    </p:anim>
                                    <p:anim calcmode="lin" valueType="num">
                                      <p:cBhvr>
                                        <p:cTn id="21" dur="1000" fill="hold"/>
                                        <p:tgtEl>
                                          <p:spTgt spid="7"/>
                                        </p:tgtEl>
                                        <p:attrNameLst>
                                          <p:attrName>style.rotation</p:attrName>
                                        </p:attrNameLst>
                                      </p:cBhvr>
                                      <p:tavLst>
                                        <p:tav tm="0">
                                          <p:val>
                                            <p:fltVal val="90"/>
                                          </p:val>
                                        </p:tav>
                                        <p:tav tm="100000">
                                          <p:val>
                                            <p:fltVal val="0"/>
                                          </p:val>
                                        </p:tav>
                                      </p:tavLst>
                                    </p:anim>
                                    <p:animEffect transition="in" filter="fade">
                                      <p:cBhvr>
                                        <p:cTn id="2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7EBBAE9-1CE7-6A4A-7BC0-AFC56A60A109}"/>
              </a:ext>
            </a:extLst>
          </p:cNvPr>
          <p:cNvSpPr>
            <a:spLocks noGrp="1"/>
          </p:cNvSpPr>
          <p:nvPr>
            <p:ph type="dt" sz="half" idx="10"/>
          </p:nvPr>
        </p:nvSpPr>
        <p:spPr/>
        <p:txBody>
          <a:bodyPr/>
          <a:lstStyle/>
          <a:p>
            <a:fld id="{835BF4DF-147C-4635-9EE9-A48F50CD0BE8}" type="datetime4">
              <a:rPr lang="fr-FR" smtClean="0"/>
              <a:t>17 mars 2024</a:t>
            </a:fld>
            <a:endParaRPr lang="en-US" dirty="0"/>
          </a:p>
        </p:txBody>
      </p:sp>
      <p:sp>
        <p:nvSpPr>
          <p:cNvPr id="3" name="Espace réservé du pied de page 2">
            <a:extLst>
              <a:ext uri="{FF2B5EF4-FFF2-40B4-BE49-F238E27FC236}">
                <a16:creationId xmlns:a16="http://schemas.microsoft.com/office/drawing/2014/main" id="{2827A25C-4C62-B780-0FB8-868967BCBFB7}"/>
              </a:ext>
            </a:extLst>
          </p:cNvPr>
          <p:cNvSpPr>
            <a:spLocks noGrp="1"/>
          </p:cNvSpPr>
          <p:nvPr>
            <p:ph type="ftr" sz="quarter" idx="11"/>
          </p:nvPr>
        </p:nvSpPr>
        <p:spPr/>
        <p:txBody>
          <a:bodyPr/>
          <a:lstStyle/>
          <a:p>
            <a:r>
              <a:rPr lang="en-US"/>
              <a:t>Le commissaire enquêteur</a:t>
            </a:r>
            <a:endParaRPr lang="en-US" dirty="0"/>
          </a:p>
        </p:txBody>
      </p:sp>
      <p:sp>
        <p:nvSpPr>
          <p:cNvPr id="4" name="Espace réservé du numéro de diapositive 3">
            <a:extLst>
              <a:ext uri="{FF2B5EF4-FFF2-40B4-BE49-F238E27FC236}">
                <a16:creationId xmlns:a16="http://schemas.microsoft.com/office/drawing/2014/main" id="{C9412F48-6A58-333C-EA18-C1D606A2BD1A}"/>
              </a:ext>
            </a:extLst>
          </p:cNvPr>
          <p:cNvSpPr>
            <a:spLocks noGrp="1"/>
          </p:cNvSpPr>
          <p:nvPr>
            <p:ph type="sldNum" sz="quarter" idx="12"/>
          </p:nvPr>
        </p:nvSpPr>
        <p:spPr/>
        <p:txBody>
          <a:bodyPr/>
          <a:lstStyle/>
          <a:p>
            <a:fld id="{D57F1E4F-1CFF-5643-939E-217C01CDF565}" type="slidenum">
              <a:rPr lang="en-US" smtClean="0"/>
              <a:pPr/>
              <a:t>62</a:t>
            </a:fld>
            <a:endParaRPr lang="en-US" dirty="0"/>
          </a:p>
        </p:txBody>
      </p:sp>
    </p:spTree>
    <p:extLst>
      <p:ext uri="{BB962C8B-B14F-4D97-AF65-F5344CB8AC3E}">
        <p14:creationId xmlns:p14="http://schemas.microsoft.com/office/powerpoint/2010/main" val="235824715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1BDA67-4688-67CA-FBEE-CAD8F41235E1}"/>
              </a:ext>
            </a:extLst>
          </p:cNvPr>
          <p:cNvSpPr>
            <a:spLocks noGrp="1"/>
          </p:cNvSpPr>
          <p:nvPr>
            <p:ph type="ctrTitle"/>
          </p:nvPr>
        </p:nvSpPr>
        <p:spPr>
          <a:xfrm>
            <a:off x="1456266" y="1879600"/>
            <a:ext cx="7766936" cy="1646302"/>
          </a:xfrm>
        </p:spPr>
        <p:txBody>
          <a:bodyPr/>
          <a:lstStyle/>
          <a:p>
            <a:pPr algn="ctr"/>
            <a:r>
              <a:rPr lang="fr-FR" dirty="0"/>
              <a:t>Le statut du commissaire enquêteur</a:t>
            </a:r>
          </a:p>
        </p:txBody>
      </p:sp>
      <p:sp>
        <p:nvSpPr>
          <p:cNvPr id="4" name="Sous-titre 2">
            <a:extLst>
              <a:ext uri="{FF2B5EF4-FFF2-40B4-BE49-F238E27FC236}">
                <a16:creationId xmlns:a16="http://schemas.microsoft.com/office/drawing/2014/main" id="{12DC321C-9414-7C9C-2578-8A0290427D93}"/>
              </a:ext>
            </a:extLst>
          </p:cNvPr>
          <p:cNvSpPr>
            <a:spLocks noGrp="1"/>
          </p:cNvSpPr>
          <p:nvPr>
            <p:ph type="subTitle" idx="1"/>
          </p:nvPr>
        </p:nvSpPr>
        <p:spPr>
          <a:xfrm>
            <a:off x="3564465" y="4872567"/>
            <a:ext cx="4507442" cy="706967"/>
          </a:xfrm>
        </p:spPr>
        <p:txBody>
          <a:bodyPr>
            <a:noAutofit/>
          </a:bodyPr>
          <a:lstStyle/>
          <a:p>
            <a:pPr algn="ctr"/>
            <a:r>
              <a:rPr lang="fr-FR" sz="3600" dirty="0"/>
              <a:t>Daniel Collard</a:t>
            </a:r>
          </a:p>
        </p:txBody>
      </p:sp>
      <p:pic>
        <p:nvPicPr>
          <p:cNvPr id="5" name="Image 4">
            <a:extLst>
              <a:ext uri="{FF2B5EF4-FFF2-40B4-BE49-F238E27FC236}">
                <a16:creationId xmlns:a16="http://schemas.microsoft.com/office/drawing/2014/main" id="{F8921C7A-9862-CAA6-478F-383BBB3933AD}"/>
              </a:ext>
            </a:extLst>
          </p:cNvPr>
          <p:cNvPicPr>
            <a:picLocks noChangeAspect="1"/>
          </p:cNvPicPr>
          <p:nvPr/>
        </p:nvPicPr>
        <p:blipFill>
          <a:blip r:embed="rId2"/>
          <a:stretch>
            <a:fillRect/>
          </a:stretch>
        </p:blipFill>
        <p:spPr>
          <a:xfrm>
            <a:off x="0" y="0"/>
            <a:ext cx="3667637" cy="1181265"/>
          </a:xfrm>
          <a:prstGeom prst="rect">
            <a:avLst/>
          </a:prstGeom>
        </p:spPr>
      </p:pic>
    </p:spTree>
    <p:extLst>
      <p:ext uri="{BB962C8B-B14F-4D97-AF65-F5344CB8AC3E}">
        <p14:creationId xmlns:p14="http://schemas.microsoft.com/office/powerpoint/2010/main" val="162318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5"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2000"/>
                                        <p:tgtEl>
                                          <p:spTgt spid="4">
                                            <p:txEl>
                                              <p:pRg st="0" end="0"/>
                                            </p:txEl>
                                          </p:spTgt>
                                        </p:tgtEl>
                                      </p:cBhvr>
                                    </p:animEffect>
                                    <p:anim calcmode="lin" valueType="num">
                                      <p:cBhvr>
                                        <p:cTn id="12" dur="2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13" dur="20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9FA23F-736B-49F2-C2E7-A4898F2A487E}"/>
              </a:ext>
            </a:extLst>
          </p:cNvPr>
          <p:cNvSpPr>
            <a:spLocks noGrp="1"/>
          </p:cNvSpPr>
          <p:nvPr>
            <p:ph type="title"/>
          </p:nvPr>
        </p:nvSpPr>
        <p:spPr>
          <a:xfrm>
            <a:off x="2963334" y="1035927"/>
            <a:ext cx="6073602" cy="635000"/>
          </a:xfrm>
        </p:spPr>
        <p:txBody>
          <a:bodyPr>
            <a:normAutofit fontScale="90000"/>
          </a:bodyPr>
          <a:lstStyle/>
          <a:p>
            <a:pPr algn="ctr"/>
            <a:r>
              <a:rPr lang="fr-FR" dirty="0"/>
              <a:t>Les textes de référence</a:t>
            </a:r>
          </a:p>
        </p:txBody>
      </p:sp>
      <p:sp>
        <p:nvSpPr>
          <p:cNvPr id="3" name="Espace réservé du contenu 2">
            <a:extLst>
              <a:ext uri="{FF2B5EF4-FFF2-40B4-BE49-F238E27FC236}">
                <a16:creationId xmlns:a16="http://schemas.microsoft.com/office/drawing/2014/main" id="{431590C8-8144-4138-27AE-ADBFEA1F327A}"/>
              </a:ext>
            </a:extLst>
          </p:cNvPr>
          <p:cNvSpPr>
            <a:spLocks noGrp="1"/>
          </p:cNvSpPr>
          <p:nvPr>
            <p:ph idx="1"/>
          </p:nvPr>
        </p:nvSpPr>
        <p:spPr/>
        <p:txBody>
          <a:bodyPr/>
          <a:lstStyle/>
          <a:p>
            <a:r>
              <a:rPr lang="fr-FR" sz="1800" b="1" dirty="0"/>
              <a:t>Décret n° 3000-35 du 17 janvier 2000 de rattachement au régime général de la sécurité sociale</a:t>
            </a:r>
          </a:p>
          <a:p>
            <a:pPr algn="just"/>
            <a:r>
              <a:rPr lang="fr-FR" sz="1800" b="1" dirty="0"/>
              <a:t>Décret n° 2015-1869 du 30 décembre 2015 relatif à l'affiliation au régime général de sécurité sociale des personnes participant de façon occasionnelle à des missions de service public</a:t>
            </a:r>
            <a:r>
              <a:rPr lang="fr-FR" sz="1800" dirty="0"/>
              <a:t> </a:t>
            </a:r>
          </a:p>
          <a:p>
            <a:r>
              <a:rPr lang="fr-FR" b="1" dirty="0"/>
              <a:t>Et plus particulièrement les </a:t>
            </a:r>
            <a:r>
              <a:rPr lang="fr-FR" sz="1800" b="1" dirty="0"/>
              <a:t>Art. D. 311-1 et suivants</a:t>
            </a:r>
          </a:p>
          <a:p>
            <a:r>
              <a:rPr lang="fr-FR" b="1" dirty="0"/>
              <a:t>Décret 2021-1546 du 8 décembre 2022 </a:t>
            </a:r>
            <a:endParaRPr lang="fr-FR" sz="1800" b="1" dirty="0"/>
          </a:p>
          <a:p>
            <a:endParaRPr lang="fr-FR" sz="1800" b="1" dirty="0"/>
          </a:p>
          <a:p>
            <a:endParaRPr lang="fr-FR" dirty="0"/>
          </a:p>
        </p:txBody>
      </p:sp>
      <p:pic>
        <p:nvPicPr>
          <p:cNvPr id="4" name="Image 3">
            <a:extLst>
              <a:ext uri="{FF2B5EF4-FFF2-40B4-BE49-F238E27FC236}">
                <a16:creationId xmlns:a16="http://schemas.microsoft.com/office/drawing/2014/main" id="{E352C287-FD22-2268-7F37-82F189F5FA2A}"/>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E974E9E2-C9FB-26D6-071C-63AC43FC48B3}"/>
              </a:ext>
            </a:extLst>
          </p:cNvPr>
          <p:cNvSpPr>
            <a:spLocks noGrp="1"/>
          </p:cNvSpPr>
          <p:nvPr>
            <p:ph type="dt" sz="half" idx="10"/>
          </p:nvPr>
        </p:nvSpPr>
        <p:spPr>
          <a:xfrm>
            <a:off x="7205133" y="6041362"/>
            <a:ext cx="1320800" cy="365125"/>
          </a:xfrm>
        </p:spPr>
        <p:txBody>
          <a:bodyPr/>
          <a:lstStyle/>
          <a:p>
            <a:fld id="{EEFB7743-FECB-4F9E-B6E3-89AB7716E7E6}" type="datetime4">
              <a:rPr lang="fr-FR" smtClean="0"/>
              <a:t>17 mars 2024</a:t>
            </a:fld>
            <a:endParaRPr lang="en-US" dirty="0"/>
          </a:p>
        </p:txBody>
      </p:sp>
      <p:sp>
        <p:nvSpPr>
          <p:cNvPr id="6" name="Espace réservé du pied de page 5">
            <a:extLst>
              <a:ext uri="{FF2B5EF4-FFF2-40B4-BE49-F238E27FC236}">
                <a16:creationId xmlns:a16="http://schemas.microsoft.com/office/drawing/2014/main" id="{98786FD4-ED66-AD24-5BCE-0ACFDB9FE53B}"/>
              </a:ext>
            </a:extLst>
          </p:cNvPr>
          <p:cNvSpPr>
            <a:spLocks noGrp="1"/>
          </p:cNvSpPr>
          <p:nvPr>
            <p:ph type="ftr" sz="quarter" idx="11"/>
          </p:nvPr>
        </p:nvSpPr>
        <p:spPr>
          <a:xfrm>
            <a:off x="677334" y="6041362"/>
            <a:ext cx="2240664" cy="365125"/>
          </a:xfrm>
        </p:spPr>
        <p:txBody>
          <a:bodyPr/>
          <a:lstStyle/>
          <a:p>
            <a:r>
              <a:rPr lang="en-US" dirty="0"/>
              <a:t>Le statut du commissaire </a:t>
            </a:r>
            <a:r>
              <a:rPr lang="fr-FR" dirty="0"/>
              <a:t>enquêteur</a:t>
            </a:r>
          </a:p>
        </p:txBody>
      </p:sp>
      <p:sp>
        <p:nvSpPr>
          <p:cNvPr id="7" name="Espace réservé du numéro de diapositive 6">
            <a:extLst>
              <a:ext uri="{FF2B5EF4-FFF2-40B4-BE49-F238E27FC236}">
                <a16:creationId xmlns:a16="http://schemas.microsoft.com/office/drawing/2014/main" id="{05F7E64F-AA5F-7795-02CC-461D6AE36A64}"/>
              </a:ext>
            </a:extLst>
          </p:cNvPr>
          <p:cNvSpPr>
            <a:spLocks noGrp="1"/>
          </p:cNvSpPr>
          <p:nvPr>
            <p:ph type="sldNum" sz="quarter" idx="12"/>
          </p:nvPr>
        </p:nvSpPr>
        <p:spPr/>
        <p:txBody>
          <a:bodyPr/>
          <a:lstStyle/>
          <a:p>
            <a:fld id="{D57F1E4F-1CFF-5643-939E-217C01CDF565}" type="slidenum">
              <a:rPr lang="en-US" smtClean="0"/>
              <a:pPr/>
              <a:t>64</a:t>
            </a:fld>
            <a:endParaRPr lang="en-US" dirty="0"/>
          </a:p>
        </p:txBody>
      </p:sp>
    </p:spTree>
    <p:extLst>
      <p:ext uri="{BB962C8B-B14F-4D97-AF65-F5344CB8AC3E}">
        <p14:creationId xmlns:p14="http://schemas.microsoft.com/office/powerpoint/2010/main" val="3966429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6C7495-24CD-D0D5-85F0-0BF79FABBD2D}"/>
              </a:ext>
            </a:extLst>
          </p:cNvPr>
          <p:cNvSpPr>
            <a:spLocks noGrp="1"/>
          </p:cNvSpPr>
          <p:nvPr>
            <p:ph type="title"/>
          </p:nvPr>
        </p:nvSpPr>
        <p:spPr>
          <a:xfrm>
            <a:off x="4817533" y="985127"/>
            <a:ext cx="3076402" cy="685800"/>
          </a:xfrm>
        </p:spPr>
        <p:txBody>
          <a:bodyPr/>
          <a:lstStyle/>
          <a:p>
            <a:pPr algn="ctr"/>
            <a:r>
              <a:rPr lang="fr-FR" dirty="0"/>
              <a:t>A retenir</a:t>
            </a:r>
          </a:p>
        </p:txBody>
      </p:sp>
      <p:sp>
        <p:nvSpPr>
          <p:cNvPr id="3" name="Espace réservé du contenu 2">
            <a:extLst>
              <a:ext uri="{FF2B5EF4-FFF2-40B4-BE49-F238E27FC236}">
                <a16:creationId xmlns:a16="http://schemas.microsoft.com/office/drawing/2014/main" id="{F52718BC-79C4-9469-F929-5A550BFA56C8}"/>
              </a:ext>
            </a:extLst>
          </p:cNvPr>
          <p:cNvSpPr>
            <a:spLocks noGrp="1"/>
          </p:cNvSpPr>
          <p:nvPr>
            <p:ph idx="1"/>
          </p:nvPr>
        </p:nvSpPr>
        <p:spPr/>
        <p:txBody>
          <a:bodyPr>
            <a:normAutofit/>
          </a:bodyPr>
          <a:lstStyle/>
          <a:p>
            <a:r>
              <a:rPr lang="fr-FR" dirty="0"/>
              <a:t>Le commissaire enquêteur est « collaborateur occasionnel du service public »</a:t>
            </a:r>
          </a:p>
          <a:p>
            <a:r>
              <a:rPr lang="fr-FR" dirty="0"/>
              <a:t>Le TA détermine l’indemnisation du CE sous la forme d’une taxation du MO</a:t>
            </a:r>
          </a:p>
          <a:p>
            <a:pPr algn="just"/>
            <a:r>
              <a:rPr lang="fr-FR" sz="1800" dirty="0"/>
              <a:t>L’organisme pour lequel </a:t>
            </a:r>
            <a:r>
              <a:rPr lang="fr-FR" dirty="0"/>
              <a:t>s’</a:t>
            </a:r>
            <a:r>
              <a:rPr lang="fr-FR" sz="1800" dirty="0"/>
              <a:t>effectue la mission de service public est chargé du versement des cotisations et contributions sociales aux organismes de recouvrement </a:t>
            </a:r>
          </a:p>
          <a:p>
            <a:pPr algn="just"/>
            <a:r>
              <a:rPr lang="fr-FR" dirty="0"/>
              <a:t>Le Maitre d’Ouvrage en calcule le montant</a:t>
            </a:r>
            <a:endParaRPr lang="fr-FR" sz="1800" dirty="0"/>
          </a:p>
          <a:p>
            <a:pPr algn="just"/>
            <a:r>
              <a:rPr lang="fr-FR" dirty="0"/>
              <a:t>L’indemnisation fixée par le TA </a:t>
            </a:r>
            <a:r>
              <a:rPr lang="fr-FR" sz="1800" dirty="0"/>
              <a:t>précise que la taxation est nette de charges</a:t>
            </a:r>
          </a:p>
          <a:p>
            <a:pPr algn="just"/>
            <a:r>
              <a:rPr lang="fr-FR" dirty="0"/>
              <a:t>Le Maitre d’Ouvrage verse le montant d’indemnisation au CE</a:t>
            </a:r>
            <a:endParaRPr lang="fr-FR" sz="1800" dirty="0"/>
          </a:p>
          <a:p>
            <a:pPr algn="just"/>
            <a:r>
              <a:rPr lang="fr-FR" dirty="0"/>
              <a:t>Les charges sociales relevant du CE sont acquittées par le MO</a:t>
            </a:r>
          </a:p>
          <a:p>
            <a:pPr algn="just"/>
            <a:r>
              <a:rPr lang="fr-FR" dirty="0"/>
              <a:t>Il n’est pas prévu de retenue à la source pour l’IRPP </a:t>
            </a:r>
          </a:p>
        </p:txBody>
      </p:sp>
      <p:pic>
        <p:nvPicPr>
          <p:cNvPr id="4" name="Image 3">
            <a:extLst>
              <a:ext uri="{FF2B5EF4-FFF2-40B4-BE49-F238E27FC236}">
                <a16:creationId xmlns:a16="http://schemas.microsoft.com/office/drawing/2014/main" id="{F8BF168D-CA9C-AE24-9576-511AD1F35DBC}"/>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65E6ABCC-4C38-4039-2630-1748851E23CB}"/>
              </a:ext>
            </a:extLst>
          </p:cNvPr>
          <p:cNvSpPr>
            <a:spLocks noGrp="1"/>
          </p:cNvSpPr>
          <p:nvPr>
            <p:ph type="dt" sz="half" idx="10"/>
          </p:nvPr>
        </p:nvSpPr>
        <p:spPr>
          <a:xfrm>
            <a:off x="7205133" y="6041362"/>
            <a:ext cx="1032934" cy="365125"/>
          </a:xfrm>
        </p:spPr>
        <p:txBody>
          <a:bodyPr/>
          <a:lstStyle/>
          <a:p>
            <a:pPr algn="ctr"/>
            <a:fld id="{2E43DAA4-CECC-45C8-90D8-B5205744F81C}" type="datetime4">
              <a:rPr lang="fr-FR" smtClean="0"/>
              <a:pPr algn="ctr"/>
              <a:t>17 mars 2024</a:t>
            </a:fld>
            <a:endParaRPr lang="en-US" dirty="0"/>
          </a:p>
        </p:txBody>
      </p:sp>
      <p:sp>
        <p:nvSpPr>
          <p:cNvPr id="6" name="Espace réservé du pied de page 5">
            <a:extLst>
              <a:ext uri="{FF2B5EF4-FFF2-40B4-BE49-F238E27FC236}">
                <a16:creationId xmlns:a16="http://schemas.microsoft.com/office/drawing/2014/main" id="{68A1231C-C3DD-2BFB-3BE3-A5481F5A432F}"/>
              </a:ext>
            </a:extLst>
          </p:cNvPr>
          <p:cNvSpPr>
            <a:spLocks noGrp="1"/>
          </p:cNvSpPr>
          <p:nvPr>
            <p:ph type="ftr" sz="quarter" idx="11"/>
          </p:nvPr>
        </p:nvSpPr>
        <p:spPr/>
        <p:txBody>
          <a:bodyPr/>
          <a:lstStyle/>
          <a:p>
            <a:r>
              <a:rPr lang="fr-FR"/>
              <a:t>Le statut du commissaire enquêteur</a:t>
            </a:r>
            <a:endParaRPr lang="en-US" dirty="0"/>
          </a:p>
        </p:txBody>
      </p:sp>
      <p:sp>
        <p:nvSpPr>
          <p:cNvPr id="7" name="Espace réservé du numéro de diapositive 6">
            <a:extLst>
              <a:ext uri="{FF2B5EF4-FFF2-40B4-BE49-F238E27FC236}">
                <a16:creationId xmlns:a16="http://schemas.microsoft.com/office/drawing/2014/main" id="{F28A4838-A334-8BD5-5749-4BA9EA9D9F78}"/>
              </a:ext>
            </a:extLst>
          </p:cNvPr>
          <p:cNvSpPr>
            <a:spLocks noGrp="1"/>
          </p:cNvSpPr>
          <p:nvPr>
            <p:ph type="sldNum" sz="quarter" idx="12"/>
          </p:nvPr>
        </p:nvSpPr>
        <p:spPr/>
        <p:txBody>
          <a:bodyPr/>
          <a:lstStyle/>
          <a:p>
            <a:fld id="{D57F1E4F-1CFF-5643-939E-217C01CDF565}" type="slidenum">
              <a:rPr lang="en-US" smtClean="0"/>
              <a:pPr/>
              <a:t>65</a:t>
            </a:fld>
            <a:endParaRPr lang="en-US" dirty="0"/>
          </a:p>
        </p:txBody>
      </p:sp>
    </p:spTree>
    <p:extLst>
      <p:ext uri="{BB962C8B-B14F-4D97-AF65-F5344CB8AC3E}">
        <p14:creationId xmlns:p14="http://schemas.microsoft.com/office/powerpoint/2010/main" val="71047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B8CA97-94B8-03A0-7CB1-C70A516E4AF0}"/>
              </a:ext>
            </a:extLst>
          </p:cNvPr>
          <p:cNvSpPr>
            <a:spLocks noGrp="1"/>
          </p:cNvSpPr>
          <p:nvPr>
            <p:ph type="title"/>
          </p:nvPr>
        </p:nvSpPr>
        <p:spPr>
          <a:xfrm>
            <a:off x="3778866" y="745066"/>
            <a:ext cx="4634267" cy="1181265"/>
          </a:xfrm>
        </p:spPr>
        <p:txBody>
          <a:bodyPr>
            <a:normAutofit fontScale="90000"/>
          </a:bodyPr>
          <a:lstStyle/>
          <a:p>
            <a:pPr algn="ctr"/>
            <a:r>
              <a:rPr lang="fr-FR" dirty="0"/>
              <a:t>Quelques points de vigilance</a:t>
            </a:r>
          </a:p>
        </p:txBody>
      </p:sp>
      <p:sp>
        <p:nvSpPr>
          <p:cNvPr id="3" name="Espace réservé du contenu 2">
            <a:extLst>
              <a:ext uri="{FF2B5EF4-FFF2-40B4-BE49-F238E27FC236}">
                <a16:creationId xmlns:a16="http://schemas.microsoft.com/office/drawing/2014/main" id="{C6F34253-19A5-F093-1794-2B3BD69FF017}"/>
              </a:ext>
            </a:extLst>
          </p:cNvPr>
          <p:cNvSpPr>
            <a:spLocks noGrp="1"/>
          </p:cNvSpPr>
          <p:nvPr>
            <p:ph idx="1"/>
          </p:nvPr>
        </p:nvSpPr>
        <p:spPr/>
        <p:txBody>
          <a:bodyPr/>
          <a:lstStyle/>
          <a:p>
            <a:pPr algn="just"/>
            <a:r>
              <a:rPr lang="fr-FR" dirty="0"/>
              <a:t>Les indemnités perçues sont imposables (hors frais de déplacement et autres débours)</a:t>
            </a:r>
          </a:p>
          <a:p>
            <a:pPr algn="just"/>
            <a:r>
              <a:rPr lang="fr-FR" dirty="0"/>
              <a:t>L’imposition relève de la rubrique BNC </a:t>
            </a:r>
            <a:r>
              <a:rPr lang="fr-FR" i="1" dirty="0"/>
              <a:t>(à vérifier lors de la déclaration IRPP annuelle)</a:t>
            </a:r>
          </a:p>
          <a:p>
            <a:pPr algn="just"/>
            <a:r>
              <a:rPr lang="fr-FR" dirty="0"/>
              <a:t>Le commissaire enquêteur peut utiliser son véhicule personnel sous réserve d’une assurance ad hoc</a:t>
            </a:r>
          </a:p>
          <a:p>
            <a:pPr algn="just"/>
            <a:r>
              <a:rPr lang="fr-FR" dirty="0"/>
              <a:t>La CNCE assure une couverture </a:t>
            </a:r>
            <a:r>
              <a:rPr lang="fr-FR" i="1" dirty="0"/>
              <a:t>(néanmoins limitée) </a:t>
            </a:r>
            <a:r>
              <a:rPr lang="fr-FR" dirty="0"/>
              <a:t>de ses membres pour des dommages subis dans l’exercice de leur mission</a:t>
            </a:r>
          </a:p>
          <a:p>
            <a:pPr algn="just"/>
            <a:r>
              <a:rPr lang="fr-FR" dirty="0"/>
              <a:t>Les conséquences de fautes personnelles ne sont pas couvertes </a:t>
            </a:r>
          </a:p>
          <a:p>
            <a:r>
              <a:rPr lang="fr-FR" dirty="0"/>
              <a:t>Cette activité est compatible avec un statut de retraité, les autres situations peuvent entrainer des calculs de charges sociales appropriés </a:t>
            </a:r>
          </a:p>
        </p:txBody>
      </p:sp>
      <p:pic>
        <p:nvPicPr>
          <p:cNvPr id="4" name="Image 3">
            <a:extLst>
              <a:ext uri="{FF2B5EF4-FFF2-40B4-BE49-F238E27FC236}">
                <a16:creationId xmlns:a16="http://schemas.microsoft.com/office/drawing/2014/main" id="{8A921C55-4CB8-FB97-543A-37195FA4ECDC}"/>
              </a:ext>
            </a:extLst>
          </p:cNvPr>
          <p:cNvPicPr>
            <a:picLocks noChangeAspect="1"/>
          </p:cNvPicPr>
          <p:nvPr/>
        </p:nvPicPr>
        <p:blipFill>
          <a:blip r:embed="rId2"/>
          <a:stretch>
            <a:fillRect/>
          </a:stretch>
        </p:blipFill>
        <p:spPr>
          <a:xfrm>
            <a:off x="0" y="0"/>
            <a:ext cx="3667637" cy="1181265"/>
          </a:xfrm>
          <a:prstGeom prst="rect">
            <a:avLst/>
          </a:prstGeom>
        </p:spPr>
      </p:pic>
      <p:sp>
        <p:nvSpPr>
          <p:cNvPr id="5" name="Espace réservé de la date 4">
            <a:extLst>
              <a:ext uri="{FF2B5EF4-FFF2-40B4-BE49-F238E27FC236}">
                <a16:creationId xmlns:a16="http://schemas.microsoft.com/office/drawing/2014/main" id="{2A124C1B-309A-12A1-730D-4BBF9E43C681}"/>
              </a:ext>
            </a:extLst>
          </p:cNvPr>
          <p:cNvSpPr>
            <a:spLocks noGrp="1"/>
          </p:cNvSpPr>
          <p:nvPr>
            <p:ph type="dt" sz="half" idx="10"/>
          </p:nvPr>
        </p:nvSpPr>
        <p:spPr>
          <a:xfrm>
            <a:off x="7205133" y="6041362"/>
            <a:ext cx="1109134" cy="365125"/>
          </a:xfrm>
        </p:spPr>
        <p:txBody>
          <a:bodyPr/>
          <a:lstStyle/>
          <a:p>
            <a:pPr algn="ctr"/>
            <a:fld id="{9889CC58-6ABA-4DD4-8686-C7B9606A82C0}" type="datetime4">
              <a:rPr lang="fr-FR" smtClean="0"/>
              <a:pPr algn="ctr"/>
              <a:t>17 mars 2024</a:t>
            </a:fld>
            <a:endParaRPr lang="en-US" dirty="0"/>
          </a:p>
        </p:txBody>
      </p:sp>
      <p:sp>
        <p:nvSpPr>
          <p:cNvPr id="6" name="Espace réservé du pied de page 5">
            <a:extLst>
              <a:ext uri="{FF2B5EF4-FFF2-40B4-BE49-F238E27FC236}">
                <a16:creationId xmlns:a16="http://schemas.microsoft.com/office/drawing/2014/main" id="{FE44AC41-C4B0-48B5-AADC-48CC58D13DA8}"/>
              </a:ext>
            </a:extLst>
          </p:cNvPr>
          <p:cNvSpPr>
            <a:spLocks noGrp="1"/>
          </p:cNvSpPr>
          <p:nvPr>
            <p:ph type="ftr" sz="quarter" idx="11"/>
          </p:nvPr>
        </p:nvSpPr>
        <p:spPr/>
        <p:txBody>
          <a:bodyPr/>
          <a:lstStyle/>
          <a:p>
            <a:r>
              <a:rPr lang="fr-FR"/>
              <a:t>Le statut du commissaire enquêteur</a:t>
            </a:r>
            <a:endParaRPr lang="en-US" dirty="0"/>
          </a:p>
        </p:txBody>
      </p:sp>
      <p:sp>
        <p:nvSpPr>
          <p:cNvPr id="7" name="Espace réservé du numéro de diapositive 6">
            <a:extLst>
              <a:ext uri="{FF2B5EF4-FFF2-40B4-BE49-F238E27FC236}">
                <a16:creationId xmlns:a16="http://schemas.microsoft.com/office/drawing/2014/main" id="{2B9940BB-B215-09C5-5DFF-50FDC5B07121}"/>
              </a:ext>
            </a:extLst>
          </p:cNvPr>
          <p:cNvSpPr>
            <a:spLocks noGrp="1"/>
          </p:cNvSpPr>
          <p:nvPr>
            <p:ph type="sldNum" sz="quarter" idx="12"/>
          </p:nvPr>
        </p:nvSpPr>
        <p:spPr/>
        <p:txBody>
          <a:bodyPr/>
          <a:lstStyle/>
          <a:p>
            <a:fld id="{D57F1E4F-1CFF-5643-939E-217C01CDF565}" type="slidenum">
              <a:rPr lang="en-US" smtClean="0"/>
              <a:pPr/>
              <a:t>66</a:t>
            </a:fld>
            <a:endParaRPr lang="en-US" dirty="0"/>
          </a:p>
        </p:txBody>
      </p:sp>
    </p:spTree>
    <p:extLst>
      <p:ext uri="{BB962C8B-B14F-4D97-AF65-F5344CB8AC3E}">
        <p14:creationId xmlns:p14="http://schemas.microsoft.com/office/powerpoint/2010/main" val="1327927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916263-13C6-9320-1CA3-D91B00E22BE2}"/>
              </a:ext>
            </a:extLst>
          </p:cNvPr>
          <p:cNvSpPr>
            <a:spLocks noGrp="1"/>
          </p:cNvSpPr>
          <p:nvPr>
            <p:ph type="title"/>
          </p:nvPr>
        </p:nvSpPr>
        <p:spPr>
          <a:xfrm>
            <a:off x="2785533" y="609600"/>
            <a:ext cx="4160135" cy="635000"/>
          </a:xfrm>
        </p:spPr>
        <p:txBody>
          <a:bodyPr>
            <a:normAutofit fontScale="90000"/>
          </a:bodyPr>
          <a:lstStyle/>
          <a:p>
            <a:pPr algn="ctr"/>
            <a:r>
              <a:rPr lang="fr-FR" dirty="0"/>
              <a:t>Conclusion</a:t>
            </a:r>
          </a:p>
        </p:txBody>
      </p:sp>
      <p:sp>
        <p:nvSpPr>
          <p:cNvPr id="3" name="Espace réservé du contenu 2">
            <a:extLst>
              <a:ext uri="{FF2B5EF4-FFF2-40B4-BE49-F238E27FC236}">
                <a16:creationId xmlns:a16="http://schemas.microsoft.com/office/drawing/2014/main" id="{6644C623-E97A-3CC7-87FD-1AA7FBAB0AD5}"/>
              </a:ext>
            </a:extLst>
          </p:cNvPr>
          <p:cNvSpPr>
            <a:spLocks noGrp="1"/>
          </p:cNvSpPr>
          <p:nvPr>
            <p:ph idx="1"/>
          </p:nvPr>
        </p:nvSpPr>
        <p:spPr>
          <a:xfrm>
            <a:off x="677334" y="2160590"/>
            <a:ext cx="8596668" cy="2394477"/>
          </a:xfrm>
        </p:spPr>
        <p:txBody>
          <a:bodyPr/>
          <a:lstStyle/>
          <a:p>
            <a:pPr marL="0" indent="0">
              <a:buNone/>
            </a:pPr>
            <a:r>
              <a:rPr lang="fr-FR" dirty="0"/>
              <a:t>Les documents demandés par le TA en fin d’enquête:</a:t>
            </a:r>
          </a:p>
          <a:p>
            <a:r>
              <a:rPr lang="fr-FR" dirty="0"/>
              <a:t>Sont à remplir avec soin</a:t>
            </a:r>
          </a:p>
          <a:p>
            <a:r>
              <a:rPr lang="fr-FR" dirty="0"/>
              <a:t>Servent à déterminer le montant de l’indemnisation</a:t>
            </a:r>
          </a:p>
          <a:p>
            <a:r>
              <a:rPr lang="fr-FR" dirty="0"/>
              <a:t>Identifient les dispositions de charges sociales à appliquer</a:t>
            </a:r>
          </a:p>
          <a:p>
            <a:endParaRPr lang="fr-FR" dirty="0"/>
          </a:p>
          <a:p>
            <a:pPr marL="0" indent="0" algn="ctr">
              <a:buNone/>
            </a:pPr>
            <a:r>
              <a:rPr lang="fr-FR" i="1" dirty="0">
                <a:solidFill>
                  <a:srgbClr val="C00000"/>
                </a:solidFill>
              </a:rPr>
              <a:t>En cas de doute la CNCE Bo pourra apporter les éclairages nécessaires </a:t>
            </a:r>
          </a:p>
          <a:p>
            <a:endParaRPr lang="fr-FR" dirty="0"/>
          </a:p>
        </p:txBody>
      </p:sp>
      <p:pic>
        <p:nvPicPr>
          <p:cNvPr id="4" name="Image 3">
            <a:extLst>
              <a:ext uri="{FF2B5EF4-FFF2-40B4-BE49-F238E27FC236}">
                <a16:creationId xmlns:a16="http://schemas.microsoft.com/office/drawing/2014/main" id="{7468DC85-483A-F32F-BC55-BB599913BD84}"/>
              </a:ext>
            </a:extLst>
          </p:cNvPr>
          <p:cNvPicPr>
            <a:picLocks noChangeAspect="1"/>
          </p:cNvPicPr>
          <p:nvPr/>
        </p:nvPicPr>
        <p:blipFill>
          <a:blip r:embed="rId2"/>
          <a:stretch>
            <a:fillRect/>
          </a:stretch>
        </p:blipFill>
        <p:spPr>
          <a:xfrm>
            <a:off x="0" y="0"/>
            <a:ext cx="3667637" cy="1181265"/>
          </a:xfrm>
          <a:prstGeom prst="rect">
            <a:avLst/>
          </a:prstGeom>
        </p:spPr>
      </p:pic>
      <p:pic>
        <p:nvPicPr>
          <p:cNvPr id="5" name="Image 4">
            <a:extLst>
              <a:ext uri="{FF2B5EF4-FFF2-40B4-BE49-F238E27FC236}">
                <a16:creationId xmlns:a16="http://schemas.microsoft.com/office/drawing/2014/main" id="{20FCA8BD-2F92-C23A-F52A-B349BE558840}"/>
              </a:ext>
            </a:extLst>
          </p:cNvPr>
          <p:cNvPicPr>
            <a:picLocks noChangeAspect="1"/>
          </p:cNvPicPr>
          <p:nvPr/>
        </p:nvPicPr>
        <p:blipFill>
          <a:blip r:embed="rId2"/>
          <a:stretch>
            <a:fillRect/>
          </a:stretch>
        </p:blipFill>
        <p:spPr>
          <a:xfrm>
            <a:off x="2694072" y="4700590"/>
            <a:ext cx="4784349" cy="1540933"/>
          </a:xfrm>
          <a:prstGeom prst="rect">
            <a:avLst/>
          </a:prstGeom>
        </p:spPr>
      </p:pic>
      <p:sp>
        <p:nvSpPr>
          <p:cNvPr id="6" name="Espace réservé de la date 5">
            <a:extLst>
              <a:ext uri="{FF2B5EF4-FFF2-40B4-BE49-F238E27FC236}">
                <a16:creationId xmlns:a16="http://schemas.microsoft.com/office/drawing/2014/main" id="{2C955A92-8E2B-9328-EF09-293D623F2E19}"/>
              </a:ext>
            </a:extLst>
          </p:cNvPr>
          <p:cNvSpPr>
            <a:spLocks noGrp="1"/>
          </p:cNvSpPr>
          <p:nvPr>
            <p:ph type="dt" sz="half" idx="10"/>
          </p:nvPr>
        </p:nvSpPr>
        <p:spPr>
          <a:xfrm>
            <a:off x="7205133" y="6041362"/>
            <a:ext cx="1195080" cy="365125"/>
          </a:xfrm>
        </p:spPr>
        <p:txBody>
          <a:bodyPr/>
          <a:lstStyle/>
          <a:p>
            <a:fld id="{318A13B6-42FC-41D1-8286-0FB9D6AD73A2}" type="datetime4">
              <a:rPr lang="fr-FR" smtClean="0"/>
              <a:t>17 mars 2024</a:t>
            </a:fld>
            <a:endParaRPr lang="en-US" dirty="0"/>
          </a:p>
        </p:txBody>
      </p:sp>
      <p:sp>
        <p:nvSpPr>
          <p:cNvPr id="7" name="Espace réservé du pied de page 6">
            <a:extLst>
              <a:ext uri="{FF2B5EF4-FFF2-40B4-BE49-F238E27FC236}">
                <a16:creationId xmlns:a16="http://schemas.microsoft.com/office/drawing/2014/main" id="{BBE07824-0A2E-C702-64A4-AB5BE20EBA46}"/>
              </a:ext>
            </a:extLst>
          </p:cNvPr>
          <p:cNvSpPr>
            <a:spLocks noGrp="1"/>
          </p:cNvSpPr>
          <p:nvPr>
            <p:ph type="ftr" sz="quarter" idx="11"/>
          </p:nvPr>
        </p:nvSpPr>
        <p:spPr/>
        <p:txBody>
          <a:bodyPr/>
          <a:lstStyle/>
          <a:p>
            <a:r>
              <a:rPr lang="fr-FR"/>
              <a:t>Le statut du commissaire enquêteur</a:t>
            </a:r>
            <a:endParaRPr lang="en-US" dirty="0"/>
          </a:p>
        </p:txBody>
      </p:sp>
      <p:sp>
        <p:nvSpPr>
          <p:cNvPr id="8" name="Espace réservé du numéro de diapositive 7">
            <a:extLst>
              <a:ext uri="{FF2B5EF4-FFF2-40B4-BE49-F238E27FC236}">
                <a16:creationId xmlns:a16="http://schemas.microsoft.com/office/drawing/2014/main" id="{F16C91DC-0CA2-147C-3D5B-8E43E97E6878}"/>
              </a:ext>
            </a:extLst>
          </p:cNvPr>
          <p:cNvSpPr>
            <a:spLocks noGrp="1"/>
          </p:cNvSpPr>
          <p:nvPr>
            <p:ph type="sldNum" sz="quarter" idx="12"/>
          </p:nvPr>
        </p:nvSpPr>
        <p:spPr/>
        <p:txBody>
          <a:bodyPr/>
          <a:lstStyle/>
          <a:p>
            <a:fld id="{D57F1E4F-1CFF-5643-939E-217C01CDF565}" type="slidenum">
              <a:rPr lang="en-US" smtClean="0"/>
              <a:pPr/>
              <a:t>67</a:t>
            </a:fld>
            <a:endParaRPr lang="en-US" dirty="0"/>
          </a:p>
        </p:txBody>
      </p:sp>
    </p:spTree>
    <p:extLst>
      <p:ext uri="{BB962C8B-B14F-4D97-AF65-F5344CB8AC3E}">
        <p14:creationId xmlns:p14="http://schemas.microsoft.com/office/powerpoint/2010/main" val="3416621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500" fill="hold"/>
                                        <p:tgtEl>
                                          <p:spTgt spid="5"/>
                                        </p:tgtEl>
                                        <p:attrNameLst>
                                          <p:attrName>ppt_w</p:attrName>
                                        </p:attrNameLst>
                                      </p:cBhvr>
                                      <p:tavLst>
                                        <p:tav tm="0">
                                          <p:val>
                                            <p:fltVal val="0"/>
                                          </p:val>
                                        </p:tav>
                                        <p:tav tm="100000">
                                          <p:val>
                                            <p:strVal val="#ppt_w"/>
                                          </p:val>
                                        </p:tav>
                                      </p:tavLst>
                                    </p:anim>
                                    <p:anim calcmode="lin" valueType="num">
                                      <p:cBhvr>
                                        <p:cTn id="28" dur="500" fill="hold"/>
                                        <p:tgtEl>
                                          <p:spTgt spid="5"/>
                                        </p:tgtEl>
                                        <p:attrNameLst>
                                          <p:attrName>ppt_h</p:attrName>
                                        </p:attrNameLst>
                                      </p:cBhvr>
                                      <p:tavLst>
                                        <p:tav tm="0">
                                          <p:val>
                                            <p:fltVal val="0"/>
                                          </p:val>
                                        </p:tav>
                                        <p:tav tm="100000">
                                          <p:val>
                                            <p:strVal val="#ppt_h"/>
                                          </p:val>
                                        </p:tav>
                                      </p:tavLst>
                                    </p:anim>
                                    <p:animEffect transition="in" filter="fade">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935942" y="370547"/>
            <a:ext cx="5473526" cy="839125"/>
          </a:xfrm>
        </p:spPr>
        <p:txBody>
          <a:bodyPr>
            <a:normAutofit fontScale="90000"/>
          </a:bodyPr>
          <a:lstStyle/>
          <a:p>
            <a:pPr algn="ctr"/>
            <a:r>
              <a:rPr lang="fr-FR" sz="2800" dirty="0"/>
              <a:t>Le sens de l’intérêt général et information personnelle</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829733" y="1356386"/>
            <a:ext cx="8596668" cy="4511014"/>
          </a:xfrm>
        </p:spPr>
        <p:txBody>
          <a:bodyPr>
            <a:normAutofit fontScale="25000" lnSpcReduction="20000"/>
          </a:bodyPr>
          <a:lstStyle/>
          <a:p>
            <a:pPr algn="just">
              <a:buFont typeface="Wingdings" panose="05000000000000000000" pitchFamily="2" charset="2"/>
              <a:buChar char="Ø"/>
            </a:pPr>
            <a:r>
              <a:rPr lang="fr-FR" sz="9600" b="1" dirty="0">
                <a:solidFill>
                  <a:srgbClr val="000000"/>
                </a:solidFill>
                <a:latin typeface="Calibri" panose="020F0502020204030204" pitchFamily="34" charset="0"/>
                <a:ea typeface="Calibri" panose="020F0502020204030204" pitchFamily="34" charset="0"/>
                <a:cs typeface="Calibri" panose="020F0502020204030204" pitchFamily="34" charset="0"/>
              </a:rPr>
              <a:t>Le sens de l’intérêt général</a:t>
            </a:r>
          </a:p>
          <a:p>
            <a:pPr marL="0" indent="0" algn="just">
              <a:buNone/>
            </a:pPr>
            <a:r>
              <a:rPr lang="fr-FR" sz="800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C</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ritère de sélection, le souci de l'intérêt général n'est pas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la « compilation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d'intérêts particuliers</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Quoique nécessairement subjectif, l'avis du CE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s’</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exprime dans le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principa</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l souci de l'intérêt général</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9600" b="0" i="0" u="none" strike="noStrike" kern="1200" cap="none" spc="0" baseline="0" dirty="0">
              <a:solidFill>
                <a:srgbClr val="000000"/>
              </a:solidFill>
              <a:uFillTx/>
              <a:latin typeface="Arial" pitchFamily="18"/>
              <a:ea typeface="Lucida Sans Unicode" pitchFamily="2"/>
              <a:cs typeface="Lucida Sans Unicode" pitchFamily="2"/>
            </a:endParaRPr>
          </a:p>
          <a:p>
            <a:pPr algn="just" defTabSz="914400">
              <a:spcBef>
                <a:spcPts val="525"/>
              </a:spcBef>
              <a:buFont typeface="Wingdings" panose="05000000000000000000" pitchFamily="2" charset="2"/>
              <a:buChar char="Ø"/>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9600" b="1" dirty="0">
                <a:solidFill>
                  <a:srgbClr val="000000"/>
                </a:solidFill>
                <a:latin typeface="Calibri" panose="020F0502020204030204" pitchFamily="34" charset="0"/>
                <a:ea typeface="Calibri" panose="020F0502020204030204" pitchFamily="34" charset="0"/>
                <a:cs typeface="Calibri" panose="020F0502020204030204" pitchFamily="34" charset="0"/>
              </a:rPr>
              <a:t>Le CE doit s'intéresser aux enjeux d'environnementaux</a:t>
            </a:r>
          </a:p>
          <a:p>
            <a:pPr marL="0" marR="0" lvl="0" indent="0" algn="just" defTabSz="914400" rtl="0" fontAlgn="auto" hangingPunct="1">
              <a:lnSpc>
                <a:spcPct val="100000"/>
              </a:lnSpc>
              <a:spcBef>
                <a:spcPts val="0"/>
              </a:spcBef>
              <a:spcAft>
                <a:spcPts val="0"/>
              </a:spcAft>
              <a:buSzPct val="45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J</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ournées de formation mais information et documentation personnelle</a:t>
            </a:r>
          </a:p>
          <a:p>
            <a:pPr marL="0" marR="0" lvl="0" indent="0" algn="just" defTabSz="914400" rtl="0" fontAlgn="auto" hangingPunct="1">
              <a:lnSpc>
                <a:spcPct val="100000"/>
              </a:lnSpc>
              <a:spcBef>
                <a:spcPts val="0"/>
              </a:spcBef>
              <a:spcAft>
                <a:spcPts val="0"/>
              </a:spcAft>
              <a:buSzPct val="45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fontAlgn="auto" hangingPunct="1">
              <a:lnSpc>
                <a:spcPct val="100000"/>
              </a:lnSpc>
              <a:spcBef>
                <a:spcPts val="0"/>
              </a:spcBef>
              <a:spcAft>
                <a:spcPts val="0"/>
              </a:spcAft>
              <a:buSzPct val="45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La qualité de commissaire enquêteur peut faciliter l'accès à des colloques, conférences et journée d'information</a:t>
            </a:r>
          </a:p>
          <a:p>
            <a:pPr marL="0" marR="0" lvl="0" indent="0" algn="just" defTabSz="914400" rtl="0" fontAlgn="auto" hangingPunct="1">
              <a:lnSpc>
                <a:spcPct val="100000"/>
              </a:lnSpc>
              <a:spcBef>
                <a:spcPts val="0"/>
              </a:spcBef>
              <a:spcAft>
                <a:spcPts val="0"/>
              </a:spcAft>
              <a:buSzPct val="45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fontAlgn="auto" hangingPunct="1">
              <a:lnSpc>
                <a:spcPct val="100000"/>
              </a:lnSpc>
              <a:spcBef>
                <a:spcPts val="0"/>
              </a:spcBef>
              <a:spcAft>
                <a:spcPts val="0"/>
              </a:spcAft>
              <a:buSzPct val="45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1"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Utiliser </a:t>
            </a:r>
            <a:r>
              <a:rPr lang="fr-FR" sz="8000" b="0" i="1" u="none" strike="noStrike" kern="1200" cap="none" spc="0" baseline="0" dirty="0">
                <a:solidFill>
                  <a:srgbClr val="FF0000"/>
                </a:solidFill>
                <a:uFillTx/>
                <a:latin typeface="Calibri" panose="020F0502020204030204" pitchFamily="34" charset="0"/>
                <a:ea typeface="Calibri" panose="020F0502020204030204" pitchFamily="34" charset="0"/>
                <a:cs typeface="Calibri" panose="020F0502020204030204" pitchFamily="34" charset="0"/>
              </a:rPr>
              <a:t>Internet</a:t>
            </a:r>
            <a:r>
              <a:rPr lang="fr-FR" sz="8000" b="0" i="1"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pour s’informer et se documenter, y compris lors d’une commission d’enquête</a:t>
            </a:r>
          </a:p>
          <a:p>
            <a:pPr marL="0" marR="0" lvl="0" indent="0" algn="just" defTabSz="914400" rtl="0" fontAlgn="auto" hangingPunct="1">
              <a:lnSpc>
                <a:spcPct val="100000"/>
              </a:lnSpc>
              <a:spcBef>
                <a:spcPts val="0"/>
              </a:spcBef>
              <a:spcAft>
                <a:spcPts val="0"/>
              </a:spcAft>
              <a:buSzPct val="45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8000" i="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marR="0" lvl="0" indent="0" algn="ctr" defTabSz="914400" rtl="0" fontAlgn="auto" hangingPunct="1">
              <a:lnSpc>
                <a:spcPct val="100000"/>
              </a:lnSpc>
              <a:spcBef>
                <a:spcPts val="0"/>
              </a:spcBef>
              <a:spcAft>
                <a:spcPts val="0"/>
              </a:spcAft>
              <a:buSzPct val="4500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0" i="1" u="none" strike="noStrike" kern="1200" cap="none" spc="0" baseline="0" dirty="0">
                <a:solidFill>
                  <a:srgbClr val="FF0000"/>
                </a:solidFill>
                <a:uFillTx/>
                <a:latin typeface="Calibri" panose="020F0502020204030204" pitchFamily="34" charset="0"/>
                <a:ea typeface="Calibri" panose="020F0502020204030204" pitchFamily="34" charset="0"/>
                <a:cs typeface="Calibri" panose="020F0502020204030204" pitchFamily="34" charset="0"/>
              </a:rPr>
              <a:t>Mais veiller à la</a:t>
            </a:r>
            <a:r>
              <a:rPr lang="fr-FR" sz="8000" b="0" i="1" u="none" strike="noStrike" kern="1200" cap="none" spc="0" dirty="0">
                <a:solidFill>
                  <a:srgbClr val="FF0000"/>
                </a:solidFill>
                <a:uFillTx/>
                <a:latin typeface="Calibri" panose="020F0502020204030204" pitchFamily="34" charset="0"/>
                <a:ea typeface="Calibri" panose="020F0502020204030204" pitchFamily="34" charset="0"/>
                <a:cs typeface="Calibri" panose="020F0502020204030204" pitchFamily="34" charset="0"/>
              </a:rPr>
              <a:t> </a:t>
            </a:r>
            <a:r>
              <a:rPr lang="fr-FR" sz="8000" i="1" dirty="0">
                <a:solidFill>
                  <a:srgbClr val="FF0000"/>
                </a:solidFill>
                <a:latin typeface="Calibri" panose="020F0502020204030204" pitchFamily="34" charset="0"/>
                <a:ea typeface="Calibri" panose="020F0502020204030204" pitchFamily="34" charset="0"/>
                <a:cs typeface="Calibri" panose="020F0502020204030204" pitchFamily="34" charset="0"/>
              </a:rPr>
              <a:t>fiabi</a:t>
            </a:r>
            <a:r>
              <a:rPr lang="fr-FR" sz="8000" b="0" i="1" u="none" strike="noStrike" kern="1200" cap="none" spc="0" dirty="0">
                <a:solidFill>
                  <a:srgbClr val="FF0000"/>
                </a:solidFill>
                <a:uFillTx/>
                <a:latin typeface="Calibri" panose="020F0502020204030204" pitchFamily="34" charset="0"/>
                <a:ea typeface="Calibri" panose="020F0502020204030204" pitchFamily="34" charset="0"/>
                <a:cs typeface="Calibri" panose="020F0502020204030204" pitchFamily="34" charset="0"/>
              </a:rPr>
              <a:t>lité des sources</a:t>
            </a:r>
            <a:endParaRPr lang="fr-FR" sz="8000" b="0" i="1" u="none" strike="noStrike" kern="1200" cap="none" spc="0" baseline="0" dirty="0">
              <a:solidFill>
                <a:srgbClr val="FF0000"/>
              </a:solidFill>
              <a:uFillTx/>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9600" b="1" dirty="0"/>
          </a:p>
          <a:p>
            <a:pPr algn="just">
              <a:buFont typeface="Wingdings" panose="05000000000000000000" pitchFamily="2" charset="2"/>
              <a:buChar char="Ø"/>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7069667" y="6299465"/>
            <a:ext cx="1244600" cy="365125"/>
          </a:xfrm>
        </p:spPr>
        <p:txBody>
          <a:bodyPr/>
          <a:lstStyle/>
          <a:p>
            <a:pPr algn="ctr"/>
            <a:fld id="{48ED79E7-9002-49D5-90EF-85E3C2DE60C0}"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68867" y="6482030"/>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a:xfrm>
            <a:off x="8429797" y="6482028"/>
            <a:ext cx="683339" cy="365125"/>
          </a:xfrm>
        </p:spPr>
        <p:txBody>
          <a:bodyPr/>
          <a:lstStyle/>
          <a:p>
            <a:fld id="{D57F1E4F-1CFF-5643-939E-217C01CDF565}" type="slidenum">
              <a:rPr lang="en-US" smtClean="0"/>
              <a:pPr/>
              <a:t>7</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3803874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834342" y="522684"/>
            <a:ext cx="5473526" cy="600075"/>
          </a:xfrm>
        </p:spPr>
        <p:txBody>
          <a:bodyPr>
            <a:normAutofit/>
          </a:bodyPr>
          <a:lstStyle/>
          <a:p>
            <a:pPr algn="ctr"/>
            <a:r>
              <a:rPr lang="fr-FR" sz="2800" dirty="0"/>
              <a:t>Disponibilité et communication</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829733" y="1356386"/>
            <a:ext cx="8596668" cy="4316281"/>
          </a:xfrm>
        </p:spPr>
        <p:txBody>
          <a:bodyPr>
            <a:normAutofit fontScale="25000" lnSpcReduction="20000"/>
          </a:bodyPr>
          <a:lstStyle/>
          <a:p>
            <a:pPr algn="just">
              <a:buFont typeface="Wingdings" panose="05000000000000000000" pitchFamily="2" charset="2"/>
              <a:buChar char="Ø"/>
            </a:pPr>
            <a:r>
              <a:rPr lang="fr-FR" sz="9600" b="1"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La disponibilité</a:t>
            </a:r>
          </a:p>
          <a:p>
            <a:pPr marL="0" indent="0" algn="just">
              <a:buNone/>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En acceptant l'enquête le CE s'engage à consacrer le temps nécessaire à l’</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e</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xécution de sa mission ou </a:t>
            </a:r>
            <a:r>
              <a:rPr lang="fr-FR" sz="8000" b="0" i="0" u="none" strike="noStrike" kern="1200" cap="none" spc="0" baseline="0" dirty="0">
                <a:solidFill>
                  <a:srgbClr val="FF0000"/>
                </a:solidFill>
                <a:uFillTx/>
                <a:latin typeface="Calibri" panose="020F0502020204030204" pitchFamily="34" charset="0"/>
                <a:ea typeface="Calibri" panose="020F0502020204030204" pitchFamily="34" charset="0"/>
                <a:cs typeface="Calibri" panose="020F0502020204030204" pitchFamily="34" charset="0"/>
              </a:rPr>
              <a:t>doit</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se récuser.</a:t>
            </a: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Compter l</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a rédaction du rapport dans les délais impartis sans exclure une </a:t>
            </a:r>
            <a:r>
              <a:rPr lang="fr-FR" sz="8000" b="0" i="1"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éventuelle</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prolongation de l'enquête</a:t>
            </a:r>
          </a:p>
          <a:p>
            <a:pPr algn="just">
              <a:buFont typeface="Wingdings" panose="05000000000000000000" pitchFamily="2" charset="2"/>
              <a:buChar char="Ø"/>
            </a:pPr>
            <a:r>
              <a:rPr lang="fr-FR" sz="9600" b="1" dirty="0">
                <a:solidFill>
                  <a:srgbClr val="000000"/>
                </a:solidFill>
                <a:latin typeface="Calibri" panose="020F0502020204030204" pitchFamily="34" charset="0"/>
                <a:ea typeface="Calibri" panose="020F0502020204030204" pitchFamily="34" charset="0"/>
                <a:cs typeface="Calibri" panose="020F0502020204030204" pitchFamily="34" charset="0"/>
              </a:rPr>
              <a:t>Communiquer</a:t>
            </a:r>
            <a:endParaRPr lang="fr-FR" sz="9600" b="1"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Avec le public en évitant les </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déclarations à la presse</a:t>
            </a:r>
          </a:p>
          <a:p>
            <a:pPr marL="0" indent="0" algn="just">
              <a:buNone/>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aire preuve de fermeté (avec tact), pour faire respecter ses prérogatives dès la préparation de l'enquête ou pour obtenir un rendez-vous avec une personne ou un service</a:t>
            </a:r>
          </a:p>
          <a:p>
            <a:pPr marL="0" indent="0" algn="just">
              <a:buNone/>
            </a:pP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Lors d'une réunion publique, surtout en présence d'oppositions, contrôler les échanges en évitant l'autoritarisme</a:t>
            </a: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8000" b="1" dirty="0">
              <a:latin typeface="Calibri" panose="020F0502020204030204" pitchFamily="34" charset="0"/>
              <a:ea typeface="Calibri" panose="020F0502020204030204" pitchFamily="34" charset="0"/>
              <a:cs typeface="Calibri" panose="020F0502020204030204" pitchFamily="34" charset="0"/>
            </a:endParaRPr>
          </a:p>
          <a:p>
            <a:pPr marL="0" marR="0" lvl="0" indent="0" algn="just" defTabSz="914400" rtl="0" fontAlgn="auto" hangingPunct="1">
              <a:lnSpc>
                <a:spcPct val="100000"/>
              </a:lnSpc>
              <a:spcBef>
                <a:spcPts val="525"/>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endParaRPr lang="fr-FR" sz="9600" b="1" dirty="0"/>
          </a:p>
          <a:p>
            <a:pPr algn="just">
              <a:buFont typeface="Wingdings" panose="05000000000000000000" pitchFamily="2" charset="2"/>
              <a:buChar char="Ø"/>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6858000" y="6152753"/>
            <a:ext cx="1159933" cy="365125"/>
          </a:xfrm>
        </p:spPr>
        <p:txBody>
          <a:bodyPr/>
          <a:lstStyle/>
          <a:p>
            <a:pPr algn="ctr"/>
            <a:fld id="{48ED79E7-9002-49D5-90EF-85E3C2DE60C0}" type="datetime4">
              <a:rPr lang="fr-FR" smtClean="0"/>
              <a:pPr algn="ctr"/>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68867" y="6482030"/>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a:xfrm>
            <a:off x="8429797" y="6482028"/>
            <a:ext cx="683339" cy="365125"/>
          </a:xfrm>
        </p:spPr>
        <p:txBody>
          <a:bodyPr/>
          <a:lstStyle/>
          <a:p>
            <a:fld id="{D57F1E4F-1CFF-5643-939E-217C01CDF565}" type="slidenum">
              <a:rPr lang="en-US" smtClean="0"/>
              <a:pPr/>
              <a:t>8</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690497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4220E-A549-1765-EB38-BCEA6508A40D}"/>
              </a:ext>
            </a:extLst>
          </p:cNvPr>
          <p:cNvSpPr>
            <a:spLocks noGrp="1"/>
          </p:cNvSpPr>
          <p:nvPr>
            <p:ph type="title"/>
          </p:nvPr>
        </p:nvSpPr>
        <p:spPr>
          <a:xfrm>
            <a:off x="3893608" y="382917"/>
            <a:ext cx="5473526" cy="600075"/>
          </a:xfrm>
        </p:spPr>
        <p:txBody>
          <a:bodyPr>
            <a:normAutofit/>
          </a:bodyPr>
          <a:lstStyle/>
          <a:p>
            <a:pPr algn="ctr"/>
            <a:r>
              <a:rPr lang="fr-FR" sz="2800" dirty="0"/>
              <a:t>Le CE n’est pas un spécialiste</a:t>
            </a:r>
          </a:p>
        </p:txBody>
      </p:sp>
      <p:sp>
        <p:nvSpPr>
          <p:cNvPr id="3" name="Espace réservé du contenu 2">
            <a:extLst>
              <a:ext uri="{FF2B5EF4-FFF2-40B4-BE49-F238E27FC236}">
                <a16:creationId xmlns:a16="http://schemas.microsoft.com/office/drawing/2014/main" id="{9A1AAD9E-F021-9462-61DF-42A3D8AB8062}"/>
              </a:ext>
            </a:extLst>
          </p:cNvPr>
          <p:cNvSpPr>
            <a:spLocks noGrp="1"/>
          </p:cNvSpPr>
          <p:nvPr>
            <p:ph idx="1"/>
          </p:nvPr>
        </p:nvSpPr>
        <p:spPr>
          <a:xfrm>
            <a:off x="829733" y="1356385"/>
            <a:ext cx="8596668" cy="5118697"/>
          </a:xfrm>
        </p:spPr>
        <p:txBody>
          <a:bodyPr>
            <a:normAutofit fontScale="25000" lnSpcReduction="20000"/>
          </a:bodyPr>
          <a:lstStyle/>
          <a:p>
            <a:pPr algn="just">
              <a:buFont typeface="Wingdings" panose="05000000000000000000" pitchFamily="2" charset="2"/>
              <a:buChar char="Ø"/>
            </a:pPr>
            <a:r>
              <a:rPr lang="fr-FR" sz="9600" b="1" dirty="0">
                <a:solidFill>
                  <a:srgbClr val="000000"/>
                </a:solidFill>
                <a:latin typeface="Calibri" panose="020F0502020204030204" pitchFamily="34" charset="0"/>
                <a:ea typeface="Calibri" panose="020F0502020204030204" pitchFamily="34" charset="0"/>
                <a:cs typeface="Calibri" panose="020F0502020204030204" pitchFamily="34" charset="0"/>
              </a:rPr>
              <a:t>Le CE ne dit pas le droit</a:t>
            </a:r>
            <a:endParaRPr lang="fr-FR" sz="9600" b="1" dirty="0">
              <a:latin typeface="Calibri" panose="020F0502020204030204" pitchFamily="34" charset="0"/>
              <a:ea typeface="Calibri" panose="020F0502020204030204" pitchFamily="34" charset="0"/>
              <a:cs typeface="Calibri" panose="020F0502020204030204" pitchFamily="34" charset="0"/>
            </a:endParaRP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1" dirty="0">
                <a:solidFill>
                  <a:srgbClr val="FF0000"/>
                </a:solidFill>
                <a:latin typeface="Calibri" panose="020F0502020204030204" pitchFamily="34" charset="0"/>
                <a:ea typeface="Calibri" panose="020F0502020204030204" pitchFamily="34" charset="0"/>
                <a:cs typeface="Calibri" panose="020F0502020204030204" pitchFamily="34" charset="0"/>
              </a:rPr>
              <a:t>mais</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 il doit connaître les règles de procédure et les principales dispositions qui concernent le domaine du projet</a:t>
            </a: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1" dirty="0">
                <a:solidFill>
                  <a:srgbClr val="FF0000"/>
                </a:solidFill>
                <a:latin typeface="Calibri" panose="020F0502020204030204" pitchFamily="34" charset="0"/>
                <a:ea typeface="Calibri" panose="020F0502020204030204" pitchFamily="34" charset="0"/>
                <a:cs typeface="Calibri" panose="020F0502020204030204" pitchFamily="34" charset="0"/>
              </a:rPr>
              <a:t>Donc chercher </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les principales références législatives et réglementaires dans les fiches thématiques du guide du CE</a:t>
            </a:r>
          </a:p>
          <a:p>
            <a:pPr marL="0" lv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o</a:t>
            </a:r>
            <a:r>
              <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rPr>
              <a:t>u sur internet</a:t>
            </a:r>
            <a:r>
              <a:rPr lang="fr-FR" sz="8000" b="0" i="0" u="none" strike="noStrike" kern="1200" cap="none" spc="0" dirty="0">
                <a:solidFill>
                  <a:srgbClr val="000000"/>
                </a:solidFill>
                <a:uFillTx/>
                <a:latin typeface="Calibri" panose="020F0502020204030204" pitchFamily="34" charset="0"/>
                <a:ea typeface="Calibri" panose="020F0502020204030204" pitchFamily="34" charset="0"/>
                <a:cs typeface="Calibri" panose="020F0502020204030204" pitchFamily="34" charset="0"/>
              </a:rPr>
              <a:t> avec « Légifrance »</a:t>
            </a:r>
            <a:endPar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9600" b="1" dirty="0">
                <a:solidFill>
                  <a:schemeClr val="tx1"/>
                </a:solidFill>
                <a:latin typeface="Calibri" panose="020F0502020204030204" pitchFamily="34" charset="0"/>
                <a:ea typeface="Calibri" panose="020F0502020204030204" pitchFamily="34" charset="0"/>
                <a:cs typeface="Calibri" panose="020F0502020204030204" pitchFamily="34" charset="0"/>
              </a:rPr>
              <a:t>Le CE n’est ni spécialiste ou technicien du domaine de l’enquête</a:t>
            </a:r>
          </a:p>
          <a:p>
            <a:pPr mar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b="1" dirty="0">
                <a:solidFill>
                  <a:srgbClr val="FF0000"/>
                </a:solidFill>
                <a:latin typeface="Calibri" panose="020F0502020204030204" pitchFamily="34" charset="0"/>
                <a:ea typeface="Calibri" panose="020F0502020204030204" pitchFamily="34" charset="0"/>
                <a:cs typeface="Calibri" panose="020F0502020204030204" pitchFamily="34" charset="0"/>
              </a:rPr>
              <a:t>mais</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 il doit comprendre et pouvoir expliquer les enjeux techniques, socio-économiques, politiques, sociaux et environnementaux du projet</a:t>
            </a:r>
          </a:p>
          <a:p>
            <a:pPr mar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Il pourra renseigner le public en précisant qu’il n’est pas porteur du projet</a:t>
            </a:r>
          </a:p>
          <a:p>
            <a:pPr marL="0" indent="0" algn="just"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et apprécier la portée des observations présentées, clarifier le débat et prendre position en connaissance de cause.</a:t>
            </a:r>
            <a:endParaRPr lang="fr-FR" sz="8000" b="0" i="0" u="none" strike="noStrike" kern="1200" cap="none" spc="0" baseline="0" dirty="0">
              <a:solidFill>
                <a:srgbClr val="000000"/>
              </a:solidFill>
              <a:uFillTx/>
              <a:latin typeface="Calibri" panose="020F0502020204030204" pitchFamily="34" charset="0"/>
              <a:ea typeface="Calibri" panose="020F0502020204030204" pitchFamily="34" charset="0"/>
              <a:cs typeface="Calibri" panose="020F0502020204030204" pitchFamily="34" charset="0"/>
            </a:endParaRPr>
          </a:p>
          <a:p>
            <a:pPr marL="0" lvl="0" indent="0" algn="ctr" defTabSz="914400">
              <a:spcBef>
                <a:spcPts val="525"/>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fr-FR" sz="8000" i="1" dirty="0">
                <a:solidFill>
                  <a:srgbClr val="000000"/>
                </a:solidFill>
                <a:latin typeface="Calibri" panose="020F0502020204030204" pitchFamily="34" charset="0"/>
                <a:ea typeface="Calibri" panose="020F0502020204030204" pitchFamily="34" charset="0"/>
                <a:cs typeface="Calibri" panose="020F0502020204030204" pitchFamily="34" charset="0"/>
              </a:rPr>
              <a:t>Le CE devra se récuser s'il s'estime insuffisamment compétent pour conduire l'enquête</a:t>
            </a:r>
            <a:endParaRPr lang="fr-FR" sz="8000" b="1" i="1" dirty="0">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fr-FR" sz="8000" b="1" dirty="0">
                <a:solidFill>
                  <a:srgbClr val="000000"/>
                </a:solidFill>
                <a:latin typeface="Calibri" panose="020F0502020204030204" pitchFamily="34" charset="0"/>
                <a:ea typeface="Calibri" panose="020F0502020204030204" pitchFamily="34" charset="0"/>
                <a:cs typeface="Calibri" panose="020F0502020204030204" pitchFamily="34" charset="0"/>
              </a:rPr>
              <a:t>Cependant</a:t>
            </a:r>
            <a:r>
              <a:rPr lang="fr-FR" sz="80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fr-FR" sz="8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Le commissaire enquêteur porte </a:t>
            </a:r>
            <a:br>
              <a:rPr lang="fr-FR" sz="8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br>
            <a:r>
              <a:rPr lang="fr-FR" sz="8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une appréciation globale sur le projet </a:t>
            </a:r>
          </a:p>
          <a:p>
            <a:pPr marL="0" indent="0" algn="ctr">
              <a:buNone/>
            </a:pPr>
            <a:r>
              <a:rPr lang="fr-FR" sz="8000" i="1" dirty="0">
                <a:solidFill>
                  <a:srgbClr val="000000"/>
                </a:solidFill>
                <a:latin typeface="Calibri" panose="020F0502020204030204" pitchFamily="34" charset="0"/>
                <a:ea typeface="Calibri" panose="020F0502020204030204" pitchFamily="34" charset="0"/>
                <a:cs typeface="Calibri" panose="020F0502020204030204" pitchFamily="34" charset="0"/>
              </a:rPr>
              <a:t>Elle est (souvent) vérifiée par le service instructeur du dossier</a:t>
            </a:r>
            <a:endParaRPr lang="fr-FR" sz="9600" i="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11500" b="1"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fr-FR" sz="9600" b="1" dirty="0">
              <a:latin typeface="Calibri" panose="020F0502020204030204" pitchFamily="34" charset="0"/>
              <a:ea typeface="Calibri" panose="020F0502020204030204" pitchFamily="34" charset="0"/>
              <a:cs typeface="Calibri" panose="020F0502020204030204" pitchFamily="34" charset="0"/>
            </a:endParaRPr>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sz="1800" dirty="0"/>
          </a:p>
          <a:p>
            <a:pPr lvl="0" algn="just">
              <a:buFont typeface="Wingdings" panose="05000000000000000000" pitchFamily="2" charset="2"/>
              <a:buChar char="Ø"/>
            </a:pPr>
            <a:endParaRPr lang="fr-FR" dirty="0"/>
          </a:p>
          <a:p>
            <a:pPr lvl="0" algn="just">
              <a:buSzPct val="100000"/>
              <a:buChar char="-"/>
            </a:pPr>
            <a:endParaRPr lang="fr-FR" sz="1800" dirty="0"/>
          </a:p>
          <a:p>
            <a:pPr lvl="0" algn="just"/>
            <a:r>
              <a:rPr lang="fr-FR" sz="1800" dirty="0"/>
              <a:t>•</a:t>
            </a:r>
            <a:endParaRPr lang="fr-FR" dirty="0"/>
          </a:p>
        </p:txBody>
      </p:sp>
      <p:sp>
        <p:nvSpPr>
          <p:cNvPr id="4" name="Espace réservé de la date 3">
            <a:extLst>
              <a:ext uri="{FF2B5EF4-FFF2-40B4-BE49-F238E27FC236}">
                <a16:creationId xmlns:a16="http://schemas.microsoft.com/office/drawing/2014/main" id="{77F03278-B03C-00AA-F036-11CCD08522A2}"/>
              </a:ext>
            </a:extLst>
          </p:cNvPr>
          <p:cNvSpPr>
            <a:spLocks noGrp="1"/>
          </p:cNvSpPr>
          <p:nvPr>
            <p:ph type="dt" sz="half" idx="10"/>
          </p:nvPr>
        </p:nvSpPr>
        <p:spPr>
          <a:xfrm>
            <a:off x="6832601" y="6482029"/>
            <a:ext cx="1276006" cy="365125"/>
          </a:xfrm>
        </p:spPr>
        <p:txBody>
          <a:bodyPr/>
          <a:lstStyle/>
          <a:p>
            <a:fld id="{48ED79E7-9002-49D5-90EF-85E3C2DE60C0}" type="datetime4">
              <a:rPr lang="fr-FR" smtClean="0"/>
              <a:t>17 mars 2024</a:t>
            </a:fld>
            <a:endParaRPr lang="en-US" dirty="0"/>
          </a:p>
        </p:txBody>
      </p:sp>
      <p:sp>
        <p:nvSpPr>
          <p:cNvPr id="5" name="Espace réservé du pied de page 4">
            <a:extLst>
              <a:ext uri="{FF2B5EF4-FFF2-40B4-BE49-F238E27FC236}">
                <a16:creationId xmlns:a16="http://schemas.microsoft.com/office/drawing/2014/main" id="{80A9F015-5F6F-73F3-F144-77E1F2D9E6E4}"/>
              </a:ext>
            </a:extLst>
          </p:cNvPr>
          <p:cNvSpPr>
            <a:spLocks noGrp="1"/>
          </p:cNvSpPr>
          <p:nvPr>
            <p:ph type="ftr" sz="quarter" idx="11"/>
          </p:nvPr>
        </p:nvSpPr>
        <p:spPr>
          <a:xfrm>
            <a:off x="668867" y="6482030"/>
            <a:ext cx="1637241" cy="365125"/>
          </a:xfrm>
        </p:spPr>
        <p:txBody>
          <a:bodyPr/>
          <a:lstStyle/>
          <a:p>
            <a:r>
              <a:rPr lang="en-US" dirty="0"/>
              <a:t>Le commissaire enquêteur</a:t>
            </a:r>
          </a:p>
        </p:txBody>
      </p:sp>
      <p:sp>
        <p:nvSpPr>
          <p:cNvPr id="6" name="Espace réservé du numéro de diapositive 5">
            <a:extLst>
              <a:ext uri="{FF2B5EF4-FFF2-40B4-BE49-F238E27FC236}">
                <a16:creationId xmlns:a16="http://schemas.microsoft.com/office/drawing/2014/main" id="{98B9DB9E-AEA6-6136-AC5F-252381262C92}"/>
              </a:ext>
            </a:extLst>
          </p:cNvPr>
          <p:cNvSpPr>
            <a:spLocks noGrp="1"/>
          </p:cNvSpPr>
          <p:nvPr>
            <p:ph type="sldNum" sz="quarter" idx="12"/>
          </p:nvPr>
        </p:nvSpPr>
        <p:spPr>
          <a:xfrm>
            <a:off x="8429797" y="6482028"/>
            <a:ext cx="683339" cy="365125"/>
          </a:xfrm>
        </p:spPr>
        <p:txBody>
          <a:bodyPr/>
          <a:lstStyle/>
          <a:p>
            <a:fld id="{D57F1E4F-1CFF-5643-939E-217C01CDF565}" type="slidenum">
              <a:rPr lang="en-US" smtClean="0"/>
              <a:pPr/>
              <a:t>9</a:t>
            </a:fld>
            <a:endParaRPr lang="en-US" dirty="0"/>
          </a:p>
        </p:txBody>
      </p:sp>
      <p:pic>
        <p:nvPicPr>
          <p:cNvPr id="7" name="Image 6">
            <a:extLst>
              <a:ext uri="{FF2B5EF4-FFF2-40B4-BE49-F238E27FC236}">
                <a16:creationId xmlns:a16="http://schemas.microsoft.com/office/drawing/2014/main" id="{001CDB4C-8F47-10AA-63AF-9EF4D2B23831}"/>
              </a:ext>
            </a:extLst>
          </p:cNvPr>
          <p:cNvPicPr>
            <a:picLocks noChangeAspect="1"/>
          </p:cNvPicPr>
          <p:nvPr/>
        </p:nvPicPr>
        <p:blipFill>
          <a:blip r:embed="rId2"/>
          <a:stretch>
            <a:fillRect/>
          </a:stretch>
        </p:blipFill>
        <p:spPr>
          <a:xfrm>
            <a:off x="0" y="0"/>
            <a:ext cx="3667637" cy="1209675"/>
          </a:xfrm>
          <a:prstGeom prst="rect">
            <a:avLst/>
          </a:prstGeom>
        </p:spPr>
      </p:pic>
    </p:spTree>
    <p:extLst>
      <p:ext uri="{BB962C8B-B14F-4D97-AF65-F5344CB8AC3E}">
        <p14:creationId xmlns:p14="http://schemas.microsoft.com/office/powerpoint/2010/main" val="3572055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520</TotalTime>
  <Words>6017</Words>
  <Application>Microsoft Office PowerPoint</Application>
  <PresentationFormat>Grand écran</PresentationFormat>
  <Paragraphs>758</Paragraphs>
  <Slides>67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67</vt:i4>
      </vt:variant>
    </vt:vector>
  </HeadingPairs>
  <TitlesOfParts>
    <vt:vector size="74" baseType="lpstr">
      <vt:lpstr>SimSun</vt:lpstr>
      <vt:lpstr>Arial</vt:lpstr>
      <vt:lpstr>Calibri</vt:lpstr>
      <vt:lpstr>Trebuchet MS</vt:lpstr>
      <vt:lpstr>Wingdings</vt:lpstr>
      <vt:lpstr>Wingdings 3</vt:lpstr>
      <vt:lpstr>Facette</vt:lpstr>
      <vt:lpstr>Le commissaire enquêteur </vt:lpstr>
      <vt:lpstr>Différents types d’enquête</vt:lpstr>
      <vt:lpstr>Les prérequis</vt:lpstr>
      <vt:lpstr>Les qualités</vt:lpstr>
      <vt:lpstr>Les qualités</vt:lpstr>
      <vt:lpstr>Les qualités</vt:lpstr>
      <vt:lpstr>Le sens de l’intérêt général et information personnelle</vt:lpstr>
      <vt:lpstr>Disponibilité et communication</vt:lpstr>
      <vt:lpstr>Le CE n’est pas un spécialiste</vt:lpstr>
      <vt:lpstr>« L’honnête homme » du 21ème siècle</vt:lpstr>
      <vt:lpstr>Désignation du commissaire enquêteur Modalités de désignation</vt:lpstr>
      <vt:lpstr>Désignation du commissaire enquêteur Les incompatibilités</vt:lpstr>
      <vt:lpstr>Désignation du commissaire enquêteur La déclaration sur l’honneur</vt:lpstr>
      <vt:lpstr>Désignation du commissaire enquêteur La décision du TA</vt:lpstr>
      <vt:lpstr>Désignation du commissaire enquêteur La remise du dossier</vt:lpstr>
      <vt:lpstr>Présentation PowerPoint</vt:lpstr>
      <vt:lpstr>Le rôle du commissaire enquêteur avant l’enquête</vt:lpstr>
      <vt:lpstr>Les outils du commissaire enquêteur avant l’enquête</vt:lpstr>
      <vt:lpstr>Organiser l’enquête avec l’autorité compétente  Une obligation du code de l’environnement </vt:lpstr>
      <vt:lpstr>Les obligations du commissaire enquêteur avant l’enquête</vt:lpstr>
      <vt:lpstr>L’audition du maitre d’ouvrage</vt:lpstr>
      <vt:lpstr>Les pouvoirs du commissaire enquêteur</vt:lpstr>
      <vt:lpstr>La visite des lieux</vt:lpstr>
      <vt:lpstr>L’intervention d’un expert</vt:lpstr>
      <vt:lpstr>L’articulation des codes</vt:lpstr>
      <vt:lpstr>Et pour conclure</vt:lpstr>
      <vt:lpstr>Présentation PowerPoint</vt:lpstr>
      <vt:lpstr>Le rôle du commissaire enquêteur durant l’enquête</vt:lpstr>
      <vt:lpstr>Pendant la phase de consultation du public,  le commissaire enquêteur</vt:lpstr>
      <vt:lpstr>Pendant la phase de consultation du public,  le commissaire enquêteur</vt:lpstr>
      <vt:lpstr>Consultation du dossier et contributions du public,  </vt:lpstr>
      <vt:lpstr>La réunion publique  </vt:lpstr>
      <vt:lpstr>Comment organiser une réunion publique ?   </vt:lpstr>
      <vt:lpstr>Conduire une réunion publique   </vt:lpstr>
      <vt:lpstr>Après la réunion publique   </vt:lpstr>
      <vt:lpstr>La prolongation d’enquête publique   </vt:lpstr>
      <vt:lpstr>La clôture de l’enquête publique   </vt:lpstr>
      <vt:lpstr>La clôture de l’enquête publique   </vt:lpstr>
      <vt:lpstr>Présentation PowerPoint</vt:lpstr>
      <vt:lpstr>Le rôle du commissaire enquêteur après l’enquête</vt:lpstr>
      <vt:lpstr>Les formalités de fin d’enquête</vt:lpstr>
      <vt:lpstr>Les formalités de fin d’enquête</vt:lpstr>
      <vt:lpstr>Les formalités de fin d’enquête</vt:lpstr>
      <vt:lpstr>Finaliser les auditions</vt:lpstr>
      <vt:lpstr>Le PV de synthèse des observations</vt:lpstr>
      <vt:lpstr>Le rapport et ses conclusions</vt:lpstr>
      <vt:lpstr>Le rapport et ses conclusions  Conseils pratiques</vt:lpstr>
      <vt:lpstr>La remise du rapport</vt:lpstr>
      <vt:lpstr>Le devoir de réserve</vt:lpstr>
      <vt:lpstr>La suite donnée au rapport</vt:lpstr>
      <vt:lpstr>L’information du public</vt:lpstr>
      <vt:lpstr>L’impact du rapport</vt:lpstr>
      <vt:lpstr>L’impact du rapport  (contexte territorial)</vt:lpstr>
      <vt:lpstr>Conclusion</vt:lpstr>
      <vt:lpstr>Présentation PowerPoint</vt:lpstr>
      <vt:lpstr>Cas particuliers en enquête publique</vt:lpstr>
      <vt:lpstr>Cas particuliers</vt:lpstr>
      <vt:lpstr>La suspension de l’enquête </vt:lpstr>
      <vt:lpstr>L’enquête complémentaire </vt:lpstr>
      <vt:lpstr>L’enquête complémentaire  (suite)</vt:lpstr>
      <vt:lpstr>Conclusion</vt:lpstr>
      <vt:lpstr>Présentation PowerPoint</vt:lpstr>
      <vt:lpstr>Le statut du commissaire enquêteur</vt:lpstr>
      <vt:lpstr>Les textes de référence</vt:lpstr>
      <vt:lpstr>A retenir</vt:lpstr>
      <vt:lpstr>Quelques points de vigilance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commissaire enquêteur</dc:title>
  <dc:creator>Daniel COLLARD</dc:creator>
  <cp:lastModifiedBy>Daniel COLLARD</cp:lastModifiedBy>
  <cp:revision>20</cp:revision>
  <dcterms:created xsi:type="dcterms:W3CDTF">2023-08-19T14:55:52Z</dcterms:created>
  <dcterms:modified xsi:type="dcterms:W3CDTF">2024-03-17T17:04:30Z</dcterms:modified>
</cp:coreProperties>
</file>