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76387" autoAdjust="0"/>
  </p:normalViewPr>
  <p:slideViewPr>
    <p:cSldViewPr snapToGrid="0">
      <p:cViewPr varScale="1">
        <p:scale>
          <a:sx n="86" d="100"/>
          <a:sy n="86" d="100"/>
        </p:scale>
        <p:origin x="1266"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864" y="10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E23C2E-DAFD-4D7A-A1C2-391B0225D4D6}" type="datetimeFigureOut">
              <a:rPr lang="fr-FR" smtClean="0"/>
              <a:t>24/03/2024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9DE8A1-CF61-4081-B21D-690CC393822F}" type="slidenum">
              <a:rPr lang="fr-FR" smtClean="0"/>
              <a:t>‹N°›</a:t>
            </a:fld>
            <a:endParaRPr lang="fr-FR"/>
          </a:p>
        </p:txBody>
      </p:sp>
    </p:spTree>
    <p:extLst>
      <p:ext uri="{BB962C8B-B14F-4D97-AF65-F5344CB8AC3E}">
        <p14:creationId xmlns:p14="http://schemas.microsoft.com/office/powerpoint/2010/main" val="53011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spcBef>
                <a:spcPts val="524"/>
              </a:spcBef>
            </a:pPr>
            <a:r>
              <a:rPr lang="fr-FR" sz="1200" b="1" u="sng" strike="noStrike" spc="-1" dirty="0">
                <a:solidFill>
                  <a:srgbClr val="000000"/>
                </a:solidFill>
                <a:uFillTx/>
                <a:latin typeface="Arial"/>
                <a:ea typeface="Microsoft YaHei"/>
              </a:rPr>
              <a:t>Intervention G.LECLERCQ</a:t>
            </a:r>
            <a:endParaRPr lang="fr-FR" sz="1200" b="0" strike="noStrike" spc="-1" dirty="0">
              <a:latin typeface="Arial"/>
            </a:endParaRPr>
          </a:p>
          <a:p>
            <a:pPr>
              <a:lnSpc>
                <a:spcPct val="100000"/>
              </a:lnSpc>
              <a:spcBef>
                <a:spcPts val="524"/>
              </a:spcBef>
            </a:pPr>
            <a:r>
              <a:rPr lang="fr-FR" sz="1200" b="0" strike="noStrike" spc="-1" dirty="0">
                <a:solidFill>
                  <a:srgbClr val="000000"/>
                </a:solidFill>
                <a:latin typeface="Arial"/>
                <a:ea typeface="Microsoft YaHei"/>
              </a:rPr>
              <a:t>Salutation d’accueil.</a:t>
            </a:r>
            <a:endParaRPr lang="fr-FR" sz="1200" b="0" strike="noStrike" spc="-1" dirty="0">
              <a:latin typeface="Arial"/>
            </a:endParaRPr>
          </a:p>
          <a:p>
            <a:pPr>
              <a:lnSpc>
                <a:spcPct val="100000"/>
              </a:lnSpc>
              <a:spcBef>
                <a:spcPts val="524"/>
              </a:spcBef>
            </a:pPr>
            <a:r>
              <a:rPr lang="fr-FR" sz="1200" b="0" strike="noStrike" spc="-1" dirty="0">
                <a:solidFill>
                  <a:srgbClr val="000000"/>
                </a:solidFill>
                <a:latin typeface="Arial"/>
                <a:ea typeface="Microsoft YaHei"/>
              </a:rPr>
              <a:t>La formation est dispensée et organisée par la CCEB</a:t>
            </a:r>
            <a:endParaRPr lang="fr-FR" sz="1200" b="0" strike="noStrike" spc="-1" dirty="0">
              <a:latin typeface="Arial"/>
            </a:endParaRPr>
          </a:p>
          <a:p>
            <a:pPr>
              <a:lnSpc>
                <a:spcPct val="100000"/>
              </a:lnSpc>
              <a:spcBef>
                <a:spcPts val="524"/>
              </a:spcBef>
            </a:pPr>
            <a:r>
              <a:rPr lang="fr-FR" sz="1200" b="0" strike="noStrike" spc="-1" dirty="0">
                <a:solidFill>
                  <a:srgbClr val="000000"/>
                </a:solidFill>
                <a:latin typeface="Arial"/>
                <a:ea typeface="Microsoft YaHei"/>
              </a:rPr>
              <a:t>Présentation des intervenants membres de la Compagnie</a:t>
            </a:r>
            <a:endParaRPr lang="fr-FR" sz="1200" b="0" strike="noStrike" spc="-1" dirty="0">
              <a:latin typeface="Arial"/>
            </a:endParaRPr>
          </a:p>
          <a:p>
            <a:pPr>
              <a:lnSpc>
                <a:spcPct val="100000"/>
              </a:lnSpc>
              <a:spcBef>
                <a:spcPts val="524"/>
              </a:spcBef>
            </a:pPr>
            <a:r>
              <a:rPr lang="fr-FR" sz="1200" b="0" strike="noStrike" spc="-1" dirty="0">
                <a:solidFill>
                  <a:srgbClr val="000000"/>
                </a:solidFill>
                <a:latin typeface="Arial"/>
                <a:ea typeface="Microsoft YaHei"/>
              </a:rPr>
              <a:t>Présentation des nouveaux CE</a:t>
            </a:r>
            <a:endParaRPr lang="fr-FR" sz="1200" b="0" strike="noStrike" spc="-1" dirty="0">
              <a:latin typeface="Arial"/>
            </a:endParaRPr>
          </a:p>
          <a:p>
            <a:pPr>
              <a:lnSpc>
                <a:spcPct val="100000"/>
              </a:lnSpc>
              <a:spcBef>
                <a:spcPts val="524"/>
              </a:spcBef>
            </a:pPr>
            <a:r>
              <a:rPr lang="fr-FR" sz="1200" b="0" strike="noStrike" spc="-1" dirty="0">
                <a:solidFill>
                  <a:srgbClr val="000000"/>
                </a:solidFill>
                <a:latin typeface="Arial"/>
                <a:ea typeface="Microsoft YaHei"/>
              </a:rPr>
              <a:t>Le programme du stage comporte plusieurs interventions:</a:t>
            </a:r>
            <a:endParaRPr lang="fr-FR" sz="1200" b="0" strike="noStrike" spc="-1" dirty="0">
              <a:latin typeface="Arial"/>
            </a:endParaRPr>
          </a:p>
          <a:p>
            <a:pPr>
              <a:lnSpc>
                <a:spcPct val="100000"/>
              </a:lnSpc>
              <a:spcBef>
                <a:spcPts val="524"/>
              </a:spcBef>
            </a:pPr>
            <a:r>
              <a:rPr lang="fr-FR" sz="1200" b="0" strike="noStrike" spc="-1" dirty="0">
                <a:solidFill>
                  <a:srgbClr val="000000"/>
                </a:solidFill>
                <a:latin typeface="Arial"/>
                <a:ea typeface="Microsoft YaHei"/>
              </a:rPr>
              <a:t>La DREAL, traitera de l’étude d’impact,</a:t>
            </a:r>
            <a:endParaRPr lang="fr-FR" sz="1200" b="0" strike="noStrike" spc="-1" dirty="0">
              <a:latin typeface="Arial"/>
            </a:endParaRPr>
          </a:p>
          <a:p>
            <a:pPr>
              <a:lnSpc>
                <a:spcPct val="100000"/>
              </a:lnSpc>
              <a:spcBef>
                <a:spcPts val="524"/>
              </a:spcBef>
            </a:pPr>
            <a:r>
              <a:rPr lang="fr-FR" sz="1200" b="0" strike="noStrike" spc="-1" dirty="0">
                <a:solidFill>
                  <a:srgbClr val="000000"/>
                </a:solidFill>
                <a:latin typeface="Arial"/>
                <a:ea typeface="Microsoft YaHei"/>
              </a:rPr>
              <a:t>Le Tribunal administratif vous parlera du rapport d’enquête et de l’indemnisation</a:t>
            </a:r>
            <a:endParaRPr lang="fr-FR" sz="1200" b="0" strike="noStrike" spc="-1" dirty="0">
              <a:latin typeface="Arial"/>
            </a:endParaRPr>
          </a:p>
          <a:p>
            <a:pPr>
              <a:lnSpc>
                <a:spcPct val="100000"/>
              </a:lnSpc>
              <a:spcBef>
                <a:spcPts val="524"/>
              </a:spcBef>
            </a:pPr>
            <a:r>
              <a:rPr lang="fr-FR" sz="1200" b="0" strike="noStrike" spc="-1" dirty="0">
                <a:solidFill>
                  <a:srgbClr val="000000"/>
                </a:solidFill>
                <a:latin typeface="Arial"/>
                <a:ea typeface="Microsoft YaHei"/>
              </a:rPr>
              <a:t>La compagnie vous présentera l’enquête publique.</a:t>
            </a:r>
            <a:endParaRPr lang="fr-FR" sz="1200" b="0" strike="noStrike" spc="-1" dirty="0">
              <a:latin typeface="Arial"/>
            </a:endParaRPr>
          </a:p>
          <a:p>
            <a:endParaRPr lang="fr-FR" dirty="0"/>
          </a:p>
        </p:txBody>
      </p:sp>
      <p:sp>
        <p:nvSpPr>
          <p:cNvPr id="4" name="Espace réservé du numéro de diapositive 3"/>
          <p:cNvSpPr>
            <a:spLocks noGrp="1"/>
          </p:cNvSpPr>
          <p:nvPr>
            <p:ph type="sldNum" sz="quarter" idx="5"/>
          </p:nvPr>
        </p:nvSpPr>
        <p:spPr/>
        <p:txBody>
          <a:bodyPr/>
          <a:lstStyle/>
          <a:p>
            <a:fld id="{209DE8A1-CF61-4081-B21D-690CC393822F}" type="slidenum">
              <a:rPr lang="fr-FR" smtClean="0"/>
              <a:t>1</a:t>
            </a:fld>
            <a:endParaRPr lang="fr-FR"/>
          </a:p>
        </p:txBody>
      </p:sp>
    </p:spTree>
    <p:extLst>
      <p:ext uri="{BB962C8B-B14F-4D97-AF65-F5344CB8AC3E}">
        <p14:creationId xmlns:p14="http://schemas.microsoft.com/office/powerpoint/2010/main" val="111005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938213" y="750888"/>
            <a:ext cx="5008562" cy="3756025"/>
          </a:xfrm>
          <a:prstGeom prst="rect">
            <a:avLst/>
          </a:prstGeom>
        </p:spPr>
      </p:sp>
      <p:sp>
        <p:nvSpPr>
          <p:cNvPr id="150" name="TextShape 2"/>
          <p:cNvSpPr txBox="1"/>
          <p:nvPr/>
        </p:nvSpPr>
        <p:spPr>
          <a:xfrm>
            <a:off x="688680" y="4759200"/>
            <a:ext cx="5506920" cy="4507200"/>
          </a:xfrm>
          <a:prstGeom prst="rect">
            <a:avLst/>
          </a:prstGeom>
          <a:noFill/>
          <a:ln>
            <a:noFill/>
          </a:ln>
        </p:spPr>
        <p:txBody>
          <a:bodyPr lIns="0" tIns="0" rIns="0" bIns="0"/>
          <a:lstStyle/>
          <a:p>
            <a:pPr>
              <a:lnSpc>
                <a:spcPct val="100000"/>
              </a:lnSpc>
              <a:spcBef>
                <a:spcPts val="448"/>
              </a:spcBef>
            </a:pPr>
            <a:r>
              <a:rPr lang="fr-FR" sz="1200" b="0" strike="noStrike" spc="-1">
                <a:solidFill>
                  <a:srgbClr val="000000"/>
                </a:solidFill>
                <a:latin typeface="Calibri"/>
                <a:ea typeface="Microsoft YaHei"/>
              </a:rPr>
              <a:t>On trouve sur le site national des informations sur l'association, l'enquête publique, le commissaire enquêteur, les publications de la compagnie, une documentation, des documents téléchargeables, un annuaire des CE et une FAQ,</a:t>
            </a:r>
            <a:endParaRPr lang="fr-FR" sz="1200" b="0" strike="noStrike" spc="-1">
              <a:solidFill>
                <a:srgbClr val="000000"/>
              </a:solidFill>
              <a:latin typeface="Times New Roman"/>
            </a:endParaRPr>
          </a:p>
          <a:p>
            <a:pPr>
              <a:lnSpc>
                <a:spcPct val="100000"/>
              </a:lnSpc>
              <a:spcBef>
                <a:spcPts val="448"/>
              </a:spcBef>
            </a:pPr>
            <a:r>
              <a:rPr lang="fr-FR" sz="1200" b="0" strike="noStrike" spc="-1">
                <a:solidFill>
                  <a:srgbClr val="000000"/>
                </a:solidFill>
                <a:latin typeface="Calibri"/>
                <a:ea typeface="Microsoft YaHei"/>
              </a:rPr>
              <a:t>Un accès public et un accès privé réservé aux adhérents</a:t>
            </a:r>
            <a:endParaRPr lang="fr-FR" sz="1200" b="0" strike="noStrike" spc="-1">
              <a:solidFill>
                <a:srgbClr val="000000"/>
              </a:solidFill>
              <a:latin typeface="Times New Roman"/>
            </a:endParaRPr>
          </a:p>
          <a:p>
            <a:pPr>
              <a:lnSpc>
                <a:spcPct val="100000"/>
              </a:lnSpc>
              <a:spcBef>
                <a:spcPts val="448"/>
              </a:spcBef>
            </a:pPr>
            <a:endParaRPr lang="fr-FR" sz="1200" b="0" strike="noStrike" spc="-1">
              <a:solidFill>
                <a:srgbClr val="000000"/>
              </a:solidFill>
              <a:latin typeface="Times New Roman"/>
            </a:endParaRPr>
          </a:p>
          <a:p>
            <a:pPr>
              <a:lnSpc>
                <a:spcPct val="100000"/>
              </a:lnSpc>
              <a:spcBef>
                <a:spcPts val="448"/>
              </a:spcBef>
            </a:pPr>
            <a:r>
              <a:rPr lang="fr-FR" sz="1200" b="0" strike="noStrike" spc="-1">
                <a:solidFill>
                  <a:srgbClr val="000000"/>
                </a:solidFill>
                <a:latin typeface="Calibri"/>
                <a:ea typeface="Microsoft YaHei"/>
              </a:rPr>
              <a:t>Le site régional est hébergé par le site national</a:t>
            </a:r>
            <a:endParaRPr lang="fr-FR" sz="1200" b="0" strike="noStrike" spc="-1">
              <a:solidFill>
                <a:srgbClr val="000000"/>
              </a:solidFill>
              <a:latin typeface="Times New Roman"/>
            </a:endParaRPr>
          </a:p>
          <a:p>
            <a:pPr>
              <a:lnSpc>
                <a:spcPct val="100000"/>
              </a:lnSpc>
              <a:spcBef>
                <a:spcPts val="448"/>
              </a:spcBef>
            </a:pPr>
            <a:r>
              <a:rPr lang="fr-FR" sz="1200" b="0" strike="noStrike" spc="-1">
                <a:solidFill>
                  <a:srgbClr val="000000"/>
                </a:solidFill>
                <a:latin typeface="Calibri"/>
                <a:ea typeface="Microsoft YaHei"/>
              </a:rPr>
              <a:t>Il offre des compléments d'informations régionaux, On peut y télécharger les exposés des dernières journées d'information et des exemples de rapport,</a:t>
            </a:r>
            <a:endParaRPr lang="fr-FR" sz="1200" b="0" strike="noStrike" spc="-1">
              <a:solidFill>
                <a:srgbClr val="000000"/>
              </a:solidFill>
              <a:latin typeface="Times New Roman"/>
            </a:endParaRPr>
          </a:p>
          <a:p>
            <a:pPr>
              <a:lnSpc>
                <a:spcPct val="100000"/>
              </a:lnSpc>
              <a:spcBef>
                <a:spcPts val="448"/>
              </a:spcBef>
            </a:pPr>
            <a:endParaRPr lang="fr-FR" sz="1200" b="0" strike="noStrike" spc="-1">
              <a:solidFill>
                <a:srgbClr val="000000"/>
              </a:solidFill>
              <a:latin typeface="Times New Roman"/>
            </a:endParaRPr>
          </a:p>
          <a:p>
            <a:pPr>
              <a:lnSpc>
                <a:spcPct val="100000"/>
              </a:lnSpc>
              <a:spcBef>
                <a:spcPts val="448"/>
              </a:spcBef>
            </a:pPr>
            <a:r>
              <a:rPr lang="fr-FR" sz="1200" b="0" strike="noStrike" spc="-1">
                <a:solidFill>
                  <a:srgbClr val="000000"/>
                </a:solidFill>
                <a:latin typeface="Calibri"/>
                <a:ea typeface="Microsoft YaHei"/>
              </a:rPr>
              <a:t>Le site du Ministère de l’Écologie, du Développement durable et de l’Énergie est une importante source d'informations avec ceux des DREAL.</a:t>
            </a:r>
            <a:endParaRPr lang="fr-FR" sz="1200" b="0" strike="noStrike" spc="-1">
              <a:solidFill>
                <a:srgbClr val="000000"/>
              </a:solidFill>
              <a:latin typeface="Times New Roman"/>
            </a:endParaRPr>
          </a:p>
          <a:p>
            <a:pPr>
              <a:lnSpc>
                <a:spcPct val="100000"/>
              </a:lnSpc>
              <a:spcBef>
                <a:spcPts val="448"/>
              </a:spcBef>
            </a:pPr>
            <a:endParaRPr lang="fr-FR" sz="1200" b="0" strike="noStrike" spc="-1">
              <a:solidFill>
                <a:srgbClr val="000000"/>
              </a:solidFill>
              <a:latin typeface="Times New Roman"/>
            </a:endParaRPr>
          </a:p>
          <a:p>
            <a:pPr>
              <a:lnSpc>
                <a:spcPct val="100000"/>
              </a:lnSpc>
              <a:spcBef>
                <a:spcPts val="448"/>
              </a:spcBef>
            </a:pPr>
            <a:r>
              <a:rPr lang="fr-FR" sz="1200" b="0" strike="noStrike" spc="-1">
                <a:solidFill>
                  <a:srgbClr val="000000"/>
                </a:solidFill>
                <a:latin typeface="Calibri"/>
                <a:ea typeface="Microsoft YaHei"/>
              </a:rPr>
              <a:t>Les moteurs de recherche permettent de consulter des rapports d'enquête et de rechercher des guides d'élaboration des projets.</a:t>
            </a:r>
            <a:endParaRPr lang="fr-FR" sz="1200" b="0" strike="noStrike" spc="-1">
              <a:solidFill>
                <a:srgbClr val="000000"/>
              </a:solidFill>
              <a:latin typeface="Times New Roman"/>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BCFE50B-6BB5-4BEC-8C9F-D0C78562E808}"/>
              </a:ext>
            </a:extLst>
          </p:cNvPr>
          <p:cNvSpPr>
            <a:spLocks noGrp="1" noRot="1" noChangeAspect="1"/>
          </p:cNvSpPr>
          <p:nvPr>
            <p:ph type="sldImg"/>
          </p:nvPr>
        </p:nvSpPr>
        <p:spPr>
          <a:xfrm>
            <a:off x="1317625" y="877888"/>
            <a:ext cx="4221163" cy="3165475"/>
          </a:xfrm>
          <a:solidFill>
            <a:srgbClr val="CFE7F5"/>
          </a:solidFill>
          <a:ln w="25402">
            <a:solidFill>
              <a:srgbClr val="808080"/>
            </a:solidFill>
            <a:prstDash val="solid"/>
          </a:ln>
        </p:spPr>
      </p:sp>
      <p:sp>
        <p:nvSpPr>
          <p:cNvPr id="3" name="Espace réservé des commentaires 2">
            <a:extLst>
              <a:ext uri="{FF2B5EF4-FFF2-40B4-BE49-F238E27FC236}">
                <a16:creationId xmlns:a16="http://schemas.microsoft.com/office/drawing/2014/main" id="{10871920-A636-4FAD-8D90-98C0F317C719}"/>
              </a:ext>
            </a:extLst>
          </p:cNvPr>
          <p:cNvSpPr txBox="1">
            <a:spLocks noGrp="1"/>
          </p:cNvSpPr>
          <p:nvPr>
            <p:ph type="body" sz="quarter" idx="1"/>
          </p:nvPr>
        </p:nvSpPr>
        <p:spPr>
          <a:xfrm>
            <a:off x="178920" y="4140000"/>
            <a:ext cx="6480361" cy="4679643"/>
          </a:xfrm>
        </p:spPr>
        <p:txBody>
          <a:bodyPr tIns="12243"/>
          <a:lstStyle/>
          <a:p>
            <a:pPr lvl="0">
              <a:lnSpc>
                <a:spcPct val="93000"/>
              </a:lnSpc>
              <a:spcBef>
                <a:spcPts val="0"/>
              </a:spcBef>
            </a:pPr>
            <a:endParaRPr lang="fr-FR" sz="1400" kern="1200" dirty="0">
              <a:latin typeface="Arial" pitchFamily="18"/>
              <a:cs typeface="Times New Roman" pitchFamily="1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FF4B09D-6FFC-4098-AF0F-A231378FFACA}"/>
              </a:ext>
            </a:extLst>
          </p:cNvPr>
          <p:cNvSpPr>
            <a:spLocks noGrp="1" noRot="1" noChangeAspect="1"/>
          </p:cNvSpPr>
          <p:nvPr>
            <p:ph type="sldImg"/>
          </p:nvPr>
        </p:nvSpPr>
        <p:spPr>
          <a:xfrm>
            <a:off x="1130300" y="936625"/>
            <a:ext cx="4213225" cy="3159125"/>
          </a:xfrm>
          <a:solidFill>
            <a:srgbClr val="CFE7F5"/>
          </a:solidFill>
          <a:ln w="25402">
            <a:solidFill>
              <a:srgbClr val="808080"/>
            </a:solidFill>
            <a:prstDash val="solid"/>
          </a:ln>
        </p:spPr>
      </p:sp>
      <p:sp>
        <p:nvSpPr>
          <p:cNvPr id="3" name="Espace réservé des commentaires 2">
            <a:extLst>
              <a:ext uri="{FF2B5EF4-FFF2-40B4-BE49-F238E27FC236}">
                <a16:creationId xmlns:a16="http://schemas.microsoft.com/office/drawing/2014/main" id="{A3C44591-0640-4C25-AAAB-716AFA833727}"/>
              </a:ext>
            </a:extLst>
          </p:cNvPr>
          <p:cNvSpPr txBox="1">
            <a:spLocks noGrp="1"/>
          </p:cNvSpPr>
          <p:nvPr>
            <p:ph type="body" sz="quarter" idx="1"/>
          </p:nvPr>
        </p:nvSpPr>
        <p:spPr>
          <a:xfrm>
            <a:off x="178920" y="4140000"/>
            <a:ext cx="6480361" cy="4679643"/>
          </a:xfrm>
        </p:spPr>
        <p:txBody>
          <a:bodyPr tIns="12243"/>
          <a:lstStyle/>
          <a:p>
            <a:pPr lvl="0" algn="just">
              <a:lnSpc>
                <a:spcPct val="93000"/>
              </a:lnSpc>
              <a:spcBef>
                <a:spcPts val="0"/>
              </a:spcBef>
            </a:pPr>
            <a:r>
              <a:rPr lang="fr-FR" sz="1400" kern="1200" dirty="0">
                <a:latin typeface="Arial" pitchFamily="18"/>
                <a:cs typeface="Times New Roman" pitchFamily="18"/>
              </a:rPr>
              <a:t>Notification individuelle du dépôt du dossier à la mairie est faite par l'expropriant, par lettre recommandée avec demande d'avis de réception, aux propriétaires figurant sur la liste établie pour le dossier, lorsque leur domicile est connu d'après les renseignements recueillis par l'expropriant ou à leurs mandataires, gérants, administrateurs ou syndics.</a:t>
            </a:r>
          </a:p>
          <a:p>
            <a:pPr lvl="0" algn="just">
              <a:lnSpc>
                <a:spcPct val="93000"/>
              </a:lnSpc>
              <a:spcBef>
                <a:spcPts val="0"/>
              </a:spcBef>
            </a:pPr>
            <a:r>
              <a:rPr lang="fr-FR" sz="1400" kern="1200" dirty="0">
                <a:latin typeface="Arial" pitchFamily="18"/>
                <a:cs typeface="Times New Roman" pitchFamily="18"/>
              </a:rPr>
              <a:t>En cas de domicile inconnu, la notification est faite en double copie au maire, qui en fait afficher une, et, le cas échéant, aux locataires et aux preneurs à bail rural.</a:t>
            </a:r>
          </a:p>
          <a:p>
            <a:pPr lvl="0" algn="just">
              <a:lnSpc>
                <a:spcPct val="93000"/>
              </a:lnSpc>
              <a:spcBef>
                <a:spcPts val="0"/>
              </a:spcBef>
            </a:pPr>
            <a:endParaRPr lang="fr-FR" sz="1400" kern="1200" dirty="0">
              <a:latin typeface="Arial" pitchFamily="18"/>
              <a:cs typeface="Times New Roman" pitchFamily="18"/>
            </a:endParaRPr>
          </a:p>
          <a:p>
            <a:pPr lvl="0" algn="just">
              <a:lnSpc>
                <a:spcPct val="93000"/>
              </a:lnSpc>
              <a:spcBef>
                <a:spcPts val="0"/>
              </a:spcBef>
            </a:pPr>
            <a:r>
              <a:rPr lang="fr-FR" sz="1400" kern="1200" dirty="0">
                <a:latin typeface="Arial" pitchFamily="18"/>
                <a:cs typeface="Times New Roman" pitchFamily="18"/>
              </a:rPr>
              <a:t>Les propriétaires auxquels notification est faite par l'expropriant du dépôt du dossier à la mairie sont tenus de fournir les indications relatives à leur identité, telles qu'elles sont énumérées soit au premier alinéa de l'article 5, soit au 1 de l'article 6 du décret n° 55-22 du 4 janvier 1955 portant réforme de la publicité foncière ou, à défaut, de donner tous renseignements en leur possession sur l'identité du ou des </a:t>
            </a:r>
            <a:r>
              <a:rPr lang="fr-FR" sz="2000" dirty="0"/>
              <a:t>fermiers, locataires, ceux qui ont des droits d’emphytéose, d’habitation ou d’usage et ceux qui peuvent réclamer des servitudes. » </a:t>
            </a:r>
            <a:endParaRPr lang="fr-FR" sz="1400" kern="1200" dirty="0">
              <a:latin typeface="Arial" pitchFamily="18"/>
              <a:cs typeface="Times New Roman" pitchFamily="18"/>
            </a:endParaRPr>
          </a:p>
          <a:p>
            <a:pPr lvl="0" algn="just">
              <a:lnSpc>
                <a:spcPct val="93000"/>
              </a:lnSpc>
              <a:spcBef>
                <a:spcPts val="0"/>
              </a:spcBef>
            </a:pPr>
            <a:endParaRPr lang="fr-FR" sz="1400" kern="1200" dirty="0">
              <a:latin typeface="Arial" pitchFamily="18"/>
              <a:cs typeface="Times New Roman" pitchFamily="18"/>
            </a:endParaRPr>
          </a:p>
          <a:p>
            <a:pPr lvl="0" algn="just">
              <a:lnSpc>
                <a:spcPct val="93000"/>
              </a:lnSpc>
              <a:spcBef>
                <a:spcPts val="0"/>
              </a:spcBef>
            </a:pPr>
            <a:r>
              <a:rPr lang="fr-FR" sz="1400" kern="1200" dirty="0">
                <a:latin typeface="Arial" pitchFamily="18"/>
                <a:cs typeface="Times New Roman" pitchFamily="18"/>
              </a:rPr>
              <a: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EF59E47-5463-4CA0-9893-43291C6976D0}"/>
              </a:ext>
            </a:extLst>
          </p:cNvPr>
          <p:cNvSpPr>
            <a:spLocks noGrp="1" noRot="1" noChangeAspect="1"/>
          </p:cNvSpPr>
          <p:nvPr>
            <p:ph type="sldImg"/>
          </p:nvPr>
        </p:nvSpPr>
        <p:spPr>
          <a:xfrm>
            <a:off x="1317625" y="877888"/>
            <a:ext cx="4221163" cy="3165475"/>
          </a:xfrm>
          <a:solidFill>
            <a:srgbClr val="CFE7F5"/>
          </a:solidFill>
          <a:ln w="25402">
            <a:solidFill>
              <a:srgbClr val="808080"/>
            </a:solidFill>
            <a:prstDash val="solid"/>
          </a:ln>
        </p:spPr>
      </p:sp>
      <p:sp>
        <p:nvSpPr>
          <p:cNvPr id="3" name="Espace réservé des commentaires 2">
            <a:extLst>
              <a:ext uri="{FF2B5EF4-FFF2-40B4-BE49-F238E27FC236}">
                <a16:creationId xmlns:a16="http://schemas.microsoft.com/office/drawing/2014/main" id="{CD0A04C0-A51D-4822-9A4C-D814D94F215F}"/>
              </a:ext>
            </a:extLst>
          </p:cNvPr>
          <p:cNvSpPr txBox="1">
            <a:spLocks noGrp="1"/>
          </p:cNvSpPr>
          <p:nvPr>
            <p:ph type="body" sz="quarter" idx="1"/>
          </p:nvPr>
        </p:nvSpPr>
        <p:spPr>
          <a:xfrm>
            <a:off x="150839" y="4140000"/>
            <a:ext cx="6479996" cy="4679643"/>
          </a:xfrm>
        </p:spPr>
        <p:txBody>
          <a:bodyPr tIns="12243"/>
          <a:lstStyle/>
          <a:p>
            <a:pPr lvl="0" algn="just">
              <a:lnSpc>
                <a:spcPct val="93000"/>
              </a:lnSpc>
              <a:spcBef>
                <a:spcPts val="0"/>
              </a:spcBef>
            </a:pPr>
            <a:r>
              <a:rPr lang="fr-FR" sz="1400" kern="1200">
                <a:latin typeface="Arial" pitchFamily="18"/>
                <a:cs typeface="Times New Roman" pitchFamily="18"/>
              </a:rPr>
              <a:t>.</a:t>
            </a:r>
          </a:p>
        </p:txBody>
      </p:sp>
      <p:sp>
        <p:nvSpPr>
          <p:cNvPr id="4" name="ZoneTexte 3">
            <a:extLst>
              <a:ext uri="{FF2B5EF4-FFF2-40B4-BE49-F238E27FC236}">
                <a16:creationId xmlns:a16="http://schemas.microsoft.com/office/drawing/2014/main" id="{DB1CE03E-FF90-4474-8BE1-F23F8DCC7DAD}"/>
              </a:ext>
            </a:extLst>
          </p:cNvPr>
          <p:cNvSpPr txBox="1"/>
          <p:nvPr/>
        </p:nvSpPr>
        <p:spPr>
          <a:xfrm>
            <a:off x="359999" y="4536000"/>
            <a:ext cx="6270836" cy="4065477"/>
          </a:xfrm>
          <a:prstGeom prst="rect">
            <a:avLst/>
          </a:prstGeom>
          <a:noFill/>
          <a:ln>
            <a:noFill/>
          </a:ln>
        </p:spPr>
        <p:txBody>
          <a:bodyPr vert="horz" wrap="none" lIns="90004" tIns="44997" rIns="90004" bIns="44997" anchor="t" anchorCtr="0" compatLnSpc="1">
            <a:noAutofit/>
          </a:bodyPr>
          <a:lstStyle/>
          <a:p>
            <a:pPr marL="0" marR="0" lvl="0" indent="0" algn="just"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34"/>
                <a:ea typeface="Arial" pitchFamily="34"/>
                <a:cs typeface="Arial" pitchFamily="34"/>
              </a:rPr>
              <a:t>Pendant le délai fixé par l'arrêté ouvrant l'enquête, les observations sur les</a:t>
            </a:r>
          </a:p>
          <a:p>
            <a:pPr marL="0" marR="0" lvl="0" indent="0" algn="just"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34"/>
                <a:ea typeface="Arial" pitchFamily="34"/>
                <a:cs typeface="Arial" pitchFamily="34"/>
              </a:rPr>
              <a:t> limites des biens à exproprier sont consignées par les intéressés sur le</a:t>
            </a:r>
          </a:p>
          <a:p>
            <a:pPr marL="0" marR="0" lvl="0" indent="0" algn="just"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34"/>
                <a:ea typeface="Arial" pitchFamily="34"/>
                <a:cs typeface="Arial" pitchFamily="34"/>
              </a:rPr>
              <a:t> registre d'enquête parcellaire ou adressées par correspondance au maire </a:t>
            </a:r>
          </a:p>
          <a:p>
            <a:pPr marL="0" marR="0" lvl="0" indent="0" algn="just"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34"/>
                <a:ea typeface="Arial" pitchFamily="34"/>
                <a:cs typeface="Arial" pitchFamily="34"/>
              </a:rPr>
              <a:t>qui les joint au registre, au commissaire enquêteur ou au président de la </a:t>
            </a:r>
          </a:p>
          <a:p>
            <a:pPr marL="0" marR="0" lvl="0" indent="0" algn="just"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34"/>
                <a:ea typeface="Arial" pitchFamily="34"/>
                <a:cs typeface="Arial" pitchFamily="34"/>
              </a:rPr>
              <a:t>commission d'enquête.</a:t>
            </a:r>
          </a:p>
          <a:p>
            <a:pPr marL="0" marR="0" lvl="0" indent="0" algn="just"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34"/>
                <a:ea typeface="Arial" pitchFamily="34"/>
                <a:cs typeface="Arial" pitchFamily="34"/>
              </a:rPr>
              <a:t>Attention, les observations sont obligatoirement écrites. Le CE doit</a:t>
            </a:r>
          </a:p>
          <a:p>
            <a:pPr marL="0" marR="0" lvl="0" indent="0" algn="just"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34"/>
                <a:ea typeface="Arial" pitchFamily="34"/>
                <a:cs typeface="Arial" pitchFamily="34"/>
              </a:rPr>
              <a:t> retranscrire les observations orales des personnes ayant des difficultés </a:t>
            </a:r>
          </a:p>
          <a:p>
            <a:pPr marL="0" marR="0" lvl="0" indent="0" algn="just"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34"/>
                <a:ea typeface="Arial" pitchFamily="34"/>
                <a:cs typeface="Arial" pitchFamily="34"/>
              </a:rPr>
              <a:t>pour s 'exprimer par écrit.</a:t>
            </a:r>
          </a:p>
          <a:p>
            <a:pPr marL="0" marR="0" lvl="0" indent="0" algn="just"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34"/>
              <a:ea typeface="Arial" pitchFamily="34"/>
              <a:cs typeface="Arial" pitchFamily="34"/>
            </a:endParaRPr>
          </a:p>
          <a:p>
            <a:pPr marL="0" marR="0" lvl="0" indent="0" algn="just"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2"/>
                <a:ea typeface="SimSun" pitchFamily="2"/>
                <a:cs typeface="SimSun" pitchFamily="2"/>
              </a:rPr>
              <a:t>A l'expiration du délai fixé par l'arrêté ouvrant l'enquête, les registres</a:t>
            </a:r>
          </a:p>
          <a:p>
            <a:pPr marL="0" marR="0" lvl="0" indent="0" algn="just"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2"/>
                <a:ea typeface="SimSun" pitchFamily="2"/>
                <a:cs typeface="SimSun" pitchFamily="2"/>
              </a:rPr>
              <a:t> d'enquête sont clos et signés par le maire et transmis dans les vingt-quatre </a:t>
            </a:r>
          </a:p>
          <a:p>
            <a:pPr marL="0" marR="0" lvl="0" indent="0" algn="just"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2"/>
                <a:ea typeface="SimSun" pitchFamily="2"/>
                <a:cs typeface="SimSun" pitchFamily="2"/>
              </a:rPr>
              <a:t>heures, avec le dossier d'enquête, au commissaire enquêteur .</a:t>
            </a:r>
          </a:p>
          <a:p>
            <a:pPr marL="0" marR="0" lvl="0" indent="0" algn="just"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2"/>
              <a:ea typeface="SimSun" pitchFamily="2"/>
              <a:cs typeface="SimSun" pitchFamily="2"/>
            </a:endParaRPr>
          </a:p>
          <a:p>
            <a:pPr marL="0" marR="0" lvl="0" indent="0" algn="just"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2"/>
                <a:ea typeface="SimSun" pitchFamily="2"/>
                <a:cs typeface="SimSun" pitchFamily="2"/>
              </a:rPr>
              <a:t>Le commissaire enquêteur donne son avis sur l'emprise des ouvrages</a:t>
            </a:r>
          </a:p>
          <a:p>
            <a:pPr marL="0" marR="0" lvl="0" indent="0" algn="just"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2"/>
                <a:ea typeface="SimSun" pitchFamily="2"/>
                <a:cs typeface="SimSun" pitchFamily="2"/>
              </a:rPr>
              <a:t> projetés, dans le délai prévu par le même arrêté, et dresse le procès-verbal </a:t>
            </a:r>
          </a:p>
          <a:p>
            <a:pPr marL="0" marR="0" lvl="0" indent="0" algn="just"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2"/>
                <a:ea typeface="SimSun" pitchFamily="2"/>
                <a:cs typeface="SimSun" pitchFamily="2"/>
              </a:rPr>
              <a:t>de l'opération après avoir entendu toutes les personnes susceptibles de</a:t>
            </a:r>
          </a:p>
          <a:p>
            <a:pPr marL="0" marR="0" lvl="0" indent="0" algn="just"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2"/>
                <a:ea typeface="SimSun" pitchFamily="2"/>
                <a:cs typeface="SimSun" pitchFamily="2"/>
              </a:rPr>
              <a:t> l'éclairer.</a:t>
            </a:r>
          </a:p>
          <a:p>
            <a:pPr marL="0" marR="0" lvl="0" indent="0" algn="just"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2"/>
              <a:ea typeface="SimSun" pitchFamily="2"/>
              <a:cs typeface="SimSun" pitchFamily="2"/>
            </a:endParaRPr>
          </a:p>
          <a:p>
            <a:pPr marL="0" marR="0" lvl="0" indent="0" algn="just"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2"/>
                <a:ea typeface="SimSun" pitchFamily="2"/>
                <a:cs typeface="SimSun" pitchFamily="2"/>
              </a:rPr>
              <a:t>Le commissaire enquêteur transmet le dossier et les registres, assortis du</a:t>
            </a:r>
          </a:p>
          <a:p>
            <a:pPr marL="0" marR="0" lvl="0" indent="0" algn="just"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2"/>
                <a:ea typeface="SimSun" pitchFamily="2"/>
                <a:cs typeface="SimSun" pitchFamily="2"/>
              </a:rPr>
              <a:t> procès-verbal et de son avis, au préfet compétent.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laceHolder 1"/>
          <p:cNvSpPr>
            <a:spLocks noGrp="1" noRot="1" noChangeAspect="1"/>
          </p:cNvSpPr>
          <p:nvPr>
            <p:ph type="sldImg"/>
          </p:nvPr>
        </p:nvSpPr>
        <p:spPr>
          <a:xfrm>
            <a:off x="938213" y="750888"/>
            <a:ext cx="5008562" cy="3756025"/>
          </a:xfrm>
          <a:prstGeom prst="rect">
            <a:avLst/>
          </a:prstGeom>
        </p:spPr>
      </p:sp>
      <p:sp>
        <p:nvSpPr>
          <p:cNvPr id="152" name="TextShape 2"/>
          <p:cNvSpPr txBox="1"/>
          <p:nvPr/>
        </p:nvSpPr>
        <p:spPr>
          <a:xfrm>
            <a:off x="846000" y="4779720"/>
            <a:ext cx="5506920" cy="4506840"/>
          </a:xfrm>
          <a:prstGeom prst="rect">
            <a:avLst/>
          </a:prstGeom>
          <a:noFill/>
          <a:ln>
            <a:noFill/>
          </a:ln>
        </p:spPr>
        <p:txBody>
          <a:bodyPr lIns="0" tIns="0" rIns="0" bIns="0"/>
          <a:lstStyle/>
          <a:p>
            <a:pPr>
              <a:lnSpc>
                <a:spcPct val="100000"/>
              </a:lnSpc>
              <a:spcBef>
                <a:spcPts val="448"/>
              </a:spcBef>
            </a:pPr>
            <a:r>
              <a:rPr lang="fr-FR" sz="1200" b="0" strike="noStrike" spc="-1">
                <a:solidFill>
                  <a:srgbClr val="000000"/>
                </a:solidFill>
                <a:latin typeface="Calibri"/>
                <a:ea typeface="Microsoft YaHei"/>
              </a:rPr>
              <a:t>Depuis 1996, la CNCE édite le "Guide du commissaire-enquêteur, ou du bon usage de l'enquête publique".</a:t>
            </a:r>
            <a:endParaRPr lang="fr-FR" sz="1200" b="0" strike="noStrike" spc="-1">
              <a:solidFill>
                <a:srgbClr val="000000"/>
              </a:solidFill>
              <a:latin typeface="Times New Roman"/>
            </a:endParaRPr>
          </a:p>
          <a:p>
            <a:pPr>
              <a:lnSpc>
                <a:spcPct val="100000"/>
              </a:lnSpc>
              <a:spcBef>
                <a:spcPts val="448"/>
              </a:spcBef>
            </a:pPr>
            <a:r>
              <a:rPr lang="fr-FR" sz="1200" b="0" strike="noStrike" spc="-1">
                <a:solidFill>
                  <a:srgbClr val="000000"/>
                </a:solidFill>
                <a:latin typeface="Calibri"/>
                <a:ea typeface="Microsoft YaHei"/>
              </a:rPr>
              <a:t>Comme le mentionne dans la préface de l'édition 2012 M. Jean-Marc Sauvé, Vice-Président du Conseil d'État : "(…) C'est en réalité une édition complètement nouvelle qui est ainsi réalisée et qui sera, j'en suis sûr, très utile pour l'ensemble des acteurs de l'enquête publique. Ce guide constituera en particulier un outil précieux pour faire connaître et comprendre la nouvelle réglementation (…)</a:t>
            </a:r>
            <a:endParaRPr lang="fr-FR" sz="1200" b="0" strike="noStrike" spc="-1">
              <a:solidFill>
                <a:srgbClr val="000000"/>
              </a:solidFill>
              <a:latin typeface="Times New Roman"/>
            </a:endParaRPr>
          </a:p>
          <a:p>
            <a:pPr>
              <a:lnSpc>
                <a:spcPct val="100000"/>
              </a:lnSpc>
              <a:spcBef>
                <a:spcPts val="448"/>
              </a:spcBef>
            </a:pPr>
            <a:r>
              <a:rPr lang="fr-FR" sz="1200" b="0" strike="noStrike" spc="-1">
                <a:solidFill>
                  <a:srgbClr val="000000"/>
                </a:solidFill>
                <a:latin typeface="Calibri"/>
                <a:ea typeface="Microsoft YaHei"/>
              </a:rPr>
              <a:t>Nous vous en remettons un en version numérisée qui sera mise à jour prochainement</a:t>
            </a:r>
            <a:endParaRPr lang="fr-FR" sz="1200" b="0" strike="noStrike" spc="-1">
              <a:solidFill>
                <a:srgbClr val="000000"/>
              </a:solidFill>
              <a:latin typeface="Times New Roman"/>
            </a:endParaRPr>
          </a:p>
          <a:p>
            <a:pPr>
              <a:lnSpc>
                <a:spcPct val="100000"/>
              </a:lnSpc>
              <a:spcBef>
                <a:spcPts val="448"/>
              </a:spcBef>
            </a:pPr>
            <a:r>
              <a:rPr lang="fr-FR" sz="1200" b="0" strike="noStrike" spc="-1">
                <a:solidFill>
                  <a:srgbClr val="000000"/>
                </a:solidFill>
                <a:latin typeface="Calibri"/>
                <a:ea typeface="Microsoft YaHei"/>
              </a:rPr>
              <a:t>La CNCE édite également des guides prattiques</a:t>
            </a:r>
            <a:endParaRPr lang="fr-FR" sz="1200" b="0" strike="noStrike" spc="-1">
              <a:solidFill>
                <a:srgbClr val="000000"/>
              </a:solidFill>
              <a:latin typeface="Times New Roman"/>
            </a:endParaRPr>
          </a:p>
          <a:p>
            <a:pPr>
              <a:lnSpc>
                <a:spcPct val="100000"/>
              </a:lnSpc>
              <a:spcBef>
                <a:spcPts val="448"/>
              </a:spcBef>
            </a:pPr>
            <a:r>
              <a:rPr lang="fr-FR" sz="1200" b="0" strike="noStrike" spc="-1">
                <a:solidFill>
                  <a:srgbClr val="000000"/>
                </a:solidFill>
                <a:latin typeface="Calibri"/>
                <a:ea typeface="Microsoft YaHei"/>
              </a:rPr>
              <a:t>Par ailleurs la CNCE publie un bulletin : "L'enquête publique", à raison de trois numéros par an.</a:t>
            </a:r>
            <a:endParaRPr lang="fr-FR" sz="1200" b="0" strike="noStrike" spc="-1">
              <a:solidFill>
                <a:srgbClr val="000000"/>
              </a:solidFill>
              <a:latin typeface="Times New Roman"/>
            </a:endParaRPr>
          </a:p>
          <a:p>
            <a:pPr>
              <a:lnSpc>
                <a:spcPct val="100000"/>
              </a:lnSpc>
              <a:spcBef>
                <a:spcPts val="448"/>
              </a:spcBef>
            </a:pPr>
            <a:r>
              <a:rPr lang="fr-FR" sz="1200" b="0" strike="noStrike" spc="-1">
                <a:solidFill>
                  <a:srgbClr val="000000"/>
                </a:solidFill>
                <a:latin typeface="Calibri"/>
                <a:ea typeface="Microsoft YaHei"/>
              </a:rPr>
              <a:t>En voici des exemplaires</a:t>
            </a:r>
            <a:endParaRPr lang="fr-FR" sz="1200" b="0" strike="noStrike" spc="-1">
              <a:solidFill>
                <a:srgbClr val="000000"/>
              </a:solidFill>
              <a:latin typeface="Times New Roman"/>
            </a:endParaRPr>
          </a:p>
          <a:p>
            <a:pPr>
              <a:lnSpc>
                <a:spcPct val="100000"/>
              </a:lnSpc>
              <a:spcBef>
                <a:spcPts val="448"/>
              </a:spcBef>
            </a:pPr>
            <a:endParaRPr lang="fr-FR" sz="1200" b="0" strike="noStrike" spc="-1">
              <a:solidFill>
                <a:srgbClr val="000000"/>
              </a:solidFill>
              <a:latin typeface="Times New Roman"/>
            </a:endParaRPr>
          </a:p>
          <a:p>
            <a:pPr>
              <a:lnSpc>
                <a:spcPct val="100000"/>
              </a:lnSpc>
              <a:spcBef>
                <a:spcPts val="448"/>
              </a:spcBef>
            </a:pPr>
            <a:endParaRPr lang="fr-FR" sz="12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noRot="1" noChangeAspect="1"/>
          </p:cNvSpPr>
          <p:nvPr>
            <p:ph type="sldImg"/>
          </p:nvPr>
        </p:nvSpPr>
        <p:spPr>
          <a:xfrm>
            <a:off x="938213" y="750888"/>
            <a:ext cx="5008562" cy="3756025"/>
          </a:xfrm>
          <a:prstGeom prst="rect">
            <a:avLst/>
          </a:prstGeom>
        </p:spPr>
      </p:sp>
      <p:sp>
        <p:nvSpPr>
          <p:cNvPr id="154" name="TextShape 2"/>
          <p:cNvSpPr txBox="1"/>
          <p:nvPr/>
        </p:nvSpPr>
        <p:spPr>
          <a:xfrm>
            <a:off x="863280" y="4779720"/>
            <a:ext cx="5506920" cy="4506840"/>
          </a:xfrm>
          <a:prstGeom prst="rect">
            <a:avLst/>
          </a:prstGeom>
          <a:noFill/>
          <a:ln>
            <a:noFill/>
          </a:ln>
        </p:spPr>
        <p:txBody>
          <a:bodyPr lIns="0" tIns="0" rIns="0" bIns="0"/>
          <a:lstStyle/>
          <a:p>
            <a:pPr algn="just">
              <a:lnSpc>
                <a:spcPct val="100000"/>
              </a:lnSpc>
              <a:spcBef>
                <a:spcPts val="448"/>
              </a:spcBef>
            </a:pPr>
            <a:r>
              <a:rPr lang="fr-FR" sz="1000" b="0" strike="noStrike" spc="-1">
                <a:solidFill>
                  <a:srgbClr val="000000"/>
                </a:solidFill>
                <a:latin typeface="Calibri"/>
                <a:ea typeface="Futura-CondensedExtraBold"/>
              </a:rPr>
              <a:t>L'assistance CNCE constitue un élément essentiel d’appui  de la Compagnie pour ses adhérents. En raison cependant de la diversité des demandes, lesquelles concernent parfois plusieurs aspects de l’enquête publique, notamment en matière d’études d’impact, il est conseillé de s’adresser en priorité au secrétariat administratif</a:t>
            </a:r>
            <a:r>
              <a:rPr lang="fr-FR" sz="1000" b="1" strike="noStrike" spc="-1">
                <a:solidFill>
                  <a:srgbClr val="000000"/>
                </a:solidFill>
                <a:latin typeface="Futura-CondensedExtraBold"/>
                <a:ea typeface="Futura-CondensedExtraBold"/>
              </a:rPr>
              <a:t> qui orientera le demandeur vers le secteur le mieux adapté.</a:t>
            </a:r>
            <a:endParaRPr lang="fr-FR" sz="1000" b="0" strike="noStrike" spc="-1">
              <a:solidFill>
                <a:srgbClr val="000000"/>
              </a:solidFill>
              <a:latin typeface="Times New Roman"/>
            </a:endParaRPr>
          </a:p>
          <a:p>
            <a:pPr>
              <a:lnSpc>
                <a:spcPct val="100000"/>
              </a:lnSpc>
              <a:spcBef>
                <a:spcPts val="448"/>
              </a:spcBef>
            </a:pPr>
            <a:r>
              <a:rPr lang="fr-FR" sz="1000" b="0" strike="noStrike" spc="-1">
                <a:solidFill>
                  <a:srgbClr val="000000"/>
                </a:solidFill>
                <a:latin typeface="Calibri"/>
                <a:ea typeface="Futura-CondensedExtraBold"/>
              </a:rPr>
              <a:t>En cas de questionnement direct du responsable de secteur par un adhérent, il est primordial de privilégier le contact téléphonique, afin d’exposer le contexte de la question ou du problème à résoudre.</a:t>
            </a:r>
            <a:endParaRPr lang="fr-FR" sz="1000" b="0" strike="noStrike" spc="-1">
              <a:solidFill>
                <a:srgbClr val="000000"/>
              </a:solidFill>
              <a:latin typeface="Times New Roman"/>
            </a:endParaRPr>
          </a:p>
          <a:p>
            <a:pPr>
              <a:lnSpc>
                <a:spcPct val="100000"/>
              </a:lnSpc>
              <a:spcBef>
                <a:spcPts val="448"/>
              </a:spcBef>
            </a:pPr>
            <a:r>
              <a:rPr lang="fr-FR" sz="1000" b="0" strike="noStrike" spc="-1">
                <a:solidFill>
                  <a:srgbClr val="000000"/>
                </a:solidFill>
                <a:latin typeface="Calibri"/>
                <a:ea typeface="Futura-CondensedExtraBold"/>
              </a:rPr>
              <a:t> Chaque secteur de la réglementation,  de la conduite de l'enquête ou des diverses activités techniques , est composé de CE chevronnés qui ont acceptés d'aider les autres adhérents de la compagnie.</a:t>
            </a:r>
            <a:endParaRPr lang="fr-FR" sz="1000" b="0" strike="noStrike" spc="-1">
              <a:solidFill>
                <a:srgbClr val="000000"/>
              </a:solidFill>
              <a:latin typeface="Times New Roman"/>
            </a:endParaRPr>
          </a:p>
          <a:p>
            <a:pPr>
              <a:lnSpc>
                <a:spcPct val="100000"/>
              </a:lnSpc>
              <a:spcBef>
                <a:spcPts val="448"/>
              </a:spcBef>
            </a:pPr>
            <a:endParaRPr lang="fr-FR" sz="1000" b="0" strike="noStrike" spc="-1">
              <a:solidFill>
                <a:srgbClr val="000000"/>
              </a:solidFill>
              <a:latin typeface="Times New Roman"/>
            </a:endParaRPr>
          </a:p>
          <a:p>
            <a:pPr>
              <a:lnSpc>
                <a:spcPct val="100000"/>
              </a:lnSpc>
              <a:spcBef>
                <a:spcPts val="448"/>
              </a:spcBef>
            </a:pPr>
            <a:endParaRPr lang="fr-FR" sz="10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88C5373F-A53B-44BB-9120-9B05B62D8447}"/>
              </a:ext>
            </a:extLst>
          </p:cNvPr>
          <p:cNvSpPr txBox="1">
            <a:spLocks noGrp="1"/>
          </p:cNvSpPr>
          <p:nvPr>
            <p:ph type="sldNum" sz="quarter" idx="5"/>
          </p:nvPr>
        </p:nvSpPr>
        <p:spPr>
          <a:ln/>
        </p:spPr>
        <p:txBody>
          <a:bodyPr lIns="0" tIns="0" rIns="0" bIns="0" anchor="b" anchorCtr="0">
            <a:noAutofit/>
          </a:bodyPr>
          <a:lstStyle/>
          <a:p>
            <a:pPr lvl="0"/>
            <a:fld id="{FA85799B-A6BE-4199-8BFC-5190F86DA986}" type="slidenum">
              <a:t>30</a:t>
            </a:fld>
            <a:endParaRPr lang="fr-FR"/>
          </a:p>
        </p:txBody>
      </p:sp>
      <p:sp>
        <p:nvSpPr>
          <p:cNvPr id="2" name="Espace réservé de l'image des diapositives 1">
            <a:extLst>
              <a:ext uri="{FF2B5EF4-FFF2-40B4-BE49-F238E27FC236}">
                <a16:creationId xmlns:a16="http://schemas.microsoft.com/office/drawing/2014/main" id="{FA2D99B1-08A0-4649-AE8A-007534873EB3}"/>
              </a:ext>
            </a:extLst>
          </p:cNvPr>
          <p:cNvSpPr>
            <a:spLocks noGrp="1" noRot="1" noChangeAspect="1" noResize="1"/>
          </p:cNvSpPr>
          <p:nvPr>
            <p:ph type="sldImg"/>
          </p:nvPr>
        </p:nvSpPr>
        <p:spPr>
          <a:xfrm>
            <a:off x="1312863" y="1027113"/>
            <a:ext cx="4933950" cy="3700462"/>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48DBC698-59ED-4863-9D46-424BEC67043E}"/>
              </a:ext>
            </a:extLst>
          </p:cNvPr>
          <p:cNvSpPr txBox="1">
            <a:spLocks noGrp="1"/>
          </p:cNvSpPr>
          <p:nvPr>
            <p:ph type="body" sz="quarter" idx="1"/>
          </p:nvPr>
        </p:nvSpPr>
        <p:spPr>
          <a:xfrm>
            <a:off x="1169640" y="5086800"/>
            <a:ext cx="5226120" cy="4107240"/>
          </a:xfrm>
        </p:spPr>
        <p:txBody>
          <a:bodyPr>
            <a:spAutoFit/>
          </a:bodyPr>
          <a:lstStyle/>
          <a:p>
            <a:pPr lvl="0" algn="just"/>
            <a:r>
              <a:rPr lang="fr-FR" sz="1400" dirty="0">
                <a:solidFill>
                  <a:srgbClr val="000000"/>
                </a:solidFill>
                <a:latin typeface="Arial" pitchFamily="34"/>
                <a:cs typeface="Arial" pitchFamily="34"/>
              </a:rPr>
              <a:t>L’objet de cet exposé est d’apporter quelques éclaircissements aux modalités d’enquête unique et aux enquêtes relatives aux autorisations uniques.</a:t>
            </a:r>
          </a:p>
          <a:p>
            <a:pPr lvl="0" algn="just"/>
            <a:endParaRPr lang="fr-FR" sz="1400" dirty="0">
              <a:solidFill>
                <a:srgbClr val="000000"/>
              </a:solidFill>
              <a:latin typeface="Arial" pitchFamily="34"/>
              <a:cs typeface="Arial" pitchFamily="34"/>
            </a:endParaRPr>
          </a:p>
          <a:p>
            <a:pPr lvl="0" algn="just"/>
            <a:r>
              <a:rPr lang="fr-FR" sz="1400" dirty="0">
                <a:solidFill>
                  <a:srgbClr val="000000"/>
                </a:solidFill>
                <a:latin typeface="Arial" pitchFamily="34"/>
                <a:cs typeface="Arial" pitchFamily="34"/>
              </a:rPr>
              <a:t>En juillet 2010, la loi ENE introduit l’enquête unique dans le code de l’environnement pour regrouper des enquêtes pouvant se dérouler ensemble. Cette enquête remplace l’ancienne procédure des enquêtes conjointes.</a:t>
            </a:r>
          </a:p>
          <a:p>
            <a:pPr lvl="0" algn="just"/>
            <a:endParaRPr lang="fr-FR" sz="1400" dirty="0">
              <a:solidFill>
                <a:srgbClr val="000000"/>
              </a:solidFill>
              <a:latin typeface="Arial" pitchFamily="34"/>
              <a:cs typeface="Arial" pitchFamily="34"/>
            </a:endParaRPr>
          </a:p>
          <a:p>
            <a:pPr lvl="0" algn="just"/>
            <a:r>
              <a:rPr lang="fr-FR" sz="1400" dirty="0">
                <a:solidFill>
                  <a:srgbClr val="000000"/>
                </a:solidFill>
                <a:latin typeface="Arial" pitchFamily="34"/>
                <a:cs typeface="Arial" pitchFamily="34"/>
              </a:rPr>
              <a:t>Par la suite des modifications ont autorisé le regroupement d’enquêtes  pour les cas de pluralité de maîtrise d’ouvrage.</a:t>
            </a:r>
          </a:p>
          <a:p>
            <a:pPr lvl="0" algn="just"/>
            <a:endParaRPr lang="fr-FR" sz="1400" dirty="0">
              <a:solidFill>
                <a:srgbClr val="000000"/>
              </a:solidFill>
              <a:latin typeface="Arial" pitchFamily="34"/>
              <a:cs typeface="Arial" pitchFamily="34"/>
            </a:endParaRPr>
          </a:p>
          <a:p>
            <a:pPr lvl="0" algn="just"/>
            <a:r>
              <a:rPr lang="fr-FR" sz="1400" dirty="0">
                <a:solidFill>
                  <a:srgbClr val="000000"/>
                </a:solidFill>
                <a:latin typeface="Arial" pitchFamily="34"/>
                <a:cs typeface="Arial" pitchFamily="34"/>
              </a:rPr>
              <a:t>Au 1</a:t>
            </a:r>
            <a:r>
              <a:rPr lang="fr-FR" sz="1400" baseline="30000" dirty="0">
                <a:solidFill>
                  <a:srgbClr val="000000"/>
                </a:solidFill>
                <a:latin typeface="Arial" pitchFamily="34"/>
                <a:cs typeface="Arial" pitchFamily="34"/>
              </a:rPr>
              <a:t>er</a:t>
            </a:r>
            <a:r>
              <a:rPr lang="fr-FR" sz="1400" dirty="0">
                <a:solidFill>
                  <a:srgbClr val="000000"/>
                </a:solidFill>
                <a:latin typeface="Arial" pitchFamily="34"/>
                <a:cs typeface="Arial" pitchFamily="34"/>
              </a:rPr>
              <a:t> mars 2017, la législation a introduit l’autorisation environnementale qui apporte aussi quelques modification aux modalités de l’enquête publique. On parle aussi d’autorisation environnementale unique</a:t>
            </a:r>
            <a:endParaRPr lang="fr-FR" sz="1400" dirty="0"/>
          </a:p>
          <a:p>
            <a:pPr lvl="0" algn="just"/>
            <a:endParaRPr lang="fr-FR" sz="1300" dirty="0">
              <a:solidFill>
                <a:srgbClr val="000000"/>
              </a:solidFill>
              <a:latin typeface="Arial" pitchFamily="34"/>
              <a:cs typeface="Arial" pitchFamily="34"/>
            </a:endParaRPr>
          </a:p>
          <a:p>
            <a:pPr lvl="0" algn="just"/>
            <a:endParaRPr lang="fr-FR" sz="1300" dirty="0">
              <a:solidFill>
                <a:srgbClr val="000000"/>
              </a:solidFill>
              <a:latin typeface="Arial" pitchFamily="34"/>
              <a:cs typeface="Arial" pitchFamily="34"/>
            </a:endParaRPr>
          </a:p>
          <a:p>
            <a:pPr lvl="0" algn="just"/>
            <a:endParaRPr lang="fr-FR" sz="1300" dirty="0">
              <a:solidFill>
                <a:srgbClr val="000000"/>
              </a:solidFill>
              <a:latin typeface="Arial" pitchFamily="34"/>
              <a:cs typeface="Arial" pitchFamily="34"/>
            </a:endParaRPr>
          </a:p>
          <a:p>
            <a:pPr lvl="0"/>
            <a:endParaRPr lang="fr-FR" sz="1300" dirty="0">
              <a:solidFill>
                <a:srgbClr val="000000"/>
              </a:solidFill>
              <a:latin typeface="Arial" pitchFamily="34"/>
              <a:cs typeface="Arial" pitchFamily="3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pPr lvl="0" algn="just"/>
            <a:endParaRPr lang="fr-FR" dirty="0"/>
          </a:p>
        </p:txBody>
      </p:sp>
      <p:sp>
        <p:nvSpPr>
          <p:cNvPr id="4" name="Espace réservé du numéro de diapositive 3"/>
          <p:cNvSpPr>
            <a:spLocks noGrp="1"/>
          </p:cNvSpPr>
          <p:nvPr>
            <p:ph type="sldNum" sz="quarter" idx="5"/>
          </p:nvPr>
        </p:nvSpPr>
        <p:spPr/>
        <p:txBody>
          <a:bodyPr/>
          <a:lstStyle/>
          <a:p>
            <a:pPr lvl="0"/>
            <a:fld id="{F03D189A-A4A8-4293-9FC3-A5C7505ECF34}" type="slidenum">
              <a:rPr lang="fr-FR" smtClean="0"/>
              <a:t>31</a:t>
            </a:fld>
            <a:endParaRPr lang="fr-FR"/>
          </a:p>
        </p:txBody>
      </p:sp>
    </p:spTree>
    <p:extLst>
      <p:ext uri="{BB962C8B-B14F-4D97-AF65-F5344CB8AC3E}">
        <p14:creationId xmlns:p14="http://schemas.microsoft.com/office/powerpoint/2010/main" val="2215702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CAAB43EA-D216-490C-9F8E-5B2233016B0B}"/>
              </a:ext>
            </a:extLst>
          </p:cNvPr>
          <p:cNvSpPr txBox="1">
            <a:spLocks noGrp="1"/>
          </p:cNvSpPr>
          <p:nvPr>
            <p:ph type="sldNum" sz="quarter" idx="5"/>
          </p:nvPr>
        </p:nvSpPr>
        <p:spPr>
          <a:ln/>
        </p:spPr>
        <p:txBody>
          <a:bodyPr lIns="0" tIns="0" rIns="0" bIns="0" anchor="b" anchorCtr="0">
            <a:noAutofit/>
          </a:bodyPr>
          <a:lstStyle/>
          <a:p>
            <a:pPr lvl="0"/>
            <a:fld id="{F9E31EB9-FE62-455D-AEC4-DF295DF8B4E8}" type="slidenum">
              <a:t>32</a:t>
            </a:fld>
            <a:endParaRPr lang="fr-FR"/>
          </a:p>
        </p:txBody>
      </p:sp>
      <p:sp>
        <p:nvSpPr>
          <p:cNvPr id="2" name="Espace réservé de l'image des diapositives 1">
            <a:extLst>
              <a:ext uri="{FF2B5EF4-FFF2-40B4-BE49-F238E27FC236}">
                <a16:creationId xmlns:a16="http://schemas.microsoft.com/office/drawing/2014/main" id="{16A30825-9318-4850-8735-E62B4E3AF74C}"/>
              </a:ext>
            </a:extLst>
          </p:cNvPr>
          <p:cNvSpPr>
            <a:spLocks noGrp="1" noRot="1" noChangeAspect="1" noResize="1"/>
          </p:cNvSpPr>
          <p:nvPr>
            <p:ph type="sldImg"/>
          </p:nvPr>
        </p:nvSpPr>
        <p:spPr>
          <a:xfrm>
            <a:off x="1312863" y="1027113"/>
            <a:ext cx="4933950" cy="3700462"/>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F1EFD98B-354F-4003-AA23-7F42B1F6A23F}"/>
              </a:ext>
            </a:extLst>
          </p:cNvPr>
          <p:cNvSpPr txBox="1">
            <a:spLocks noGrp="1"/>
          </p:cNvSpPr>
          <p:nvPr>
            <p:ph type="body" sz="quarter" idx="1"/>
          </p:nvPr>
        </p:nvSpPr>
        <p:spPr>
          <a:xfrm>
            <a:off x="576000" y="5086800"/>
            <a:ext cx="6336000" cy="4239720"/>
          </a:xfrm>
        </p:spPr>
        <p:txBody>
          <a:bodyPr>
            <a:spAutoFit/>
          </a:bodyPr>
          <a:lstStyle/>
          <a:p>
            <a:pPr lvl="0" algn="just"/>
            <a:r>
              <a:rPr lang="fr-FR" sz="1300" dirty="0">
                <a:solidFill>
                  <a:srgbClr val="000000"/>
                </a:solidFill>
                <a:latin typeface="Arial" pitchFamily="34"/>
                <a:cs typeface="Arial" pitchFamily="34"/>
              </a:rPr>
              <a:t>La durée de l'enquête publique unique ne peut être inférieure à la durée minimale de la plus longue prévue par l'une des législations concernées.</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L'enquête unique fait l'objet d'un registre d'enquête unique. Lors de l’élaboration du PV de synthèse et lors de l’analyse des observations, le commissaire enquêteur regroupera les observations par sujet de chacune des enquêtes publiques initialement requises</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Le dossier soumis à enquête publique unique comporte les pièces ou éléments exigés au titre de chacune des enquêtes initialement requises et une note de présentation non technique du ou des projets, plans ou programmes. Le dossier soumis à enquête publique est établi sous la responsabilité de chacun des maîtres d’ouvrage. La liste des pièces requises est donc la somme des listes des pièces requises par chaque réglementation en éliminant les doublons.</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Lorsqu'une enquête publique unique est réalisée, l'arrêté d'ouverture de l'enquête précise, s'il y a lieu, les coordonnées de chaque maître d'ouvrage responsable des différents éléments du projet, plan ou programme soumis à enquête.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6">
            <a:extLst>
              <a:ext uri="{FF2B5EF4-FFF2-40B4-BE49-F238E27FC236}">
                <a16:creationId xmlns:a16="http://schemas.microsoft.com/office/drawing/2014/main" id="{E73095B7-B62D-4C35-91E7-2CB4E35563CB}"/>
              </a:ext>
            </a:extLst>
          </p:cNvPr>
          <p:cNvSpPr txBox="1">
            <a:spLocks noGrp="1"/>
          </p:cNvSpPr>
          <p:nvPr>
            <p:ph type="sldNum" sz="quarter" idx="5"/>
          </p:nvPr>
        </p:nvSpPr>
        <p:spPr>
          <a:ln/>
        </p:spPr>
        <p:txBody>
          <a:bodyPr lIns="0" tIns="0" rIns="0" bIns="0" anchor="b" anchorCtr="0">
            <a:noAutofit/>
          </a:bodyPr>
          <a:lstStyle/>
          <a:p>
            <a:pPr lvl="0"/>
            <a:fld id="{0350C8C0-B0D7-43C4-8411-8EDCCB855A92}" type="slidenum">
              <a:t>33</a:t>
            </a:fld>
            <a:endParaRPr lang="fr-FR"/>
          </a:p>
        </p:txBody>
      </p:sp>
      <p:sp>
        <p:nvSpPr>
          <p:cNvPr id="2" name="Espace réservé de l'image des diapositives 1">
            <a:extLst>
              <a:ext uri="{FF2B5EF4-FFF2-40B4-BE49-F238E27FC236}">
                <a16:creationId xmlns:a16="http://schemas.microsoft.com/office/drawing/2014/main" id="{562A9016-F591-40C9-8BFC-3003108A56BF}"/>
              </a:ext>
            </a:extLst>
          </p:cNvPr>
          <p:cNvSpPr>
            <a:spLocks noGrp="1" noRot="1" noChangeAspect="1" noResize="1"/>
          </p:cNvSpPr>
          <p:nvPr>
            <p:ph type="sldImg"/>
          </p:nvPr>
        </p:nvSpPr>
        <p:spPr>
          <a:xfrm>
            <a:off x="1312863" y="1027113"/>
            <a:ext cx="4933950" cy="3700462"/>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9BE49E2E-FFA9-499C-98AF-C4AC9BD21657}"/>
              </a:ext>
            </a:extLst>
          </p:cNvPr>
          <p:cNvSpPr txBox="1">
            <a:spLocks noGrp="1"/>
          </p:cNvSpPr>
          <p:nvPr>
            <p:ph type="body" sz="quarter" idx="1"/>
          </p:nvPr>
        </p:nvSpPr>
        <p:spPr>
          <a:xfrm>
            <a:off x="432000" y="5086800"/>
            <a:ext cx="6840000" cy="5353200"/>
          </a:xfrm>
        </p:spPr>
        <p:txBody>
          <a:bodyPr>
            <a:spAutoFit/>
          </a:bodyPr>
          <a:lstStyle/>
          <a:p>
            <a:pPr lvl="0" algn="just"/>
            <a:r>
              <a:rPr lang="fr-FR" sz="1300">
                <a:solidFill>
                  <a:srgbClr val="000000"/>
                </a:solidFill>
                <a:latin typeface="Arial" pitchFamily="34"/>
                <a:cs typeface="Arial" pitchFamily="34"/>
              </a:rPr>
              <a:t>L’article L123-6 précise que l’enquête unique fait l'objet d'un rapport unique du commissaire enquêteur ou de la commission d'enquête ainsi que de conclusions motivées au titre de chacune des enquêtes publiques initialement requises. Ces conclusions motivées et ces avis feront</a:t>
            </a:r>
          </a:p>
          <a:p>
            <a:pPr lvl="0" algn="just"/>
            <a:endParaRPr lang="fr-FR" sz="1300">
              <a:solidFill>
                <a:srgbClr val="000000"/>
              </a:solidFill>
              <a:latin typeface="Arial" pitchFamily="34"/>
              <a:cs typeface="Arial" pitchFamily="34"/>
            </a:endParaRPr>
          </a:p>
        </p:txBody>
      </p:sp>
      <p:sp>
        <p:nvSpPr>
          <p:cNvPr id="4" name="ZoneTexte 3">
            <a:extLst>
              <a:ext uri="{FF2B5EF4-FFF2-40B4-BE49-F238E27FC236}">
                <a16:creationId xmlns:a16="http://schemas.microsoft.com/office/drawing/2014/main" id="{B7A592DE-E4A9-47D4-B4D2-8FCAD58D230F}"/>
              </a:ext>
            </a:extLst>
          </p:cNvPr>
          <p:cNvSpPr txBox="1"/>
          <p:nvPr/>
        </p:nvSpPr>
        <p:spPr>
          <a:xfrm>
            <a:off x="432000" y="5086800"/>
            <a:ext cx="6840000" cy="5353200"/>
          </a:xfrm>
          <a:prstGeom prst="rect">
            <a:avLst/>
          </a:prstGeom>
          <a:noFill/>
          <a:ln>
            <a:noFill/>
          </a:ln>
        </p:spPr>
        <p:txBody>
          <a:bodyPr lIns="0" tIns="0" rIns="0" bIns="0">
            <a:spAutoFit/>
          </a:bodyPr>
          <a:lstStyle/>
          <a:p>
            <a:pPr lvl="0" algn="just" rtl="0" hangingPunct="0">
              <a:buNone/>
              <a:tabLst/>
            </a:pPr>
            <a:r>
              <a:rPr lang="fr-FR" sz="1300" b="0" i="0" u="none" strike="noStrike">
                <a:ln>
                  <a:noFill/>
                </a:ln>
                <a:solidFill>
                  <a:srgbClr val="000000"/>
                </a:solidFill>
                <a:latin typeface="Arial" pitchFamily="34"/>
                <a:ea typeface="Arial" pitchFamily="34"/>
                <a:cs typeface="Arial" pitchFamily="34"/>
              </a:rPr>
              <a:t>L’article L123-6 précise que l’enquête unique fait l'objet d'un rapport unique du commissaire enquêteur ou de la commission d'enquête ainsi que de conclusions motivées au titre de chacune des enquêtes publiques initialement requises. Ces conclusions motivées et ces avis feront l’objet de présentations séparées.</a:t>
            </a:r>
          </a:p>
          <a:p>
            <a:pPr lvl="0" algn="just" rtl="0" hangingPunct="0">
              <a:buNone/>
              <a:tabLst/>
            </a:pPr>
            <a:endParaRPr lang="fr-FR" sz="1300" b="0" i="0" u="none" strike="noStrike">
              <a:ln>
                <a:noFill/>
              </a:ln>
              <a:solidFill>
                <a:srgbClr val="000000"/>
              </a:solidFill>
              <a:latin typeface="Arial" pitchFamily="34"/>
              <a:ea typeface="Arial" pitchFamily="34"/>
              <a:cs typeface="Arial" pitchFamily="34"/>
            </a:endParaRPr>
          </a:p>
          <a:p>
            <a:pPr lvl="0" algn="just" rtl="0" hangingPunct="0">
              <a:buNone/>
              <a:tabLst/>
            </a:pPr>
            <a:r>
              <a:rPr lang="fr-FR" sz="1300" b="0" i="0" u="none" strike="noStrike">
                <a:ln>
                  <a:noFill/>
                </a:ln>
                <a:solidFill>
                  <a:srgbClr val="000000"/>
                </a:solidFill>
                <a:latin typeface="Arial" pitchFamily="34"/>
                <a:ea typeface="Arial" pitchFamily="34"/>
                <a:cs typeface="Arial" pitchFamily="34"/>
              </a:rPr>
              <a:t>L'autorité chargée d'ouvrir et d'organiser l'enquête adresse, dès leur réception, copie du rapport et des conclusions du commissaire enquêteur ou de la commission d'enquête à chacune des autorités compétentes pour prendre les décisions en vue desquelles l'enquête unique a été organisée, au président du tribunal administratif et au maître d'ouvrage de chaque projet, plan ou programme.</a:t>
            </a:r>
          </a:p>
          <a:p>
            <a:pPr lvl="0" algn="just" rtl="0" hangingPunct="0">
              <a:buNone/>
              <a:tabLst/>
            </a:pPr>
            <a:endParaRPr lang="fr-FR" sz="1300" b="0" i="0" u="none" strike="noStrike">
              <a:ln>
                <a:noFill/>
              </a:ln>
              <a:solidFill>
                <a:srgbClr val="000000"/>
              </a:solidFill>
              <a:latin typeface="Arial" pitchFamily="34"/>
              <a:ea typeface="Arial" pitchFamily="34"/>
              <a:cs typeface="Arial" pitchFamily="34"/>
            </a:endParaRPr>
          </a:p>
          <a:p>
            <a:pPr lvl="0" algn="just" rtl="0" hangingPunct="0">
              <a:buNone/>
              <a:tabLst/>
            </a:pPr>
            <a:r>
              <a:rPr lang="fr-FR" sz="1300" b="0" i="0" u="none" strike="noStrike">
                <a:ln>
                  <a:noFill/>
                </a:ln>
                <a:solidFill>
                  <a:srgbClr val="000000"/>
                </a:solidFill>
                <a:latin typeface="Arial" pitchFamily="34"/>
                <a:ea typeface="Arial" pitchFamily="34"/>
                <a:cs typeface="Arial" pitchFamily="34"/>
              </a:rPr>
              <a:t>Il est important de remarquer qu’il y aura une décision ou autorisation pour chacune des enquêtes initialement requises. Ces décisions ou autorisations peuvent être favorables ou défavorables et même ne pas avoir le même sens.</a:t>
            </a:r>
          </a:p>
          <a:p>
            <a:pPr lvl="0" algn="just" rtl="0" hangingPunct="0">
              <a:buNone/>
              <a:tabLst/>
            </a:pPr>
            <a:endParaRPr lang="fr-FR" sz="1300" b="0" i="0" u="none" strike="noStrike">
              <a:ln>
                <a:noFill/>
              </a:ln>
              <a:solidFill>
                <a:srgbClr val="000000"/>
              </a:solidFill>
              <a:latin typeface="Arial" pitchFamily="34"/>
              <a:ea typeface="Arial" pitchFamily="34"/>
              <a:cs typeface="Arial" pitchFamily="34"/>
            </a:endParaRPr>
          </a:p>
          <a:p>
            <a:pPr lvl="0" algn="just" rtl="0" hangingPunct="0">
              <a:buNone/>
              <a:tabLst/>
            </a:pPr>
            <a:r>
              <a:rPr lang="fr-FR" sz="1300" b="0" i="0" u="none" strike="noStrike">
                <a:ln>
                  <a:noFill/>
                </a:ln>
                <a:solidFill>
                  <a:srgbClr val="000000"/>
                </a:solidFill>
                <a:latin typeface="Arial" pitchFamily="34"/>
                <a:ea typeface="Arial" pitchFamily="34"/>
                <a:cs typeface="Arial" pitchFamily="34"/>
              </a:rPr>
              <a:t>En cas de contestation d'une décision prise au terme d'une enquête publique organisée dans les conditions du présent article, la régularité du dossier est appréciée au regard des règles spécifiques applicables à la décision contestée</a:t>
            </a:r>
          </a:p>
          <a:p>
            <a:pPr lvl="0" algn="just" rtl="0" hangingPunct="0">
              <a:buNone/>
              <a:tabLst/>
            </a:pPr>
            <a:endParaRPr lang="fr-FR" sz="1300" b="0" i="0" u="none" strike="noStrike">
              <a:ln>
                <a:noFill/>
              </a:ln>
              <a:solidFill>
                <a:srgbClr val="000000"/>
              </a:solidFill>
              <a:latin typeface="Arial" pitchFamily="34"/>
              <a:ea typeface="Arial" pitchFamily="34"/>
              <a:cs typeface="Arial" pitchFamily="34"/>
            </a:endParaRPr>
          </a:p>
          <a:p>
            <a:pPr lvl="0" algn="just" rtl="0" hangingPunct="0">
              <a:buNone/>
              <a:tabLst/>
            </a:pPr>
            <a:r>
              <a:rPr lang="fr-FR" sz="1300" b="0" i="0" u="none" strike="noStrike" spc="0" baseline="0">
                <a:ln>
                  <a:noFill/>
                </a:ln>
                <a:solidFill>
                  <a:srgbClr val="000000"/>
                </a:solidFill>
                <a:latin typeface="Arial" pitchFamily="34"/>
                <a:ea typeface="Lucida Sans Unicode" pitchFamily="2"/>
                <a:cs typeface="Tahoma" pitchFamily="2"/>
              </a:rPr>
              <a:t>.</a:t>
            </a:r>
          </a:p>
          <a:p>
            <a:pPr lvl="0" rtl="0" hangingPunct="0">
              <a:buNone/>
              <a:tabLst/>
            </a:pPr>
            <a:endParaRPr lang="fr-FR" sz="1300" b="0" i="0" u="none" strike="noStrike">
              <a:ln>
                <a:noFill/>
              </a:ln>
              <a:solidFill>
                <a:srgbClr val="000000"/>
              </a:solidFill>
              <a:latin typeface="Arial" pitchFamily="34"/>
              <a:ea typeface="Arial" pitchFamily="34"/>
              <a:cs typeface="Arial" pitchFamily="3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A3108DFD-C405-4619-B825-FF5A4CD5EDBA}"/>
              </a:ext>
            </a:extLst>
          </p:cNvPr>
          <p:cNvSpPr txBox="1">
            <a:spLocks noGrp="1"/>
          </p:cNvSpPr>
          <p:nvPr>
            <p:ph type="sldNum" sz="quarter" idx="5"/>
          </p:nvPr>
        </p:nvSpPr>
        <p:spPr>
          <a:ln/>
        </p:spPr>
        <p:txBody>
          <a:bodyPr lIns="0" tIns="0" rIns="0" bIns="0" anchor="b" anchorCtr="0">
            <a:noAutofit/>
          </a:bodyPr>
          <a:lstStyle/>
          <a:p>
            <a:pPr lvl="0"/>
            <a:fld id="{AF7A9112-0174-4202-8438-3DAED064E0AD}" type="slidenum">
              <a:t>34</a:t>
            </a:fld>
            <a:endParaRPr lang="fr-FR"/>
          </a:p>
        </p:txBody>
      </p:sp>
      <p:sp>
        <p:nvSpPr>
          <p:cNvPr id="2" name="Espace réservé de l'image des diapositives 1">
            <a:extLst>
              <a:ext uri="{FF2B5EF4-FFF2-40B4-BE49-F238E27FC236}">
                <a16:creationId xmlns:a16="http://schemas.microsoft.com/office/drawing/2014/main" id="{5E7A790F-2590-47A9-A2B6-7EBDC91FA48C}"/>
              </a:ext>
            </a:extLst>
          </p:cNvPr>
          <p:cNvSpPr>
            <a:spLocks noGrp="1" noRot="1" noChangeAspect="1" noResize="1"/>
          </p:cNvSpPr>
          <p:nvPr>
            <p:ph type="sldImg"/>
          </p:nvPr>
        </p:nvSpPr>
        <p:spPr>
          <a:xfrm>
            <a:off x="1312863" y="1027113"/>
            <a:ext cx="4933950" cy="3700462"/>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EF4556D1-B795-4FD5-BB23-0A55390F95DD}"/>
              </a:ext>
            </a:extLst>
          </p:cNvPr>
          <p:cNvSpPr txBox="1">
            <a:spLocks noGrp="1"/>
          </p:cNvSpPr>
          <p:nvPr>
            <p:ph type="body" sz="quarter" idx="1"/>
          </p:nvPr>
        </p:nvSpPr>
        <p:spPr>
          <a:xfrm>
            <a:off x="503999" y="5086800"/>
            <a:ext cx="6552000" cy="5121000"/>
          </a:xfrm>
        </p:spPr>
        <p:txBody>
          <a:bodyPr>
            <a:spAutoFit/>
          </a:bodyPr>
          <a:lstStyle/>
          <a:p>
            <a:pPr lvl="0" algn="just"/>
            <a:r>
              <a:rPr lang="fr-FR" sz="1300">
                <a:solidFill>
                  <a:srgbClr val="000000"/>
                </a:solidFill>
                <a:latin typeface="Arial" pitchFamily="34"/>
                <a:cs typeface="Arial" pitchFamily="34"/>
              </a:rPr>
              <a:t>L'autorisation environnementale, dont le régime est organisé par les dispositions du chapitre unique du titre VII du livre Ier du code de l’environnement ainsi que par d’autres dispositions législatives, est applicable aux activités, installations, ouvrages et travaux suivants, lorsqu'ils ne présentent pas un caractère temporaire :</a:t>
            </a:r>
          </a:p>
          <a:p>
            <a:pPr lvl="0" algn="just"/>
            <a:endParaRPr lang="fr-FR" sz="1300">
              <a:solidFill>
                <a:srgbClr val="000000"/>
              </a:solidFill>
              <a:latin typeface="Arial" pitchFamily="34"/>
              <a:cs typeface="Arial" pitchFamily="34"/>
            </a:endParaRPr>
          </a:p>
          <a:p>
            <a:pPr lvl="0" algn="just"/>
            <a:r>
              <a:rPr lang="fr-FR" sz="1300">
                <a:solidFill>
                  <a:srgbClr val="000000"/>
                </a:solidFill>
                <a:latin typeface="Arial" pitchFamily="34"/>
                <a:cs typeface="Arial" pitchFamily="34"/>
              </a:rPr>
              <a:t>1° Installations, ouvrages, travaux et activités soumis à autorisation au titre du volet eau du code de l’environnement</a:t>
            </a:r>
          </a:p>
          <a:p>
            <a:pPr lvl="0" algn="just"/>
            <a:endParaRPr lang="fr-FR" sz="1300">
              <a:solidFill>
                <a:srgbClr val="000000"/>
              </a:solidFill>
              <a:latin typeface="Arial" pitchFamily="34"/>
              <a:cs typeface="Arial" pitchFamily="34"/>
            </a:endParaRPr>
          </a:p>
          <a:p>
            <a:pPr lvl="0" algn="just"/>
            <a:r>
              <a:rPr lang="fr-FR" sz="1300">
                <a:solidFill>
                  <a:srgbClr val="000000"/>
                </a:solidFill>
                <a:latin typeface="Arial" pitchFamily="34"/>
                <a:cs typeface="Arial" pitchFamily="34"/>
              </a:rPr>
              <a:t>2° Installations classées pour la protection de l'environnement soumises à autorisation.</a:t>
            </a:r>
          </a:p>
          <a:p>
            <a:pPr lvl="0" algn="just"/>
            <a:endParaRPr lang="fr-FR" sz="1300">
              <a:solidFill>
                <a:srgbClr val="000000"/>
              </a:solidFill>
              <a:latin typeface="Arial" pitchFamily="34"/>
              <a:cs typeface="Arial" pitchFamily="34"/>
            </a:endParaRPr>
          </a:p>
          <a:p>
            <a:pPr lvl="0" algn="just"/>
            <a:endParaRPr lang="fr-FR" sz="1300">
              <a:solidFill>
                <a:srgbClr val="000000"/>
              </a:solidFill>
              <a:latin typeface="Arial" pitchFamily="34"/>
              <a:cs typeface="Arial" pitchFamily="34"/>
            </a:endParaRPr>
          </a:p>
          <a:p>
            <a:pPr lvl="0" algn="just"/>
            <a:r>
              <a:rPr lang="fr-FR" sz="1300">
                <a:solidFill>
                  <a:srgbClr val="000000"/>
                </a:solidFill>
                <a:latin typeface="Arial" pitchFamily="34"/>
                <a:cs typeface="Arial" pitchFamily="34"/>
              </a:rPr>
              <a:t>L'autorisation environnementale inclut les équipements, installations et activités figurant dans le projet du pétitionnaire que leur connexité rend nécessaires à ces activités, installations, ouvrages et travaux ou dont la proximité est de nature à en modifier notablement les dangers ou inconvénients.</a:t>
            </a:r>
          </a:p>
          <a:p>
            <a:pPr lvl="0" algn="just"/>
            <a:endParaRPr lang="fr-FR" sz="1300">
              <a:solidFill>
                <a:srgbClr val="000000"/>
              </a:solidFill>
              <a:latin typeface="Arial" pitchFamily="34"/>
              <a:cs typeface="Arial" pitchFamily="34"/>
            </a:endParaRPr>
          </a:p>
          <a:p>
            <a:pPr lvl="0" algn="just"/>
            <a:r>
              <a:rPr lang="fr-FR" sz="1300">
                <a:solidFill>
                  <a:srgbClr val="000000"/>
                </a:solidFill>
                <a:latin typeface="Arial" pitchFamily="34"/>
                <a:cs typeface="Arial" pitchFamily="34"/>
              </a:rPr>
              <a:t>Au cours de cet exposé, je me limiterai aux règles générales</a:t>
            </a:r>
          </a:p>
          <a:p>
            <a:pPr lvl="0" algn="just"/>
            <a:endParaRPr lang="fr-FR" sz="1300">
              <a:solidFill>
                <a:srgbClr val="000000"/>
              </a:solidFill>
              <a:latin typeface="Arial" pitchFamily="34"/>
              <a:cs typeface="Arial" pitchFamily="34"/>
            </a:endParaRPr>
          </a:p>
          <a:p>
            <a:pPr lvl="0"/>
            <a:endParaRPr lang="fr-FR" sz="1300">
              <a:solidFill>
                <a:srgbClr val="000000"/>
              </a:solidFill>
              <a:latin typeface="Arial" pitchFamily="34"/>
              <a:cs typeface="Arial" pitchFamily="3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DDC5B03-28C2-4CB3-B819-BF95EC3B6BF4}"/>
              </a:ext>
            </a:extLst>
          </p:cNvPr>
          <p:cNvSpPr txBox="1">
            <a:spLocks noGrp="1"/>
          </p:cNvSpPr>
          <p:nvPr>
            <p:ph type="sldNum" sz="quarter" idx="5"/>
          </p:nvPr>
        </p:nvSpPr>
        <p:spPr>
          <a:ln/>
        </p:spPr>
        <p:txBody>
          <a:bodyPr lIns="0" tIns="0" rIns="0" bIns="0" anchor="b" anchorCtr="0">
            <a:noAutofit/>
          </a:bodyPr>
          <a:lstStyle/>
          <a:p>
            <a:pPr lvl="0"/>
            <a:fld id="{0601D40E-55EE-4E7E-B185-70793EBCFC3F}" type="slidenum">
              <a:t>35</a:t>
            </a:fld>
            <a:endParaRPr lang="fr-FR"/>
          </a:p>
        </p:txBody>
      </p:sp>
      <p:sp>
        <p:nvSpPr>
          <p:cNvPr id="2" name="Espace réservé de l'image des diapositives 1">
            <a:extLst>
              <a:ext uri="{FF2B5EF4-FFF2-40B4-BE49-F238E27FC236}">
                <a16:creationId xmlns:a16="http://schemas.microsoft.com/office/drawing/2014/main" id="{E0D119B3-DAFE-4861-8B30-522D7B0B0FE3}"/>
              </a:ext>
            </a:extLst>
          </p:cNvPr>
          <p:cNvSpPr>
            <a:spLocks noGrp="1" noRot="1" noChangeAspect="1" noResize="1"/>
          </p:cNvSpPr>
          <p:nvPr>
            <p:ph type="sldImg"/>
          </p:nvPr>
        </p:nvSpPr>
        <p:spPr>
          <a:xfrm>
            <a:off x="1312863" y="1027113"/>
            <a:ext cx="4933950" cy="3700462"/>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B70EA2A2-1B5E-4695-877A-1748F1B91429}"/>
              </a:ext>
            </a:extLst>
          </p:cNvPr>
          <p:cNvSpPr txBox="1">
            <a:spLocks noGrp="1"/>
          </p:cNvSpPr>
          <p:nvPr>
            <p:ph type="body" sz="quarter" idx="1"/>
          </p:nvPr>
        </p:nvSpPr>
        <p:spPr>
          <a:xfrm>
            <a:off x="360000" y="4824000"/>
            <a:ext cx="6912000" cy="5669640"/>
          </a:xfrm>
        </p:spPr>
        <p:txBody>
          <a:bodyPr>
            <a:spAutoFit/>
          </a:bodyPr>
          <a:lstStyle/>
          <a:p>
            <a:pPr lvl="0" algn="just"/>
            <a:r>
              <a:rPr lang="fr-FR" sz="1300" dirty="0">
                <a:solidFill>
                  <a:srgbClr val="000000"/>
                </a:solidFill>
                <a:latin typeface="Arial" pitchFamily="34"/>
                <a:cs typeface="Arial" pitchFamily="34"/>
              </a:rPr>
              <a:t>L'autorisation environnementale est un arrêté qui tient lieu, y compris pour l'application des autres législations, des autorisations, enregistrements, déclarations, absences d'opposition, approbations et agréments suivants, lorsque le projet  y est soumis ou les nécessite :</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1° Absence d'opposition à déclaration ou arrêté de prescriptions pour les installations, ouvrages, travaux et activité au titre du volet eau du code de l’environnement ;</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2° Autorisation pour l'émission de gaz à effet de serre ;</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3° Autorisation spéciale au titre des réserves naturelles  lorsqu'elle est délivrée par l'Etat et en dehors de cas prévus par l’article 425-1 du code de l'urbanisme ;</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4° Autorisation spéciale au titre des sites classés ou en instance de classement en dehors des cas prévus par l’article 425-1 du code de l'urbanisme ;</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5° Dérogation aux interdictions édictées pour la conservation de sites d'intérêt géologique, d'habitats naturels, d'espèces animales non domestiques ou végétales non cultivées et de leurs habitats ;</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6° Absence d'opposition au titre du régime d'évaluation des incidences Natura 2000 ;</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7° Récépissé de déclaration ou enregistrement d'installations au titre des ICPE, à l'exception des déclarations que le pétitionnaire indique vouloir effectuer de façon distincte de la procédure d'autorisation environnementale, ou arrêté de prescriptions applicable aux installations objet de la déclaration ou de l'enregistrement ;</a:t>
            </a:r>
          </a:p>
          <a:p>
            <a:pPr lvl="0" algn="just"/>
            <a:r>
              <a:rPr lang="fr-FR" sz="1300" dirty="0">
                <a:solidFill>
                  <a:srgbClr val="000000"/>
                </a:solidFill>
                <a:latin typeface="Arial" pitchFamily="34"/>
                <a:cs typeface="Arial" pitchFamily="34"/>
              </a:rPr>
              <a:t>Dans le cas général, l'autorisation environnementale peut porter également sur :</a:t>
            </a:r>
          </a:p>
          <a:p>
            <a:pPr lvl="0" algn="just"/>
            <a:endParaRPr lang="fr-FR" sz="1300" dirty="0">
              <a:solidFill>
                <a:srgbClr val="000000"/>
              </a:solidFill>
              <a:latin typeface="Arial" pitchFamily="34"/>
              <a:cs typeface="Arial" pitchFamily="34"/>
            </a:endParaRPr>
          </a:p>
          <a:p>
            <a:pPr lvl="0" algn="just"/>
            <a:endParaRPr lang="fr-FR" sz="1300" dirty="0">
              <a:solidFill>
                <a:srgbClr val="000000"/>
              </a:solidFill>
              <a:latin typeface="Arial" pitchFamily="34"/>
              <a:cs typeface="Arial" pitchFamily="34"/>
            </a:endParaRP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8° Agrément ou déclaration pour l'utilisation d'organismes génétiquement modifiés à l'exclusion de ceux requis pour l'utilisation d'organismes génétiquement modifiés couverte en tout ou partie par le secret de la défense nationale ou nécessitant l'emploi d'informations couvertes par ce même secret ;</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9° Agrément pour le traitement de déchets  ;</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10° Autorisation d'exploiter une installation de production d'électricité en application du code de l'énergie ;</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11° Autorisation de défrichement en application du code forestier ;</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12° Autorisations prévues par le code de la défense, autorisations requises dans les zones de servitudes instituées par ce code et le code des postes et des communications électroniques, autorisations prévues par le code du patrimoine et par le code des transports, lorsqu'elles sont nécessaires à l'établissement d'installations de production d'électricité utilisant l'énergie mécanique du vent.</a:t>
            </a:r>
          </a:p>
          <a:p>
            <a:pPr lvl="0" algn="just"/>
            <a:endParaRPr lang="fr-FR" sz="1300" dirty="0">
              <a:solidFill>
                <a:srgbClr val="000000"/>
              </a:solidFill>
              <a:latin typeface="Arial" pitchFamily="34"/>
              <a:cs typeface="Arial" pitchFamily="34"/>
            </a:endParaRP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Le regroupement est limité à cette liste pour certains projets en lien avec la défense nationale ou une installation nucléaire de base</a:t>
            </a:r>
          </a:p>
          <a:p>
            <a:pPr lvl="0"/>
            <a:endParaRPr lang="fr-FR" sz="1300" dirty="0">
              <a:solidFill>
                <a:srgbClr val="000000"/>
              </a:solidFill>
              <a:latin typeface="Arial" pitchFamily="34"/>
              <a:cs typeface="Arial" pitchFamily="3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28912F53-3EF5-4686-9C38-192F3A2A4FD6}"/>
              </a:ext>
            </a:extLst>
          </p:cNvPr>
          <p:cNvSpPr txBox="1">
            <a:spLocks noGrp="1"/>
          </p:cNvSpPr>
          <p:nvPr>
            <p:ph type="sldNum" sz="quarter" idx="5"/>
          </p:nvPr>
        </p:nvSpPr>
        <p:spPr>
          <a:ln/>
        </p:spPr>
        <p:txBody>
          <a:bodyPr lIns="0" tIns="0" rIns="0" bIns="0" anchor="b" anchorCtr="0">
            <a:noAutofit/>
          </a:bodyPr>
          <a:lstStyle/>
          <a:p>
            <a:pPr lvl="0"/>
            <a:fld id="{5D9CED69-E38B-4147-83D0-572E495A2D9A}" type="slidenum">
              <a:t>36</a:t>
            </a:fld>
            <a:endParaRPr lang="fr-FR"/>
          </a:p>
        </p:txBody>
      </p:sp>
      <p:sp>
        <p:nvSpPr>
          <p:cNvPr id="2" name="Espace réservé de l'image des diapositives 1">
            <a:extLst>
              <a:ext uri="{FF2B5EF4-FFF2-40B4-BE49-F238E27FC236}">
                <a16:creationId xmlns:a16="http://schemas.microsoft.com/office/drawing/2014/main" id="{9BA7D74D-F87A-4600-B02F-04717F45674D}"/>
              </a:ext>
            </a:extLst>
          </p:cNvPr>
          <p:cNvSpPr>
            <a:spLocks noGrp="1" noRot="1" noChangeAspect="1" noResize="1"/>
          </p:cNvSpPr>
          <p:nvPr>
            <p:ph type="sldImg"/>
          </p:nvPr>
        </p:nvSpPr>
        <p:spPr>
          <a:xfrm>
            <a:off x="1312863" y="1027113"/>
            <a:ext cx="4933950" cy="3700462"/>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F69330FF-9515-4CE4-90A7-DF8828109843}"/>
              </a:ext>
            </a:extLst>
          </p:cNvPr>
          <p:cNvSpPr txBox="1">
            <a:spLocks noGrp="1"/>
          </p:cNvSpPr>
          <p:nvPr>
            <p:ph type="body" sz="quarter" idx="1"/>
          </p:nvPr>
        </p:nvSpPr>
        <p:spPr>
          <a:xfrm>
            <a:off x="432000" y="5086800"/>
            <a:ext cx="6840000" cy="5209200"/>
          </a:xfrm>
        </p:spPr>
        <p:txBody>
          <a:bodyPr>
            <a:spAutoFit/>
          </a:bodyPr>
          <a:lstStyle/>
          <a:p>
            <a:pPr lvl="0" algn="just"/>
            <a:r>
              <a:rPr lang="fr-FR" sz="1300" dirty="0">
                <a:solidFill>
                  <a:srgbClr val="000000"/>
                </a:solidFill>
                <a:latin typeface="Arial" pitchFamily="34"/>
                <a:cs typeface="Arial" pitchFamily="34"/>
              </a:rPr>
              <a:t>L’objectif est de réduire à 9 mois les délais d’instruction dans le cas général contre 12 à 15 mois.</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Pendant la phase amont, les porteurs de projet peuvent solliciter de l’administration soit des échanges (entretien, réunion, etc.), soit un « certificat de projet » qui identifie les régimes et procédures dont relève le projet, précise le contenu attendu du dossier et peut fixer un calendrier d’instruction dérogatoire aux délais légaux, s'il y a accord entre le pétitionnaire et l’administration.</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La phase d’examen du dossier comporte</a:t>
            </a:r>
          </a:p>
          <a:p>
            <a:pPr lvl="0" algn="just"/>
            <a:r>
              <a:rPr lang="fr-FR" sz="1300" dirty="0">
                <a:solidFill>
                  <a:srgbClr val="000000"/>
                </a:solidFill>
                <a:latin typeface="Arial" pitchFamily="34"/>
                <a:cs typeface="Arial" pitchFamily="34"/>
              </a:rPr>
              <a:t>- l’instruction interservices dont l’un est désigné comme coordonnateur</a:t>
            </a:r>
          </a:p>
          <a:p>
            <a:pPr lvl="0" algn="just"/>
            <a:r>
              <a:rPr lang="fr-FR" sz="1300" dirty="0">
                <a:solidFill>
                  <a:srgbClr val="000000"/>
                </a:solidFill>
                <a:latin typeface="Arial" pitchFamily="34"/>
                <a:cs typeface="Arial" pitchFamily="34"/>
              </a:rPr>
              <a:t>- les consultations obligatoires des instances et commissions concernées</a:t>
            </a:r>
          </a:p>
          <a:p>
            <a:pPr lvl="0" algn="just"/>
            <a:r>
              <a:rPr lang="fr-FR" sz="1300" dirty="0">
                <a:solidFill>
                  <a:srgbClr val="000000"/>
                </a:solidFill>
                <a:latin typeface="Arial" pitchFamily="34"/>
                <a:cs typeface="Arial" pitchFamily="34"/>
              </a:rPr>
              <a:t>- avis de l’autorité environnementale en cas d’étude d’impact</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La phase d’enquête publique qui nous intéresse plus particulièrement</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La phase de décision comporte :</a:t>
            </a:r>
          </a:p>
          <a:p>
            <a:pPr lvl="0" algn="just"/>
            <a:r>
              <a:rPr lang="fr-FR" sz="1300" dirty="0">
                <a:solidFill>
                  <a:srgbClr val="000000"/>
                </a:solidFill>
                <a:latin typeface="Arial" pitchFamily="34"/>
                <a:cs typeface="Arial" pitchFamily="34"/>
              </a:rPr>
              <a:t>- une consultation facultative du Conseil départemental de l'environnement et des risques sanitaires et technologiques et ou de la Commission départementale de la nature, des paysages et des sites.</a:t>
            </a:r>
          </a:p>
          <a:p>
            <a:pPr lvl="0" algn="just"/>
            <a:r>
              <a:rPr lang="fr-FR" sz="1300" dirty="0">
                <a:solidFill>
                  <a:srgbClr val="000000"/>
                </a:solidFill>
                <a:latin typeface="Arial" pitchFamily="34"/>
                <a:cs typeface="Arial" pitchFamily="34"/>
              </a:rPr>
              <a:t>- la transmission du projet de décision au pétitionnaire pour avis contradictoire. La décision est formalisée dans un arrêté d’autorisation regroupant les prescriptions</a:t>
            </a:r>
            <a:r>
              <a:rPr lang="fr-FR" sz="1300">
                <a:solidFill>
                  <a:srgbClr val="000000"/>
                </a:solidFill>
                <a:latin typeface="Arial" pitchFamily="34"/>
                <a:cs typeface="Arial" pitchFamily="34"/>
              </a:rPr>
              <a:t>. </a:t>
            </a:r>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La phase de recours</a:t>
            </a:r>
          </a:p>
          <a:p>
            <a:pPr lvl="0" algn="just"/>
            <a:r>
              <a:rPr lang="fr-FR" sz="1300" dirty="0">
                <a:solidFill>
                  <a:srgbClr val="000000"/>
                </a:solidFill>
                <a:latin typeface="Arial" pitchFamily="34"/>
                <a:cs typeface="Arial" pitchFamily="34"/>
              </a:rPr>
              <a:t>Le recours est possible devant le juge administratif dans un délai de 2 mois pour le pétitionnaire et de 4 mois à compter de la publication pour les tiers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09DE8A1-CF61-4081-B21D-690CC393822F}" type="slidenum">
              <a:rPr lang="fr-FR" smtClean="0"/>
              <a:t>2</a:t>
            </a:fld>
            <a:endParaRPr lang="fr-FR"/>
          </a:p>
        </p:txBody>
      </p:sp>
      <p:sp>
        <p:nvSpPr>
          <p:cNvPr id="6" name="ZoneTexte 5">
            <a:extLst>
              <a:ext uri="{FF2B5EF4-FFF2-40B4-BE49-F238E27FC236}">
                <a16:creationId xmlns:a16="http://schemas.microsoft.com/office/drawing/2014/main" id="{BA80D94F-884A-B708-45ED-E4DFAC2E2036}"/>
              </a:ext>
            </a:extLst>
          </p:cNvPr>
          <p:cNvSpPr txBox="1"/>
          <p:nvPr/>
        </p:nvSpPr>
        <p:spPr>
          <a:xfrm>
            <a:off x="903249" y="1247194"/>
            <a:ext cx="4995747" cy="2877711"/>
          </a:xfrm>
          <a:prstGeom prst="rect">
            <a:avLst/>
          </a:prstGeom>
          <a:noFill/>
        </p:spPr>
        <p:txBody>
          <a:bodyPr wrap="square">
            <a:spAutoFit/>
          </a:bodyPr>
          <a:lstStyle/>
          <a:p>
            <a:pPr algn="ctr">
              <a:lnSpc>
                <a:spcPct val="100000"/>
              </a:lnSpc>
              <a:spcBef>
                <a:spcPts val="601"/>
              </a:spcBef>
            </a:pPr>
            <a:r>
              <a:rPr lang="fr-FR" sz="1100" spc="-1" dirty="0">
                <a:solidFill>
                  <a:srgbClr val="000000"/>
                </a:solidFill>
                <a:ea typeface="Microsoft YaHei"/>
              </a:rPr>
              <a:t>PROGRAMME</a:t>
            </a:r>
          </a:p>
          <a:p>
            <a:pPr algn="ctr">
              <a:lnSpc>
                <a:spcPct val="100000"/>
              </a:lnSpc>
              <a:spcBef>
                <a:spcPts val="601"/>
              </a:spcBef>
            </a:pPr>
            <a:r>
              <a:rPr lang="fr-FR" sz="1100" b="0" strike="noStrike" spc="-1" dirty="0">
                <a:solidFill>
                  <a:srgbClr val="000000"/>
                </a:solidFill>
                <a:ea typeface="Microsoft YaHei"/>
              </a:rPr>
              <a:t>17 février 2021</a:t>
            </a:r>
          </a:p>
          <a:p>
            <a:pPr marL="819150" indent="-1257300">
              <a:spcAft>
                <a:spcPts val="0"/>
              </a:spcAft>
              <a:tabLst>
                <a:tab pos="1619250" algn="l"/>
              </a:tabLst>
            </a:pPr>
            <a:r>
              <a:rPr lang="fr-FR" sz="1100" b="1" kern="150" dirty="0">
                <a:effectLst/>
                <a:ea typeface="Times New Roman" panose="02020603050405020304" pitchFamily="18" charset="0"/>
              </a:rPr>
              <a:t>L’enquête publique</a:t>
            </a:r>
            <a:r>
              <a:rPr lang="fr-FR" sz="1100" kern="150" dirty="0">
                <a:effectLst/>
                <a:ea typeface="Times New Roman" panose="02020603050405020304" pitchFamily="18" charset="0"/>
              </a:rPr>
              <a:t>.  </a:t>
            </a:r>
          </a:p>
          <a:p>
            <a:pPr marL="800100" indent="-1257300">
              <a:spcAft>
                <a:spcPts val="0"/>
              </a:spcAft>
              <a:tabLst>
                <a:tab pos="1600200" algn="l"/>
              </a:tabLst>
            </a:pPr>
            <a:r>
              <a:rPr lang="fr-FR" sz="1100" b="1" kern="150" dirty="0">
                <a:effectLst/>
                <a:ea typeface="Times New Roman" panose="02020603050405020304" pitchFamily="18" charset="0"/>
              </a:rPr>
              <a:t>Le commissaire enquêteur</a:t>
            </a:r>
            <a:r>
              <a:rPr lang="fr-FR" sz="1100" kern="150" dirty="0">
                <a:effectLst/>
                <a:ea typeface="Times New Roman" panose="02020603050405020304" pitchFamily="18" charset="0"/>
              </a:rPr>
              <a:t>. 	</a:t>
            </a:r>
          </a:p>
          <a:p>
            <a:pPr>
              <a:spcAft>
                <a:spcPts val="0"/>
              </a:spcAft>
              <a:tabLst>
                <a:tab pos="342900" algn="l"/>
              </a:tabLst>
            </a:pPr>
            <a:r>
              <a:rPr lang="fr-FR" sz="1100" b="1" kern="150" dirty="0">
                <a:ea typeface="Times New Roman" panose="02020603050405020304" pitchFamily="18" charset="0"/>
              </a:rPr>
              <a:t>P</a:t>
            </a:r>
            <a:r>
              <a:rPr lang="fr-FR" sz="1100" b="1" kern="150" dirty="0">
                <a:effectLst/>
                <a:ea typeface="Times New Roman" panose="02020603050405020304" pitchFamily="18" charset="0"/>
              </a:rPr>
              <a:t>ause</a:t>
            </a:r>
            <a:r>
              <a:rPr lang="fr-FR" sz="1100" kern="150" dirty="0">
                <a:effectLst/>
                <a:ea typeface="Times New Roman" panose="02020603050405020304" pitchFamily="18" charset="0"/>
              </a:rPr>
              <a:t> </a:t>
            </a:r>
          </a:p>
          <a:p>
            <a:pPr>
              <a:spcAft>
                <a:spcPts val="0"/>
              </a:spcAft>
              <a:tabLst>
                <a:tab pos="342900" algn="l"/>
              </a:tabLst>
            </a:pPr>
            <a:r>
              <a:rPr lang="fr-FR" sz="1100" b="1" kern="150" dirty="0">
                <a:effectLst/>
                <a:ea typeface="Times New Roman" panose="02020603050405020304" pitchFamily="18" charset="0"/>
              </a:rPr>
              <a:t>Organisation de l’enquête.</a:t>
            </a:r>
            <a:r>
              <a:rPr lang="fr-FR" sz="1100" kern="150" dirty="0">
                <a:effectLst/>
                <a:ea typeface="Times New Roman" panose="02020603050405020304" pitchFamily="18" charset="0"/>
              </a:rPr>
              <a:t> </a:t>
            </a:r>
          </a:p>
          <a:p>
            <a:pPr>
              <a:spcAft>
                <a:spcPts val="0"/>
              </a:spcAft>
              <a:tabLst>
                <a:tab pos="342900" algn="l"/>
              </a:tabLst>
            </a:pPr>
            <a:r>
              <a:rPr lang="fr-FR" sz="1100" b="1" kern="150" dirty="0">
                <a:effectLst/>
                <a:ea typeface="Times New Roman" panose="02020603050405020304" pitchFamily="18" charset="0"/>
              </a:rPr>
              <a:t>Le rôle du Commissaire Enquêteur avant l’enquête</a:t>
            </a:r>
          </a:p>
          <a:p>
            <a:pPr>
              <a:spcAft>
                <a:spcPts val="0"/>
              </a:spcAft>
              <a:tabLst>
                <a:tab pos="342900" algn="l"/>
              </a:tabLst>
            </a:pPr>
            <a:r>
              <a:rPr lang="fr-FR" sz="1100" b="1" kern="150" dirty="0">
                <a:effectLst/>
                <a:ea typeface="Arial" panose="020B0604020202020204" pitchFamily="34" charset="0"/>
              </a:rPr>
              <a:t>Présentation de la compagnie régionale</a:t>
            </a:r>
            <a:endParaRPr lang="fr-FR" sz="1100" b="1" kern="150" dirty="0">
              <a:ea typeface="Arial" panose="020B0604020202020204" pitchFamily="34" charset="0"/>
            </a:endParaRPr>
          </a:p>
          <a:p>
            <a:pPr>
              <a:spcAft>
                <a:spcPts val="0"/>
              </a:spcAft>
              <a:tabLst>
                <a:tab pos="342900" algn="l"/>
              </a:tabLst>
            </a:pPr>
            <a:r>
              <a:rPr lang="fr-FR" sz="1100" b="1" kern="150" dirty="0">
                <a:effectLst/>
                <a:ea typeface="Times New Roman" panose="02020603050405020304" pitchFamily="18" charset="0"/>
              </a:rPr>
              <a:t>Déjeuner sur place</a:t>
            </a:r>
            <a:r>
              <a:rPr lang="fr-FR" sz="1100" kern="150" dirty="0">
                <a:effectLst/>
                <a:ea typeface="Times New Roman" panose="02020603050405020304" pitchFamily="18" charset="0"/>
              </a:rPr>
              <a:t>. </a:t>
            </a:r>
          </a:p>
          <a:p>
            <a:pPr marL="800100" indent="-1257300">
              <a:spcAft>
                <a:spcPts val="0"/>
              </a:spcAft>
              <a:tabLst>
                <a:tab pos="1600200" algn="l"/>
              </a:tabLst>
            </a:pPr>
            <a:r>
              <a:rPr lang="fr-FR" sz="1100" kern="150" dirty="0">
                <a:effectLst/>
                <a:ea typeface="Times New Roman" panose="02020603050405020304" pitchFamily="18" charset="0"/>
              </a:rPr>
              <a:t>L’Etude d’impact, l’évaluation environnementale et l’avis de l’autorité environnementale. (DREAL Bourgogne Franche-Comté)</a:t>
            </a:r>
          </a:p>
          <a:p>
            <a:pPr marL="800100" indent="-1257300">
              <a:spcAft>
                <a:spcPts val="0"/>
              </a:spcAft>
              <a:tabLst>
                <a:tab pos="1600200" algn="l"/>
              </a:tabLst>
            </a:pPr>
            <a:r>
              <a:rPr lang="fr-FR" sz="1100" b="1" kern="150" dirty="0">
                <a:effectLst/>
                <a:ea typeface="Times New Roman" panose="02020603050405020304" pitchFamily="18" charset="0"/>
              </a:rPr>
              <a:t>Le rôle du Commissaire enquêteur pendant l’enquête</a:t>
            </a:r>
            <a:r>
              <a:rPr lang="fr-FR" sz="1100" kern="150" dirty="0">
                <a:effectLst/>
                <a:ea typeface="Times New Roman" panose="02020603050405020304" pitchFamily="18" charset="0"/>
              </a:rPr>
              <a:t>. </a:t>
            </a:r>
          </a:p>
          <a:p>
            <a:pPr marL="800100" indent="-1257300">
              <a:spcAft>
                <a:spcPts val="0"/>
              </a:spcAft>
              <a:tabLst>
                <a:tab pos="1600200" algn="l"/>
              </a:tabLst>
            </a:pPr>
            <a:r>
              <a:rPr lang="fr-FR" sz="1100" b="1" kern="150" dirty="0">
                <a:effectLst/>
                <a:ea typeface="Times New Roman" panose="02020603050405020304" pitchFamily="18" charset="0"/>
              </a:rPr>
              <a:t>Pause</a:t>
            </a:r>
          </a:p>
          <a:p>
            <a:pPr marL="800100" indent="-1257300">
              <a:spcAft>
                <a:spcPts val="0"/>
              </a:spcAft>
              <a:tabLst>
                <a:tab pos="1600200" algn="l"/>
              </a:tabLst>
            </a:pPr>
            <a:r>
              <a:rPr lang="fr-FR" sz="1100" b="1" kern="150" dirty="0">
                <a:effectLst/>
                <a:ea typeface="Times New Roman" panose="02020603050405020304" pitchFamily="18" charset="0"/>
              </a:rPr>
              <a:t>Rôle du Commissaire enquêteur après l’enquête</a:t>
            </a:r>
          </a:p>
          <a:p>
            <a:pPr marL="800100" indent="-1257300">
              <a:spcAft>
                <a:spcPts val="0"/>
              </a:spcAft>
              <a:tabLst>
                <a:tab pos="1600200" algn="l"/>
              </a:tabLst>
            </a:pPr>
            <a:r>
              <a:rPr lang="fr-FR" sz="1100" b="1" kern="150" dirty="0">
                <a:effectLst/>
                <a:ea typeface="Times New Roman" panose="02020603050405020304" pitchFamily="18" charset="0"/>
              </a:rPr>
              <a:t>La suspension de l’enquête. L’enquête complémentaire</a:t>
            </a:r>
            <a:r>
              <a:rPr lang="fr-FR" sz="1100" kern="150" dirty="0">
                <a:effectLst/>
                <a:ea typeface="Times New Roman" panose="02020603050405020304" pitchFamily="18" charset="0"/>
              </a:rPr>
              <a:t>. </a:t>
            </a:r>
          </a:p>
          <a:p>
            <a:pPr marL="800100" indent="-1257300">
              <a:spcAft>
                <a:spcPts val="0"/>
              </a:spcAft>
              <a:tabLst>
                <a:tab pos="1600200" algn="l"/>
              </a:tabLst>
            </a:pPr>
            <a:r>
              <a:rPr lang="fr-FR" sz="1100" b="1" kern="150" dirty="0">
                <a:effectLst/>
                <a:ea typeface="Times New Roman" panose="02020603050405020304" pitchFamily="18" charset="0"/>
              </a:rPr>
              <a:t>Résumé de la journée</a:t>
            </a:r>
            <a:endParaRPr lang="fr-FR" sz="1100" kern="150" dirty="0">
              <a:effectLst/>
              <a:ea typeface="Times New Roman" panose="02020603050405020304" pitchFamily="18" charset="0"/>
            </a:endParaRPr>
          </a:p>
        </p:txBody>
      </p:sp>
    </p:spTree>
    <p:extLst>
      <p:ext uri="{BB962C8B-B14F-4D97-AF65-F5344CB8AC3E}">
        <p14:creationId xmlns:p14="http://schemas.microsoft.com/office/powerpoint/2010/main" val="1593501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13C335E9-DA2E-4544-912B-F533DCC8D403}"/>
              </a:ext>
            </a:extLst>
          </p:cNvPr>
          <p:cNvSpPr txBox="1">
            <a:spLocks noGrp="1"/>
          </p:cNvSpPr>
          <p:nvPr>
            <p:ph type="sldNum" sz="quarter" idx="5"/>
          </p:nvPr>
        </p:nvSpPr>
        <p:spPr>
          <a:ln/>
        </p:spPr>
        <p:txBody>
          <a:bodyPr lIns="0" tIns="0" rIns="0" bIns="0" anchor="b" anchorCtr="0">
            <a:noAutofit/>
          </a:bodyPr>
          <a:lstStyle/>
          <a:p>
            <a:pPr lvl="0"/>
            <a:fld id="{46173F44-E458-41C7-8AB0-3189A6FA7D29}" type="slidenum">
              <a:t>37</a:t>
            </a:fld>
            <a:endParaRPr lang="fr-FR"/>
          </a:p>
        </p:txBody>
      </p:sp>
      <p:sp>
        <p:nvSpPr>
          <p:cNvPr id="2" name="Espace réservé de l'image des diapositives 1">
            <a:extLst>
              <a:ext uri="{FF2B5EF4-FFF2-40B4-BE49-F238E27FC236}">
                <a16:creationId xmlns:a16="http://schemas.microsoft.com/office/drawing/2014/main" id="{053CEE86-E898-48A0-B414-A4144387E39D}"/>
              </a:ext>
            </a:extLst>
          </p:cNvPr>
          <p:cNvSpPr>
            <a:spLocks noGrp="1" noRot="1" noChangeAspect="1" noResize="1"/>
          </p:cNvSpPr>
          <p:nvPr>
            <p:ph type="sldImg"/>
          </p:nvPr>
        </p:nvSpPr>
        <p:spPr>
          <a:xfrm>
            <a:off x="1312863" y="1027113"/>
            <a:ext cx="4933950" cy="3700462"/>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38BF0C63-A771-4604-B82E-9DA5E5AA6D0F}"/>
              </a:ext>
            </a:extLst>
          </p:cNvPr>
          <p:cNvSpPr txBox="1">
            <a:spLocks noGrp="1"/>
          </p:cNvSpPr>
          <p:nvPr>
            <p:ph type="body" sz="quarter" idx="1"/>
          </p:nvPr>
        </p:nvSpPr>
        <p:spPr>
          <a:xfrm>
            <a:off x="432000" y="5086800"/>
            <a:ext cx="6840000" cy="5345640"/>
          </a:xfrm>
        </p:spPr>
        <p:txBody>
          <a:bodyPr>
            <a:spAutoFit/>
          </a:bodyPr>
          <a:lstStyle/>
          <a:p>
            <a:pPr lvl="0" algn="just"/>
            <a:r>
              <a:rPr lang="fr-FR" sz="1300" dirty="0">
                <a:solidFill>
                  <a:srgbClr val="000000"/>
                </a:solidFill>
                <a:latin typeface="Arial" pitchFamily="34"/>
                <a:cs typeface="Arial" pitchFamily="34"/>
              </a:rPr>
              <a:t>L'enquête publique est réalisée conformément aux dispositions du chapitre III du titre II du livre Ier du code de l’environnement, </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Lorsque le projet est soumis à une seule procédure d’enquête publique, il s’agira d’une enquête classique de type environnementale ouverte par l’autorité compétente pour accorder cette autorisation.</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Lorsque le projet est soumis à l'organisation de plusieurs enquêtes publiques, il est procédé à une enquête publique unique, sauf dérogation demandée par le pétitionnaire et accordée par l'autorité administrative compétente pour délivrer l'autorisation environnementale lorsque la dérogation est de nature à favoriser la bonne réalisation du projet</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Le service coordonnateur de l'instruction des demandes d'autorisation et des certificats de projet est :</a:t>
            </a:r>
          </a:p>
          <a:p>
            <a:pPr lvl="0" algn="just"/>
            <a:r>
              <a:rPr lang="fr-FR" sz="1300" dirty="0">
                <a:solidFill>
                  <a:srgbClr val="000000"/>
                </a:solidFill>
                <a:latin typeface="Arial" pitchFamily="34"/>
                <a:cs typeface="Arial" pitchFamily="34"/>
              </a:rPr>
              <a:t>- Le service de l'Etat chargé de la police de l'eau, pour les projets qui relèvent principalement du 1° de l'article L. 181-1 ;</a:t>
            </a:r>
          </a:p>
          <a:p>
            <a:pPr lvl="0" algn="just"/>
            <a:r>
              <a:rPr lang="fr-FR" sz="1300" dirty="0">
                <a:solidFill>
                  <a:srgbClr val="000000"/>
                </a:solidFill>
                <a:latin typeface="Arial" pitchFamily="34"/>
                <a:cs typeface="Arial" pitchFamily="34"/>
              </a:rPr>
              <a:t>- Le service de l'Etat chargé de l'inspection des installations classées, pour les projets qui relèvent principalement du 2° de l'article L. 181-1 ;</a:t>
            </a:r>
          </a:p>
          <a:p>
            <a:pPr lvl="0" algn="just"/>
            <a:r>
              <a:rPr lang="fr-FR" sz="1300" dirty="0">
                <a:solidFill>
                  <a:srgbClr val="000000"/>
                </a:solidFill>
                <a:latin typeface="Arial" pitchFamily="34"/>
                <a:cs typeface="Arial" pitchFamily="34"/>
              </a:rPr>
              <a:t>- Le service de l'Etat désigné par le préfet dans les autres cas.</a:t>
            </a:r>
          </a:p>
          <a:p>
            <a:pPr lvl="0" algn="just"/>
            <a:endParaRPr lang="fr-FR" sz="1300" dirty="0">
              <a:solidFill>
                <a:srgbClr val="000000"/>
              </a:solidFill>
              <a:latin typeface="Arial" pitchFamily="34"/>
              <a:cs typeface="Arial" pitchFamily="34"/>
            </a:endParaRPr>
          </a:p>
          <a:p>
            <a:pPr lvl="0" algn="just"/>
            <a:endParaRPr lang="fr-FR" sz="1300" dirty="0">
              <a:solidFill>
                <a:srgbClr val="000000"/>
              </a:solidFill>
              <a:latin typeface="Arial" pitchFamily="34"/>
              <a:cs typeface="Arial" pitchFamily="3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B36B781-7494-4AC8-9B58-DECF086D0784}"/>
              </a:ext>
            </a:extLst>
          </p:cNvPr>
          <p:cNvSpPr txBox="1">
            <a:spLocks noGrp="1"/>
          </p:cNvSpPr>
          <p:nvPr>
            <p:ph type="sldNum" sz="quarter" idx="5"/>
          </p:nvPr>
        </p:nvSpPr>
        <p:spPr>
          <a:ln/>
        </p:spPr>
        <p:txBody>
          <a:bodyPr lIns="0" tIns="0" rIns="0" bIns="0" anchor="b" anchorCtr="0">
            <a:noAutofit/>
          </a:bodyPr>
          <a:lstStyle/>
          <a:p>
            <a:pPr lvl="0"/>
            <a:fld id="{C96ABDFE-6F7C-4114-A0F1-0BA36D729A9E}" type="slidenum">
              <a:t>38</a:t>
            </a:fld>
            <a:endParaRPr lang="fr-FR"/>
          </a:p>
        </p:txBody>
      </p:sp>
      <p:sp>
        <p:nvSpPr>
          <p:cNvPr id="2" name="Espace réservé de l'image des diapositives 1">
            <a:extLst>
              <a:ext uri="{FF2B5EF4-FFF2-40B4-BE49-F238E27FC236}">
                <a16:creationId xmlns:a16="http://schemas.microsoft.com/office/drawing/2014/main" id="{79C2CC4D-89A2-4847-BC56-D8814C1334E9}"/>
              </a:ext>
            </a:extLst>
          </p:cNvPr>
          <p:cNvSpPr>
            <a:spLocks noGrp="1" noRot="1" noChangeAspect="1" noResize="1"/>
          </p:cNvSpPr>
          <p:nvPr>
            <p:ph type="sldImg"/>
          </p:nvPr>
        </p:nvSpPr>
        <p:spPr>
          <a:xfrm>
            <a:off x="1312863" y="1027113"/>
            <a:ext cx="4933950" cy="3700462"/>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2AED3FF8-6B8D-4649-A35F-FD62A095178C}"/>
              </a:ext>
            </a:extLst>
          </p:cNvPr>
          <p:cNvSpPr txBox="1">
            <a:spLocks noGrp="1"/>
          </p:cNvSpPr>
          <p:nvPr>
            <p:ph type="body" sz="quarter" idx="1"/>
          </p:nvPr>
        </p:nvSpPr>
        <p:spPr>
          <a:xfrm>
            <a:off x="360000" y="4824000"/>
            <a:ext cx="6912000" cy="5472000"/>
          </a:xfrm>
        </p:spPr>
        <p:txBody>
          <a:bodyPr>
            <a:spAutoFit/>
          </a:bodyPr>
          <a:lstStyle/>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L'avis d'enquête mentionne, s'il y a lieu, que l'installation fait l'objet d'un plan particulier d'intervention en application de l'article L. 741-6 du code de la sécurité intérieure ;</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Pour les ICPE, les communes mentionnées au III de l'article R. 123-11 sont celles dont une partie du territoire est située à une distance, prise à partir du périmètre de l'installation, inférieure au rayon d'affichage fixé dans la nomenclature des installations classées pour la rubrique dont l'installation relève, </a:t>
            </a:r>
            <a:r>
              <a:rPr lang="fr-FR" sz="1300" u="sng" dirty="0">
                <a:solidFill>
                  <a:srgbClr val="000000"/>
                </a:solidFill>
                <a:latin typeface="Arial" pitchFamily="34"/>
                <a:cs typeface="Arial" pitchFamily="34"/>
              </a:rPr>
              <a:t>auxquelles le préfet peut adjoindre d'autres communes par décision motivée</a:t>
            </a:r>
            <a:r>
              <a:rPr lang="fr-FR" sz="1300" dirty="0">
                <a:solidFill>
                  <a:srgbClr val="000000"/>
                </a:solidFill>
                <a:latin typeface="Arial" pitchFamily="34"/>
                <a:cs typeface="Arial" pitchFamily="34"/>
              </a:rPr>
              <a:t>.</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A59F46D0-0465-40DD-B271-4E53B8D8D8A4}"/>
              </a:ext>
            </a:extLst>
          </p:cNvPr>
          <p:cNvSpPr txBox="1">
            <a:spLocks noGrp="1"/>
          </p:cNvSpPr>
          <p:nvPr>
            <p:ph type="sldNum" sz="quarter" idx="5"/>
          </p:nvPr>
        </p:nvSpPr>
        <p:spPr>
          <a:ln/>
        </p:spPr>
        <p:txBody>
          <a:bodyPr lIns="0" tIns="0" rIns="0" bIns="0" anchor="b" anchorCtr="0">
            <a:noAutofit/>
          </a:bodyPr>
          <a:lstStyle/>
          <a:p>
            <a:pPr lvl="0"/>
            <a:fld id="{008ECD2E-BE7E-4820-B3F2-8EEE3DF59B43}" type="slidenum">
              <a:t>39</a:t>
            </a:fld>
            <a:endParaRPr lang="fr-FR"/>
          </a:p>
        </p:txBody>
      </p:sp>
      <p:sp>
        <p:nvSpPr>
          <p:cNvPr id="2" name="Espace réservé de l'image des diapositives 1">
            <a:extLst>
              <a:ext uri="{FF2B5EF4-FFF2-40B4-BE49-F238E27FC236}">
                <a16:creationId xmlns:a16="http://schemas.microsoft.com/office/drawing/2014/main" id="{70890D33-B493-4C63-BB87-C9C4D4E34292}"/>
              </a:ext>
            </a:extLst>
          </p:cNvPr>
          <p:cNvSpPr>
            <a:spLocks noGrp="1" noRot="1" noChangeAspect="1" noResize="1"/>
          </p:cNvSpPr>
          <p:nvPr>
            <p:ph type="sldImg"/>
          </p:nvPr>
        </p:nvSpPr>
        <p:spPr>
          <a:xfrm>
            <a:off x="1312863" y="1027113"/>
            <a:ext cx="4933950" cy="3700462"/>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1838A471-E4D8-43E8-B60E-BAD787D24E22}"/>
              </a:ext>
            </a:extLst>
          </p:cNvPr>
          <p:cNvSpPr txBox="1">
            <a:spLocks noGrp="1"/>
          </p:cNvSpPr>
          <p:nvPr>
            <p:ph type="body" sz="quarter" idx="1"/>
          </p:nvPr>
        </p:nvSpPr>
        <p:spPr>
          <a:xfrm>
            <a:off x="360000" y="5014800"/>
            <a:ext cx="6840000" cy="5345640"/>
          </a:xfrm>
        </p:spPr>
        <p:txBody>
          <a:bodyPr>
            <a:spAutoFit/>
          </a:bodyPr>
          <a:lstStyle/>
          <a:p>
            <a:pPr lvl="0" algn="just"/>
            <a:r>
              <a:rPr lang="fr-FR" sz="1300" dirty="0">
                <a:solidFill>
                  <a:srgbClr val="000000"/>
                </a:solidFill>
                <a:latin typeface="Arial" pitchFamily="34"/>
                <a:cs typeface="Arial" pitchFamily="34"/>
              </a:rPr>
              <a:t>La demande d'autorisation environnementale comprend les éléments communs suivants :</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1° Lorsque le pétitionnaire est une personne physique, ses nom, prénoms, date de naissance et adresse et, s'il s'agit d'une personne morale, sa dénomination ou sa raison sociale, sa forme juridique, son numéro de SIRET, l'adresse de son siège social ainsi que la qualité du signataire de la demande ;</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2° La mention du lieu où le projet doit être réalisé ainsi qu'un plan de situation du projet à l'échelle 1/25 000, ou, à défaut au 1/50 000, indiquant son emplacement ;</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3° Un document attestant que le pétitionnaire est le propriétaire du terrain ou qu'il dispose du droit d'y réaliser son projet ou qu'une procédure est en cours pour lui conférer ce droit ;</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4° Une description de la nature et du volume de l'activité, l'installation, l'ouvrage ou les travaux envisagés, de ses modalités d'exécution et de fonctionnement, des procédés mis en œuvre, ainsi que l'indication de la ou des rubriques des nomenclatures dont le projet relève. Elle inclut les moyens de suivi et de surveillance, les moyens d'intervention en cas d'incident ou d'accident ainsi que les conditions de remise en état du site après exploitation et, le cas échéant, la nature, l'origine et le volume des eaux utilisées ou affectées ;</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5° Soit, lorsque la demande se rapporte à un projet soumis à évaluation environnementale, l'étude d'impact réalisée en application des articles R. 122-2 et R. 122-3, s'il y a lieu actualisée dans les conditions prévues par le III de l'article L. 122-1-1, soit, dans les autres cas, l'étude d'incidence environnementale prévue par l'article R. 181-14 ;</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6° Si le projet n'est pas soumis à évaluation environnementale à l'issue de l'examen au cas par cas prévu par l'article R. 122-3, la décision correspondante, assortie, le cas échéant, de l'indication par le pétitionnaire des modifications apportées aux caractéristiques et mesures du projet ayant motivé cette décision ;</a:t>
            </a:r>
          </a:p>
          <a:p>
            <a:pPr lvl="0" algn="just"/>
            <a:r>
              <a:rPr lang="fr-FR" sz="1300" dirty="0">
                <a:solidFill>
                  <a:srgbClr val="000000"/>
                </a:solidFill>
                <a:latin typeface="Arial" pitchFamily="34"/>
                <a:cs typeface="Arial" pitchFamily="34"/>
              </a:rPr>
              <a:t>7° Les éléments graphiques, plans ou cartes utiles à la compréhension des pièces du dossier, notamment de celles prévues par les 4° et 5° ;</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8° Une note de présentation non technique</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Les avis recueillis lors de la phase d'examen en application des articles R. 181-19 à R. 181-32 sont joints au dossier mis à l'enquête, ainsi que la tierce expertise prévue par l'article L. 181-13 si elle est produite avant l'ouverture de l'enquête</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L’article R181-15prescrit que le dossier de demande d'autorisation environnementale est complété par les pièces, documents et informations propres aux activités, installations, ouvrages et travaux prévus par le projet pour lequel l'autorisation est sollicitée ainsi qu'aux espaces et espèces faisant l'objet de mesures de protection auxquels il est susceptible de porter atteinte.</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Les articles D181-15-1 à 9 précisent ces éléments pour diverses catégories de projet</a:t>
            </a:r>
          </a:p>
          <a:p>
            <a:pPr lvl="0" algn="just"/>
            <a:endParaRPr lang="fr-FR" sz="1300" dirty="0">
              <a:solidFill>
                <a:srgbClr val="000000"/>
              </a:solidFill>
              <a:latin typeface="Arial" pitchFamily="34"/>
              <a:cs typeface="Arial" pitchFamily="34"/>
            </a:endParaRPr>
          </a:p>
          <a:p>
            <a:pPr lvl="0" algn="just"/>
            <a:endParaRPr lang="fr-FR" sz="1300" dirty="0">
              <a:solidFill>
                <a:srgbClr val="000000"/>
              </a:solidFill>
              <a:latin typeface="Arial" pitchFamily="34"/>
              <a:cs typeface="Arial" pitchFamily="3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984F54-59FA-4F19-9FD9-3E4644F9AD02}"/>
              </a:ext>
            </a:extLst>
          </p:cNvPr>
          <p:cNvSpPr txBox="1">
            <a:spLocks noGrp="1"/>
          </p:cNvSpPr>
          <p:nvPr>
            <p:ph type="sldNum" sz="quarter" idx="5"/>
          </p:nvPr>
        </p:nvSpPr>
        <p:spPr>
          <a:ln/>
        </p:spPr>
        <p:txBody>
          <a:bodyPr lIns="0" tIns="0" rIns="0" bIns="0" anchor="b" anchorCtr="0">
            <a:noAutofit/>
          </a:bodyPr>
          <a:lstStyle/>
          <a:p>
            <a:pPr lvl="0"/>
            <a:fld id="{8A4D5AC0-47A0-4EF5-A5FD-681A4C76E1DE}" type="slidenum">
              <a:t>40</a:t>
            </a:fld>
            <a:endParaRPr lang="fr-FR"/>
          </a:p>
        </p:txBody>
      </p:sp>
      <p:sp>
        <p:nvSpPr>
          <p:cNvPr id="2" name="Espace réservé de l'image des diapositives 1">
            <a:extLst>
              <a:ext uri="{FF2B5EF4-FFF2-40B4-BE49-F238E27FC236}">
                <a16:creationId xmlns:a16="http://schemas.microsoft.com/office/drawing/2014/main" id="{A2799E53-1B09-442C-8067-A5DA2792148D}"/>
              </a:ext>
            </a:extLst>
          </p:cNvPr>
          <p:cNvSpPr>
            <a:spLocks noGrp="1" noRot="1" noChangeAspect="1" noResize="1"/>
          </p:cNvSpPr>
          <p:nvPr>
            <p:ph type="sldImg"/>
          </p:nvPr>
        </p:nvSpPr>
        <p:spPr>
          <a:xfrm>
            <a:off x="1312863" y="1027113"/>
            <a:ext cx="4933950" cy="3700462"/>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id="{FF47521F-2F9A-4325-8C46-D2281C9C4373}"/>
              </a:ext>
            </a:extLst>
          </p:cNvPr>
          <p:cNvSpPr txBox="1">
            <a:spLocks noGrp="1"/>
          </p:cNvSpPr>
          <p:nvPr>
            <p:ph type="body" sz="quarter" idx="1"/>
          </p:nvPr>
        </p:nvSpPr>
        <p:spPr>
          <a:xfrm>
            <a:off x="360000" y="5014800"/>
            <a:ext cx="6840000" cy="5345640"/>
          </a:xfrm>
        </p:spPr>
        <p:txBody>
          <a:bodyPr>
            <a:spAutoFit/>
          </a:bodyPr>
          <a:lstStyle/>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L’article L123-6 prescrit  « des conclusions motivées au titre de chacune des enquêtes publiques initialement requises ». Le CE n’a donc pas à se prononcer sur les diverses autorisations, enregistrements, déclarations, absences d'opposition, approbations et agréments pour lesquels la législation ne prévoit aucune procédure d’enquête préalable.</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Pour l’analyse des observations, qui concerneront les procédures ne nécessitant pas d’enquête publique. Le CE devra déterminer si ces observations peuvent contribuer à la formation de son avis sur une des procédures soumises à enquête publique. Dans ce cas ces observations seront jointes à celles du thème correspondant.</a:t>
            </a:r>
          </a:p>
          <a:p>
            <a:pPr lvl="0" algn="just"/>
            <a:endParaRPr lang="fr-FR" sz="1300" dirty="0">
              <a:solidFill>
                <a:srgbClr val="000000"/>
              </a:solidFill>
              <a:latin typeface="Arial" pitchFamily="34"/>
              <a:cs typeface="Arial" pitchFamily="34"/>
            </a:endParaRPr>
          </a:p>
          <a:p>
            <a:pPr lvl="0" algn="just"/>
            <a:r>
              <a:rPr lang="fr-FR" sz="1300" dirty="0">
                <a:solidFill>
                  <a:srgbClr val="000000"/>
                </a:solidFill>
                <a:latin typeface="Arial" pitchFamily="34"/>
                <a:cs typeface="Arial" pitchFamily="34"/>
              </a:rPr>
              <a:t>Si ce n’est pas le cas, elle sont à écarter. Le CE devra motiver cette mise à l’écart. La jurisprudence montre que si le juge admet que le CE n’examine pas toutes les observation, il estime que le CE doit exposer les raisons pour lesquelles il écarte certaines observations.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laceHolder 1"/>
          <p:cNvSpPr>
            <a:spLocks noGrp="1" noRot="1" noChangeAspect="1"/>
          </p:cNvSpPr>
          <p:nvPr>
            <p:ph type="sldImg"/>
          </p:nvPr>
        </p:nvSpPr>
        <p:spPr>
          <a:xfrm>
            <a:off x="1312863" y="1027113"/>
            <a:ext cx="4933950" cy="3700462"/>
          </a:xfrm>
          <a:prstGeom prst="rect">
            <a:avLst/>
          </a:prstGeom>
        </p:spPr>
      </p:sp>
      <p:sp>
        <p:nvSpPr>
          <p:cNvPr id="159" name="PlaceHolder 2"/>
          <p:cNvSpPr>
            <a:spLocks noGrp="1"/>
          </p:cNvSpPr>
          <p:nvPr>
            <p:ph type="body"/>
          </p:nvPr>
        </p:nvSpPr>
        <p:spPr>
          <a:xfrm>
            <a:off x="1169640" y="5086800"/>
            <a:ext cx="5226120" cy="4107240"/>
          </a:xfrm>
          <a:prstGeom prst="rect">
            <a:avLst/>
          </a:prstGeom>
        </p:spPr>
        <p:txBody>
          <a:bodyPr lIns="0" tIns="0" rIns="0" bIns="0"/>
          <a:lstStyle/>
          <a:p>
            <a:pPr algn="just"/>
            <a:r>
              <a:rPr lang="fr-FR" sz="1300" b="0" strike="noStrike" spc="-1" dirty="0">
                <a:solidFill>
                  <a:srgbClr val="000000"/>
                </a:solidFill>
                <a:latin typeface="Arial"/>
                <a:ea typeface="Arial"/>
              </a:rPr>
              <a:t>Le rapport du commissaire enquêteur finalise la procédure de l'enquête publique. Ce rapport revêt donc une importance particulière notamment dans sa partie conclusions. </a:t>
            </a:r>
          </a:p>
          <a:p>
            <a:pPr algn="just"/>
            <a:endParaRPr lang="fr-FR" sz="1300" b="0" strike="noStrike" spc="-1" dirty="0">
              <a:solidFill>
                <a:srgbClr val="000000"/>
              </a:solidFill>
              <a:latin typeface="Arial"/>
              <a:ea typeface="Arial"/>
            </a:endParaRPr>
          </a:p>
          <a:p>
            <a:pPr algn="just"/>
            <a:r>
              <a:rPr lang="fr-FR" sz="1300" b="0" strike="noStrike" spc="-1" dirty="0">
                <a:solidFill>
                  <a:srgbClr val="000000"/>
                </a:solidFill>
                <a:latin typeface="Arial"/>
                <a:ea typeface="Arial"/>
              </a:rPr>
              <a:t>Nous allons donc parler de la motivation des conclusions du commissaire enquêteur. </a:t>
            </a: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Times New Roman"/>
              </a:rPr>
              <a:t>Je m’appuierai pour cet exposé sur </a:t>
            </a:r>
            <a:r>
              <a:rPr lang="fr-FR" sz="1300" b="0" strike="noStrike" spc="-1" dirty="0">
                <a:solidFill>
                  <a:srgbClr val="000000"/>
                </a:solidFill>
                <a:latin typeface="Arial"/>
                <a:ea typeface="Arial"/>
              </a:rPr>
              <a:t>la réglementation, mais aussi sur le guide du commissaire enquêteur et sur la revue l’Enquête Publique diffusée par la CNCE. </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ea typeface="Arial"/>
              </a:rPr>
              <a:t>L’absence de motivation est un moyen souvent utilisé pour attaquer une procédure car si elle est avérée, elle entraîne, quasi systématiquement, l’annulation de la procédure</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ea typeface="Arial"/>
              </a:rPr>
              <a:t>Voyons d'abord ce qu'en disent les différentes réglementations régissant les enquêtes publiques</a:t>
            </a:r>
            <a:endParaRPr lang="fr-FR" sz="1300" b="0" strike="noStrike" spc="-1" dirty="0">
              <a:solidFill>
                <a:srgbClr val="000000"/>
              </a:solidFill>
              <a:latin typeface="Times New Roman"/>
            </a:endParaRPr>
          </a:p>
          <a:p>
            <a:endParaRPr lang="fr-FR" sz="1300" b="0" strike="noStrike" spc="-1" dirty="0">
              <a:solidFill>
                <a:srgbClr val="000000"/>
              </a:solidFill>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laceHolder 1"/>
          <p:cNvSpPr>
            <a:spLocks noGrp="1" noRot="1" noChangeAspect="1"/>
          </p:cNvSpPr>
          <p:nvPr>
            <p:ph type="sldImg"/>
          </p:nvPr>
        </p:nvSpPr>
        <p:spPr>
          <a:xfrm>
            <a:off x="1312863" y="1027113"/>
            <a:ext cx="4933950" cy="3700462"/>
          </a:xfrm>
          <a:prstGeom prst="rect">
            <a:avLst/>
          </a:prstGeom>
        </p:spPr>
      </p:sp>
      <p:sp>
        <p:nvSpPr>
          <p:cNvPr id="161" name="PlaceHolder 2"/>
          <p:cNvSpPr>
            <a:spLocks noGrp="1"/>
          </p:cNvSpPr>
          <p:nvPr>
            <p:ph type="body"/>
          </p:nvPr>
        </p:nvSpPr>
        <p:spPr>
          <a:xfrm>
            <a:off x="1169640" y="5086800"/>
            <a:ext cx="5226120" cy="4107240"/>
          </a:xfrm>
          <a:prstGeom prst="rect">
            <a:avLst/>
          </a:prstGeom>
        </p:spPr>
        <p:txBody>
          <a:bodyPr lIns="0" tIns="0" rIns="0" bIns="0"/>
          <a:lstStyle/>
          <a:p>
            <a:pPr algn="just"/>
            <a:r>
              <a:rPr lang="fr-FR" sz="1400" b="0" strike="noStrike" spc="-1">
                <a:solidFill>
                  <a:srgbClr val="000000"/>
                </a:solidFill>
                <a:latin typeface="Arial"/>
              </a:rPr>
              <a:t>;</a:t>
            </a:r>
            <a:endParaRPr lang="fr-FR" sz="1400" b="0" strike="noStrike" spc="-1">
              <a:solidFill>
                <a:srgbClr val="000000"/>
              </a:solidFill>
              <a:latin typeface="Times New Roman"/>
            </a:endParaRPr>
          </a:p>
        </p:txBody>
      </p:sp>
      <p:sp>
        <p:nvSpPr>
          <p:cNvPr id="162" name="TextShape 3"/>
          <p:cNvSpPr txBox="1"/>
          <p:nvPr/>
        </p:nvSpPr>
        <p:spPr>
          <a:xfrm rot="21589800">
            <a:off x="351720" y="4924800"/>
            <a:ext cx="6840000" cy="5759640"/>
          </a:xfrm>
          <a:prstGeom prst="rect">
            <a:avLst/>
          </a:prstGeom>
          <a:noFill/>
          <a:ln>
            <a:noFill/>
          </a:ln>
        </p:spPr>
        <p:txBody>
          <a:bodyPr lIns="90000" tIns="45000" rIns="90000" bIns="45000"/>
          <a:lstStyle/>
          <a:p>
            <a:pPr algn="just"/>
            <a:r>
              <a:rPr lang="fr-FR" sz="1300" b="0" strike="noStrike" spc="-1">
                <a:latin typeface="Arial"/>
              </a:rPr>
              <a:t>L’article R112-19 du code de l’expropriation prescrit :</a:t>
            </a:r>
          </a:p>
          <a:p>
            <a:pPr algn="just"/>
            <a:r>
              <a:rPr lang="fr-FR" sz="1300" b="0" strike="noStrike" spc="-1">
                <a:latin typeface="Arial"/>
              </a:rPr>
              <a:t>Le commissaire enquêteur ou le président de la commission d'enquête rédige un rapport énonçant ses conclusions motivées, en précisant si elles sont favorables ou non à l'opération projetée.</a:t>
            </a:r>
          </a:p>
          <a:p>
            <a:pPr algn="just"/>
            <a:endParaRPr lang="fr-FR" sz="1300" b="0" strike="noStrike" spc="-1">
              <a:latin typeface="Arial"/>
            </a:endParaRPr>
          </a:p>
          <a:p>
            <a:pPr algn="just"/>
            <a:r>
              <a:rPr lang="fr-FR" sz="1300" b="0" strike="noStrike" spc="-1">
                <a:latin typeface="Arial"/>
              </a:rPr>
              <a:t>L’article R134-26 du code des relations entre le public et l’administration prescrit :</a:t>
            </a:r>
          </a:p>
          <a:p>
            <a:pPr algn="just"/>
            <a:r>
              <a:rPr lang="fr-FR" sz="1300" b="0" strike="noStrike" spc="-1">
                <a:latin typeface="Arial"/>
              </a:rPr>
              <a:t>Le commissaire enquêteur ou le président de la commission d'enquête rédige un rapport énonçant ses conclusions motivées, en précisant si elles sont favorables ou non au projet</a:t>
            </a:r>
          </a:p>
          <a:p>
            <a:pPr algn="just"/>
            <a:endParaRPr lang="fr-FR" sz="1300" b="0" strike="noStrike" spc="-1">
              <a:latin typeface="Arial"/>
            </a:endParaRPr>
          </a:p>
          <a:p>
            <a:pPr algn="just"/>
            <a:r>
              <a:rPr lang="fr-FR" sz="1300" b="0" strike="noStrike" spc="-1">
                <a:latin typeface="Arial"/>
              </a:rPr>
              <a:t>L'article R123-19 du code de l'environnement prescrit que:</a:t>
            </a:r>
          </a:p>
          <a:p>
            <a:pPr algn="just"/>
            <a:r>
              <a:rPr lang="fr-FR" sz="1300" b="0" strike="noStrike" spc="-1">
                <a:latin typeface="Arial"/>
              </a:rPr>
              <a:t>Le commissaire enquêteur ou la commission d'enquête établit un rapport qui relate le déroulement de l'enquête et examine les observations recueillies.</a:t>
            </a:r>
          </a:p>
          <a:p>
            <a:pPr algn="just"/>
            <a:endParaRPr lang="fr-FR" sz="1300" b="0" strike="noStrike" spc="-1">
              <a:latin typeface="Arial"/>
            </a:endParaRPr>
          </a:p>
          <a:p>
            <a:pPr algn="just"/>
            <a:r>
              <a:rPr lang="fr-FR" sz="1300" b="0" strike="noStrike" spc="-1">
                <a:latin typeface="Arial"/>
              </a:rPr>
              <a:t>Le rapport comporte le rappel de l'objet du projet, plan ou programme, la liste de l'ensemble des pièces figurant dans le dossier d'enquête, une synthèse des observations du public, une analyse des propositions produites durant l'enquête et, le cas échéant, les observations du responsable du projet, plan ou programme en réponse aux observations du public.</a:t>
            </a:r>
          </a:p>
          <a:p>
            <a:pPr algn="just"/>
            <a:endParaRPr lang="fr-FR" sz="1300" b="0" strike="noStrike" spc="-1">
              <a:latin typeface="Arial"/>
            </a:endParaRPr>
          </a:p>
          <a:p>
            <a:pPr algn="just"/>
            <a:r>
              <a:rPr lang="fr-FR" sz="1300" b="0" strike="noStrike" spc="-1">
                <a:latin typeface="Arial"/>
              </a:rPr>
              <a:t>Le commissaire enquêteur ou la commission d'enquête consigne, dans une présentation séparée, ses conclusions motivées, en précisant si elles sont favorables, favorables sous réserves ou défavorables au projet</a:t>
            </a:r>
          </a:p>
          <a:p>
            <a:pPr algn="just"/>
            <a:endParaRPr lang="fr-FR" sz="1300" b="0" strike="noStrike" spc="-1">
              <a:latin typeface="Arial"/>
            </a:endParaRPr>
          </a:p>
          <a:p>
            <a:pPr algn="just"/>
            <a:endParaRPr lang="fr-FR" sz="1300" b="0" strike="noStrike" spc="-1">
              <a:latin typeface="Arial"/>
            </a:endParaRPr>
          </a:p>
          <a:p>
            <a:pPr algn="just"/>
            <a:endParaRPr lang="fr-FR" sz="1300" b="0" strike="noStrike" spc="-1">
              <a:latin typeface="Arial"/>
            </a:endParaRPr>
          </a:p>
          <a:p>
            <a:pPr algn="just"/>
            <a:endParaRPr lang="fr-FR" sz="1300" b="0" strike="noStrike" spc="-1">
              <a:latin typeface="Arial"/>
            </a:endParaRPr>
          </a:p>
          <a:p>
            <a:pPr algn="just"/>
            <a:endParaRPr lang="fr-FR" sz="1300" b="0" strike="noStrike" spc="-1">
              <a:latin typeface="Arial"/>
            </a:endParaRPr>
          </a:p>
          <a:p>
            <a:pPr algn="just"/>
            <a:endParaRPr lang="fr-FR" sz="1300" b="0" strike="noStrike" spc="-1">
              <a:latin typeface="Arial"/>
            </a:endParaRPr>
          </a:p>
          <a:p>
            <a:pPr algn="just"/>
            <a:endParaRPr lang="fr-FR" sz="1300" b="0" strike="noStrike" spc="-1">
              <a:latin typeface="Arial"/>
            </a:endParaRPr>
          </a:p>
          <a:p>
            <a:pPr algn="just"/>
            <a:endParaRPr lang="fr-FR" sz="1300" b="0" strike="noStrike" spc="-1">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laceHolder 1"/>
          <p:cNvSpPr>
            <a:spLocks noGrp="1" noRot="1" noChangeAspect="1"/>
          </p:cNvSpPr>
          <p:nvPr>
            <p:ph type="sldImg"/>
          </p:nvPr>
        </p:nvSpPr>
        <p:spPr>
          <a:xfrm>
            <a:off x="1312863" y="1027113"/>
            <a:ext cx="4933950" cy="3700462"/>
          </a:xfrm>
          <a:prstGeom prst="rect">
            <a:avLst/>
          </a:prstGeom>
        </p:spPr>
      </p:sp>
      <p:sp>
        <p:nvSpPr>
          <p:cNvPr id="167" name="TextShape 2"/>
          <p:cNvSpPr txBox="1"/>
          <p:nvPr/>
        </p:nvSpPr>
        <p:spPr>
          <a:xfrm>
            <a:off x="432000" y="5040000"/>
            <a:ext cx="6768000" cy="5400000"/>
          </a:xfrm>
          <a:prstGeom prst="rect">
            <a:avLst/>
          </a:prstGeom>
          <a:noFill/>
          <a:ln>
            <a:noFill/>
          </a:ln>
        </p:spPr>
        <p:txBody>
          <a:bodyPr lIns="90000" tIns="45000" rIns="90000" bIns="45000"/>
          <a:lstStyle/>
          <a:p>
            <a:pPr algn="just"/>
            <a:r>
              <a:rPr lang="fr-FR" sz="1300" b="0" strike="noStrike" spc="-1">
                <a:latin typeface="Arial"/>
              </a:rPr>
              <a:t>Seul le code de l’environnement précise la composition du rapport et la place des conclusions motivées.</a:t>
            </a:r>
          </a:p>
          <a:p>
            <a:pPr algn="just"/>
            <a:endParaRPr lang="fr-FR" sz="1300" b="0" strike="noStrike" spc="-1">
              <a:latin typeface="Arial"/>
            </a:endParaRPr>
          </a:p>
          <a:p>
            <a:pPr algn="just"/>
            <a:r>
              <a:rPr lang="fr-FR" sz="1300" b="0" strike="noStrike" spc="-1">
                <a:latin typeface="Arial"/>
              </a:rPr>
              <a:t>Rappel : Le rapport comporte le rappel de l'objet du projet, plan ou programme, la liste de l'ensemble des pièces figurant dans le dossier d'enquête, une synthèse des observations du public, une analyse des propositions produites durant l'enquête et, le cas échéant, les observations du responsable du projet, plan ou programme en réponse aux observations du public.</a:t>
            </a:r>
          </a:p>
          <a:p>
            <a:pPr algn="just"/>
            <a:endParaRPr lang="fr-FR" sz="1300" b="0" strike="noStrike" spc="-1">
              <a:latin typeface="Arial"/>
            </a:endParaRPr>
          </a:p>
          <a:p>
            <a:pPr algn="just"/>
            <a:r>
              <a:rPr lang="fr-FR" sz="1300" b="0" strike="noStrike" spc="-1">
                <a:latin typeface="Arial"/>
              </a:rPr>
              <a:t>Le CE consigne, dans une présentation séparée, ses conclusions motivées, en précisant si elles sont favorables, favorables sous réserves ou défavorables au projet</a:t>
            </a:r>
          </a:p>
          <a:p>
            <a:pPr algn="just"/>
            <a:endParaRPr lang="fr-FR" sz="1300" b="0" strike="noStrike" spc="-1">
              <a:latin typeface="Arial"/>
            </a:endParaRPr>
          </a:p>
          <a:p>
            <a:pPr algn="just"/>
            <a:r>
              <a:rPr lang="fr-FR" sz="1300" b="0" strike="noStrike" spc="-1">
                <a:latin typeface="Arial"/>
              </a:rPr>
              <a:t>Il y a une logique dans cette articulation, le rédacteur passe de l’objectif au subjectif, c’est un exercice difficile. </a:t>
            </a:r>
          </a:p>
          <a:p>
            <a:pPr algn="just"/>
            <a:endParaRPr lang="fr-FR" sz="1300" b="0" strike="noStrike" spc="-1">
              <a:latin typeface="Arial"/>
            </a:endParaRPr>
          </a:p>
          <a:p>
            <a:pPr algn="just"/>
            <a:r>
              <a:rPr lang="fr-FR" sz="1300" b="0" strike="noStrike" spc="-1">
                <a:latin typeface="Arial"/>
              </a:rPr>
              <a:t>Je pense qu’en vertu de ce principe, l’analyse critique du projet n’a pas sa place dans les généralités sur le projet au début du rapport. Elle peut trouver sa place dans une analyse thématique des observations ou dans les conclusions motivées.  Ainsi, le lecteur n’aura pas le sentiment que le CE s’est forgé son avis avant que le public ne se soit exprimé</a:t>
            </a:r>
          </a:p>
          <a:p>
            <a:pPr algn="just"/>
            <a:endParaRPr lang="fr-FR" sz="1300" b="0" strike="noStrike" spc="-1">
              <a:latin typeface="Arial"/>
            </a:endParaRPr>
          </a:p>
          <a:p>
            <a:pPr algn="just"/>
            <a:r>
              <a:rPr lang="fr-FR" sz="1300" b="0" strike="noStrike" spc="-1">
                <a:latin typeface="Arial"/>
              </a:rPr>
              <a:t>Les règles fixées par le code de l’environnement pour le rapport peuvent être utilisées  avec plus ou moins de rigueur pour les autres types d’enquête.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laceHolder 1"/>
          <p:cNvSpPr>
            <a:spLocks noGrp="1" noRot="1" noChangeAspect="1"/>
          </p:cNvSpPr>
          <p:nvPr>
            <p:ph type="sldImg"/>
          </p:nvPr>
        </p:nvSpPr>
        <p:spPr>
          <a:xfrm>
            <a:off x="1312863" y="1027113"/>
            <a:ext cx="4933950" cy="3700462"/>
          </a:xfrm>
          <a:prstGeom prst="rect">
            <a:avLst/>
          </a:prstGeom>
        </p:spPr>
      </p:sp>
      <p:sp>
        <p:nvSpPr>
          <p:cNvPr id="172" name="PlaceHolder 2"/>
          <p:cNvSpPr>
            <a:spLocks noGrp="1"/>
          </p:cNvSpPr>
          <p:nvPr>
            <p:ph type="body"/>
          </p:nvPr>
        </p:nvSpPr>
        <p:spPr>
          <a:xfrm>
            <a:off x="1169640" y="5086800"/>
            <a:ext cx="5226120" cy="4107240"/>
          </a:xfrm>
          <a:prstGeom prst="rect">
            <a:avLst/>
          </a:prstGeom>
        </p:spPr>
        <p:txBody>
          <a:bodyPr lIns="0" tIns="0" rIns="0" bIns="0"/>
          <a:lstStyle/>
          <a:p>
            <a:pPr algn="just"/>
            <a:r>
              <a:rPr lang="fr-FR" sz="1400" b="0" strike="noStrike" spc="-1">
                <a:solidFill>
                  <a:srgbClr val="000000"/>
                </a:solidFill>
                <a:latin typeface="Arial"/>
              </a:rPr>
              <a:t>;</a:t>
            </a:r>
            <a:endParaRPr lang="fr-FR" sz="1400" b="0" strike="noStrike" spc="-1">
              <a:solidFill>
                <a:srgbClr val="000000"/>
              </a:solidFill>
              <a:latin typeface="Times New Roman"/>
            </a:endParaRPr>
          </a:p>
        </p:txBody>
      </p:sp>
      <p:sp>
        <p:nvSpPr>
          <p:cNvPr id="173" name="TextShape 3"/>
          <p:cNvSpPr txBox="1"/>
          <p:nvPr/>
        </p:nvSpPr>
        <p:spPr>
          <a:xfrm rot="21589800">
            <a:off x="359640" y="5183640"/>
            <a:ext cx="6840000" cy="4752360"/>
          </a:xfrm>
          <a:prstGeom prst="rect">
            <a:avLst/>
          </a:prstGeom>
          <a:noFill/>
          <a:ln>
            <a:noFill/>
          </a:ln>
        </p:spPr>
        <p:txBody>
          <a:bodyPr lIns="90000" tIns="45000" rIns="90000" bIns="45000"/>
          <a:lstStyle/>
          <a:p>
            <a:pPr algn="just"/>
            <a:endParaRPr lang="fr-FR" sz="1800" b="0" strike="noStrike" spc="-1">
              <a:latin typeface="Arial"/>
            </a:endParaRPr>
          </a:p>
          <a:p>
            <a:pPr algn="just"/>
            <a:r>
              <a:rPr lang="fr-FR" sz="1300" b="0" strike="noStrike" spc="-1">
                <a:latin typeface="Arial"/>
              </a:rPr>
              <a:t>Des lors que la réglementation utilise un adjectif possessif pour les conclusions motivées et l’avis ceux-ci doivent être personnels. Une jurisprudence abondante à ce propos a toujours confirmé l’exigence d’un caractère personnel des conclusions motivées et de l’avis du CE.</a:t>
            </a:r>
          </a:p>
          <a:p>
            <a:pPr algn="just"/>
            <a:endParaRPr lang="fr-FR" sz="1300" b="0" strike="noStrike" spc="-1">
              <a:latin typeface="Arial"/>
            </a:endParaRPr>
          </a:p>
          <a:p>
            <a:pPr algn="just"/>
            <a:r>
              <a:rPr lang="fr-FR" sz="1300" b="0" strike="noStrike" spc="-1">
                <a:latin typeface="Arial"/>
              </a:rPr>
              <a:t>Le commissaire enquêteur n’est pas tenu de suivre l’avis majoritaire exprimé par le public ayant participé à l’enquête, sachant toutefois que plus le projet soulève d’objections, plus les exigences relatives à la motivation de l’avis apparaissent nécessaires.</a:t>
            </a:r>
          </a:p>
          <a:p>
            <a:pPr algn="just"/>
            <a:endParaRPr lang="fr-FR" sz="1300" b="0" strike="noStrike" spc="-1">
              <a:latin typeface="Arial"/>
            </a:endParaRPr>
          </a:p>
          <a:p>
            <a:pPr algn="just"/>
            <a:endParaRPr lang="fr-FR" sz="1300" b="0" strike="noStrike" spc="-1">
              <a:latin typeface="Arial"/>
            </a:endParaRPr>
          </a:p>
          <a:p>
            <a:pPr algn="just"/>
            <a:endParaRPr lang="fr-FR" sz="1300" b="0" strike="noStrike" spc="-1">
              <a:latin typeface="Arial"/>
            </a:endParaRPr>
          </a:p>
          <a:p>
            <a:pPr algn="just"/>
            <a:endParaRPr lang="fr-FR" sz="1300" b="0" strike="noStrike" spc="-1">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noRot="1" noChangeAspect="1"/>
          </p:cNvSpPr>
          <p:nvPr>
            <p:ph type="sldImg"/>
          </p:nvPr>
        </p:nvSpPr>
        <p:spPr>
          <a:xfrm>
            <a:off x="1312863" y="1027113"/>
            <a:ext cx="4933950" cy="3700462"/>
          </a:xfrm>
          <a:prstGeom prst="rect">
            <a:avLst/>
          </a:prstGeom>
        </p:spPr>
      </p:sp>
      <p:sp>
        <p:nvSpPr>
          <p:cNvPr id="175" name="PlaceHolder 2"/>
          <p:cNvSpPr>
            <a:spLocks noGrp="1"/>
          </p:cNvSpPr>
          <p:nvPr>
            <p:ph type="body"/>
          </p:nvPr>
        </p:nvSpPr>
        <p:spPr>
          <a:xfrm>
            <a:off x="1169640" y="5086800"/>
            <a:ext cx="5226120" cy="4107240"/>
          </a:xfrm>
          <a:prstGeom prst="rect">
            <a:avLst/>
          </a:prstGeom>
        </p:spPr>
        <p:txBody>
          <a:bodyPr lIns="0" tIns="0" rIns="0" bIns="0"/>
          <a:lstStyle/>
          <a:p>
            <a:pPr algn="just"/>
            <a:r>
              <a:rPr lang="fr-FR" sz="1400" b="0" strike="noStrike" spc="-1">
                <a:solidFill>
                  <a:srgbClr val="000000"/>
                </a:solidFill>
                <a:latin typeface="Arial"/>
              </a:rPr>
              <a:t>;</a:t>
            </a:r>
            <a:endParaRPr lang="fr-FR" sz="1400" b="0" strike="noStrike" spc="-1">
              <a:solidFill>
                <a:srgbClr val="000000"/>
              </a:solidFill>
              <a:latin typeface="Times New Roman"/>
            </a:endParaRPr>
          </a:p>
        </p:txBody>
      </p:sp>
      <p:sp>
        <p:nvSpPr>
          <p:cNvPr id="176" name="TextShape 3"/>
          <p:cNvSpPr txBox="1"/>
          <p:nvPr/>
        </p:nvSpPr>
        <p:spPr>
          <a:xfrm>
            <a:off x="442440" y="4968000"/>
            <a:ext cx="6901560" cy="5759640"/>
          </a:xfrm>
          <a:prstGeom prst="rect">
            <a:avLst/>
          </a:prstGeom>
          <a:noFill/>
          <a:ln>
            <a:noFill/>
          </a:ln>
        </p:spPr>
        <p:txBody>
          <a:bodyPr lIns="90000" tIns="45000" rIns="90000" bIns="45000"/>
          <a:lstStyle/>
          <a:p>
            <a:pPr algn="just"/>
            <a:r>
              <a:rPr lang="fr-FR" sz="1300" b="0" strike="noStrike" spc="-1">
                <a:latin typeface="Arial"/>
              </a:rPr>
              <a:t>. </a:t>
            </a:r>
          </a:p>
          <a:p>
            <a:pPr algn="just"/>
            <a:endParaRPr lang="fr-FR" sz="1300" b="0" strike="noStrike" spc="-1">
              <a:latin typeface="Arial"/>
            </a:endParaRPr>
          </a:p>
          <a:p>
            <a:pPr algn="just"/>
            <a:r>
              <a:rPr lang="fr-FR" sz="1300" b="0" strike="noStrike" spc="-1">
                <a:latin typeface="Arial"/>
              </a:rPr>
              <a:t>L'article R123-20 code de l'environnement témoigne de l'importance de cette motivation car il contient des dispositions à mettre en œuvre en cas d’insuffisance ou de défaut de motivation.</a:t>
            </a:r>
          </a:p>
          <a:p>
            <a:pPr algn="just"/>
            <a:r>
              <a:rPr lang="fr-FR" sz="1300" b="0" strike="noStrike" spc="-1">
                <a:latin typeface="Arial"/>
              </a:rPr>
              <a:t>A la réception des conclusions du CE, l'autorité compétente pour organiser l'enquête, lorsqu'elle constate une insuffisance ou un défaut de motivation de ces conclusions susceptible de constituer une irrégularité dans la procédure, peut en informer le président du TA ou le conseiller délégué par lui dans un délai de quinze jours, par lettre d'observation.</a:t>
            </a:r>
          </a:p>
          <a:p>
            <a:pPr algn="just"/>
            <a:endParaRPr lang="fr-FR" sz="1300" b="0" strike="noStrike" spc="-1">
              <a:latin typeface="Arial"/>
            </a:endParaRPr>
          </a:p>
          <a:p>
            <a:pPr algn="just"/>
            <a:r>
              <a:rPr lang="fr-FR" sz="1300" b="0" strike="noStrike" spc="-1">
                <a:latin typeface="Arial"/>
              </a:rPr>
              <a:t>Si l'insuffisance ou le défaut de motivation est avéré, le président du TA ou le conseiller qu'il délègue, dispose de quinze jours pour demander au CE de compléter ses conclusions. En l'absence d'intervention de la part du président du TA ou du conseiller qu'il délègue dans ce délai de quinze jours, la demande est réputée rejetée. La décision du président du TA ou du conseiller qu'il délègue n'est pas susceptible de recours.</a:t>
            </a:r>
          </a:p>
          <a:p>
            <a:pPr algn="just"/>
            <a:endParaRPr lang="fr-FR" sz="1300" b="0" strike="noStrike" spc="-1">
              <a:latin typeface="Arial"/>
            </a:endParaRPr>
          </a:p>
          <a:p>
            <a:pPr algn="just"/>
            <a:r>
              <a:rPr lang="fr-FR" sz="1300" b="0" strike="noStrike" spc="-1">
                <a:latin typeface="Arial"/>
              </a:rPr>
              <a:t>Dans un délai de quinze jours à compter de la réception des conclusions du CE, le président du TA ou le conseiller qu'il délègue peut également intervenir de sa propre initiative auprès de son auteur pour qu'il les complète, lorsqu'il constate une insuffisance ou un défaut de motivation de ces conclusions susceptible de constituer une irrégularité dans la procédure.</a:t>
            </a:r>
          </a:p>
          <a:p>
            <a:pPr algn="just"/>
            <a:endParaRPr lang="fr-FR" sz="1300" b="0" strike="noStrike" spc="-1">
              <a:latin typeface="Arial"/>
            </a:endParaRPr>
          </a:p>
          <a:p>
            <a:pPr algn="just"/>
            <a:r>
              <a:rPr lang="fr-FR" sz="1300" b="0" strike="noStrike" spc="-1">
                <a:latin typeface="Arial"/>
              </a:rPr>
              <a:t>Le CE est tenu de remettre ses conclusions complétées à l'autorité compétente pour organiser l'enquête et au président du tribunal administratif dans un délai d'un mois.</a:t>
            </a:r>
          </a:p>
          <a:p>
            <a:pPr algn="just"/>
            <a:endParaRPr lang="fr-FR" sz="1300" b="0" strike="noStrike" spc="-1">
              <a:latin typeface="Arial"/>
            </a:endParaRPr>
          </a:p>
          <a:p>
            <a:pPr algn="just"/>
            <a:endParaRPr lang="fr-FR" sz="1300" b="0" strike="noStrike" spc="-1">
              <a:latin typeface="Arial"/>
            </a:endParaRPr>
          </a:p>
          <a:p>
            <a:pPr algn="just"/>
            <a:endParaRPr lang="fr-FR" sz="1300" b="0" strike="noStrike" spc="-1">
              <a:latin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noRot="1" noChangeAspect="1"/>
          </p:cNvSpPr>
          <p:nvPr>
            <p:ph type="sldImg"/>
          </p:nvPr>
        </p:nvSpPr>
        <p:spPr>
          <a:xfrm>
            <a:off x="1312863" y="1027113"/>
            <a:ext cx="4933950" cy="3700462"/>
          </a:xfrm>
          <a:prstGeom prst="rect">
            <a:avLst/>
          </a:prstGeom>
        </p:spPr>
      </p:sp>
      <p:sp>
        <p:nvSpPr>
          <p:cNvPr id="178" name="PlaceHolder 2"/>
          <p:cNvSpPr>
            <a:spLocks noGrp="1"/>
          </p:cNvSpPr>
          <p:nvPr>
            <p:ph type="body"/>
          </p:nvPr>
        </p:nvSpPr>
        <p:spPr>
          <a:xfrm>
            <a:off x="576000" y="5112000"/>
            <a:ext cx="6624000" cy="4107240"/>
          </a:xfrm>
          <a:prstGeom prst="rect">
            <a:avLst/>
          </a:prstGeom>
        </p:spPr>
        <p:txBody>
          <a:bodyPr lIns="0" tIns="0" rIns="0" bIns="0"/>
          <a:lstStyle/>
          <a:p>
            <a:pPr algn="just"/>
            <a:r>
              <a:rPr lang="fr-FR" sz="1300" b="0" strike="noStrike" spc="-1">
                <a:solidFill>
                  <a:srgbClr val="000000"/>
                </a:solidFill>
                <a:latin typeface="Arial"/>
                <a:ea typeface="Arial Narrow"/>
              </a:rPr>
              <a:t>.</a:t>
            </a:r>
            <a:endParaRPr lang="fr-FR" sz="13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0000"/>
              </a:lnSpc>
              <a:spcBef>
                <a:spcPts val="524"/>
              </a:spcBef>
            </a:pPr>
            <a:r>
              <a:rPr lang="fr-FR" sz="1200" b="0" strike="noStrike" spc="-1" dirty="0">
                <a:solidFill>
                  <a:srgbClr val="000000"/>
                </a:solidFill>
                <a:latin typeface="Arial"/>
                <a:ea typeface="Microsoft YaHei"/>
              </a:rPr>
              <a:t>L’enquête publique est une procédure démocratique préalable à certaines décisions ou à la réalisation de certaines opérations.</a:t>
            </a:r>
            <a:endParaRPr lang="fr-FR" sz="1200" b="0" strike="noStrike" spc="-1" dirty="0">
              <a:latin typeface="Arial"/>
            </a:endParaRPr>
          </a:p>
          <a:p>
            <a:pPr algn="just">
              <a:lnSpc>
                <a:spcPct val="100000"/>
              </a:lnSpc>
              <a:spcBef>
                <a:spcPts val="524"/>
              </a:spcBef>
            </a:pPr>
            <a:r>
              <a:rPr lang="fr-FR" sz="1200" b="0" strike="noStrike" spc="-1" dirty="0">
                <a:solidFill>
                  <a:srgbClr val="000000"/>
                </a:solidFill>
                <a:latin typeface="Arial"/>
                <a:ea typeface="Microsoft YaHei"/>
              </a:rPr>
              <a:t>L’enquête doit légalement se dérouler avant la réalisation de l’opération ou avant la prise de décision.</a:t>
            </a:r>
            <a:endParaRPr lang="fr-FR" sz="1200" b="0" strike="noStrike" spc="-1" dirty="0">
              <a:latin typeface="Arial"/>
            </a:endParaRPr>
          </a:p>
          <a:p>
            <a:pPr algn="just">
              <a:lnSpc>
                <a:spcPct val="100000"/>
              </a:lnSpc>
              <a:spcBef>
                <a:spcPts val="524"/>
              </a:spcBef>
            </a:pPr>
            <a:r>
              <a:rPr lang="fr-FR" sz="1200" b="0" strike="noStrike" spc="-1" dirty="0">
                <a:solidFill>
                  <a:srgbClr val="000000"/>
                </a:solidFill>
                <a:latin typeface="Arial"/>
                <a:ea typeface="Microsoft YaHei"/>
              </a:rPr>
              <a:t>L’absence d’enquête ou le non respect de cette chronologie constitue un motif d’annulation de la décision d’autorisation.</a:t>
            </a:r>
            <a:endParaRPr lang="fr-FR" sz="1200" b="0" strike="noStrike" spc="-1" dirty="0">
              <a:latin typeface="Arial"/>
            </a:endParaRPr>
          </a:p>
          <a:p>
            <a:pPr algn="just">
              <a:lnSpc>
                <a:spcPct val="100000"/>
              </a:lnSpc>
              <a:spcBef>
                <a:spcPts val="524"/>
              </a:spcBef>
            </a:pPr>
            <a:r>
              <a:rPr lang="fr-FR" sz="1200" b="0" strike="noStrike" spc="-1" dirty="0">
                <a:solidFill>
                  <a:srgbClr val="000000"/>
                </a:solidFill>
                <a:latin typeface="Arial"/>
                <a:ea typeface="Microsoft YaHei"/>
              </a:rPr>
              <a:t> Il existe des procédures de régularisation mais celles-ci doivent être clairement annoncées comme une régularisation</a:t>
            </a:r>
            <a:endParaRPr lang="fr-FR" dirty="0"/>
          </a:p>
        </p:txBody>
      </p:sp>
      <p:sp>
        <p:nvSpPr>
          <p:cNvPr id="4" name="Espace réservé du numéro de diapositive 3"/>
          <p:cNvSpPr>
            <a:spLocks noGrp="1"/>
          </p:cNvSpPr>
          <p:nvPr>
            <p:ph type="sldNum" sz="quarter" idx="5"/>
          </p:nvPr>
        </p:nvSpPr>
        <p:spPr/>
        <p:txBody>
          <a:bodyPr/>
          <a:lstStyle/>
          <a:p>
            <a:fld id="{209DE8A1-CF61-4081-B21D-690CC393822F}" type="slidenum">
              <a:rPr lang="fr-FR" smtClean="0"/>
              <a:t>3</a:t>
            </a:fld>
            <a:endParaRPr lang="fr-FR"/>
          </a:p>
        </p:txBody>
      </p:sp>
    </p:spTree>
    <p:extLst>
      <p:ext uri="{BB962C8B-B14F-4D97-AF65-F5344CB8AC3E}">
        <p14:creationId xmlns:p14="http://schemas.microsoft.com/office/powerpoint/2010/main" val="3090632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noRot="1" noChangeAspect="1"/>
          </p:cNvSpPr>
          <p:nvPr>
            <p:ph type="sldImg"/>
          </p:nvPr>
        </p:nvSpPr>
        <p:spPr>
          <a:xfrm>
            <a:off x="1258888" y="1027113"/>
            <a:ext cx="4932362" cy="3700462"/>
          </a:xfrm>
          <a:prstGeom prst="rect">
            <a:avLst/>
          </a:prstGeom>
        </p:spPr>
      </p:sp>
      <p:sp>
        <p:nvSpPr>
          <p:cNvPr id="180" name="PlaceHolder 2"/>
          <p:cNvSpPr>
            <a:spLocks noGrp="1"/>
          </p:cNvSpPr>
          <p:nvPr>
            <p:ph type="body"/>
          </p:nvPr>
        </p:nvSpPr>
        <p:spPr>
          <a:xfrm>
            <a:off x="1169640" y="5086800"/>
            <a:ext cx="5226120" cy="4239720"/>
          </a:xfrm>
          <a:prstGeom prst="rect">
            <a:avLst/>
          </a:prstGeom>
        </p:spPr>
        <p:txBody>
          <a:bodyPr lIns="0" tIns="0" rIns="0" bIns="0"/>
          <a:lstStyle/>
          <a:p>
            <a:pPr algn="just"/>
            <a:endParaRPr lang="fr-FR" sz="2400" b="0" strike="noStrike" spc="-1" dirty="0">
              <a:solidFill>
                <a:srgbClr val="000000"/>
              </a:solidFill>
              <a:latin typeface="Times New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300" b="0" strike="noStrike" spc="-1" dirty="0">
                <a:solidFill>
                  <a:srgbClr val="000000"/>
                </a:solidFill>
                <a:latin typeface="Arial"/>
              </a:rPr>
              <a:t>Le CE ne statue pas sur la légalité mais il doit le connaître .</a:t>
            </a:r>
            <a:endParaRPr lang="fr-FR" sz="1300" b="0" strike="noStrike" spc="-1" dirty="0">
              <a:solidFill>
                <a:srgbClr val="000000"/>
              </a:solidFill>
              <a:latin typeface="Times New Roman"/>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300" b="0" strike="noStrike" spc="-1" dirty="0">
              <a:solidFill>
                <a:srgbClr val="000000"/>
              </a:solidFill>
              <a:latin typeface="Times New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300" b="0" strike="noStrike" spc="-1" dirty="0">
                <a:solidFill>
                  <a:srgbClr val="000000"/>
                </a:solidFill>
                <a:latin typeface="Times New Roman"/>
              </a:rPr>
              <a:t>L</a:t>
            </a:r>
            <a:r>
              <a:rPr lang="fr-FR" sz="1300" b="0" strike="noStrike" spc="-1" dirty="0">
                <a:solidFill>
                  <a:srgbClr val="000000"/>
                </a:solidFill>
                <a:latin typeface="Arial"/>
              </a:rPr>
              <a:t>'autorité organisatrice qui prendra la décision attend de nous une synthèse de l'opinion du public et l'avis motivé d'un citoyen indépendant désigné par le président du TA.</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Pour motiver son avis le CE s’appuiera essentiellement sur des considérations de fait.</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Il s'agit pour le CE de développer en conscience les arguments relatifs aux avantages et inconvénients du projet pris dans sa globalité, c'est la théorie du bilan </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L’examen de la jurisprudence permet de mieux cerner ce que l’on attend du commissaire enquêteur</a:t>
            </a:r>
            <a:endParaRPr lang="fr-FR" sz="1300" b="0" strike="noStrike" spc="-1" dirty="0">
              <a:solidFill>
                <a:srgbClr val="000000"/>
              </a:solidFill>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noRot="1" noChangeAspect="1"/>
          </p:cNvSpPr>
          <p:nvPr>
            <p:ph type="sldImg"/>
          </p:nvPr>
        </p:nvSpPr>
        <p:spPr>
          <a:xfrm>
            <a:off x="1312863" y="1027113"/>
            <a:ext cx="4933950" cy="3700462"/>
          </a:xfrm>
          <a:prstGeom prst="rect">
            <a:avLst/>
          </a:prstGeom>
        </p:spPr>
      </p:sp>
      <p:sp>
        <p:nvSpPr>
          <p:cNvPr id="182" name="PlaceHolder 2"/>
          <p:cNvSpPr>
            <a:spLocks noGrp="1"/>
          </p:cNvSpPr>
          <p:nvPr>
            <p:ph type="body"/>
          </p:nvPr>
        </p:nvSpPr>
        <p:spPr>
          <a:xfrm>
            <a:off x="288000" y="5086800"/>
            <a:ext cx="6984000" cy="5714280"/>
          </a:xfrm>
          <a:prstGeom prst="rect">
            <a:avLst/>
          </a:prstGeom>
        </p:spPr>
        <p:txBody>
          <a:bodyPr lIns="0" tIns="0" rIns="0" bIns="0"/>
          <a:lstStyle/>
          <a:p>
            <a:pPr algn="just"/>
            <a:r>
              <a:rPr lang="fr-FR" sz="1300" b="0" strike="noStrike" spc="-1" dirty="0">
                <a:solidFill>
                  <a:srgbClr val="000000"/>
                </a:solidFill>
                <a:latin typeface="Arial"/>
              </a:rPr>
              <a:t>Ce qu’il ne faut pas faire</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1" strike="noStrike" spc="-1" dirty="0">
                <a:solidFill>
                  <a:srgbClr val="000000"/>
                </a:solidFill>
                <a:latin typeface="Arial"/>
              </a:rPr>
              <a:t>Utiliser le déroulement de la procédure pour motiver son avis</a:t>
            </a:r>
            <a:r>
              <a:rPr lang="fr-FR" sz="1300" b="0" strike="noStrike" spc="-1" dirty="0">
                <a:solidFill>
                  <a:srgbClr val="000000"/>
                </a:solidFill>
                <a:latin typeface="Arial"/>
              </a:rPr>
              <a:t>. La régularité de la procédure n’a aucune incidence sur la qualité du projet. Le CE peut rappeler les faits qui lui semblent irréguliers dans le déroulement de la procédure et faire état des conséquences qu’ils ont pu avoir mais il ne peut motiver un avis défavorable pour ce motif.</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1" strike="noStrike" spc="-1" dirty="0">
                <a:solidFill>
                  <a:srgbClr val="000000"/>
                </a:solidFill>
                <a:latin typeface="Arial"/>
              </a:rPr>
              <a:t>Lister de simples visas ( code, lois, décret, circulaire) et des « Considérant ».</a:t>
            </a:r>
            <a:r>
              <a:rPr lang="fr-FR" sz="1300" b="0" strike="noStrike" spc="-1" dirty="0">
                <a:solidFill>
                  <a:srgbClr val="000000"/>
                </a:solidFill>
                <a:latin typeface="Arial"/>
              </a:rPr>
              <a:t> Viser simplement un texte ne constituera jamais un argument motivant l’avis du CE. Il est souhaitable si l’on désir faire référence à la législation de dire en quoi le projet satisfait à ce texte. Il est souhaitable de personnaliser l’argument en disant par exemple « à mon avis », « je pense, « j’estime », … . L’énumération des textes relatifs à l’objet de l’enquête ne doit se faire qu’au paragraphe contexte juridique dans la première partie du rapport.</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Les « considérant » sont plutôt réservés aux juges.</a:t>
            </a:r>
            <a:endParaRPr lang="fr-FR" sz="1300" b="0" strike="noStrike" spc="-1" dirty="0">
              <a:solidFill>
                <a:srgbClr val="000000"/>
              </a:solidFill>
              <a:latin typeface="Times New Roman"/>
            </a:endParaRPr>
          </a:p>
          <a:p>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ea typeface="Calibri"/>
              </a:rPr>
              <a:t>Un record à ne pas battre douze pages de conclusions motivées dont six de visas et cinq sur le déroulement de l’enquête.</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1" strike="noStrike" spc="-1" dirty="0">
                <a:solidFill>
                  <a:srgbClr val="000000"/>
                </a:solidFill>
                <a:latin typeface="Arial"/>
                <a:ea typeface="Calibri"/>
              </a:rPr>
              <a:t>Dire le droit</a:t>
            </a:r>
            <a:r>
              <a:rPr lang="fr-FR" sz="1300" b="0" strike="noStrike" spc="-1" dirty="0">
                <a:solidFill>
                  <a:srgbClr val="000000"/>
                </a:solidFill>
                <a:latin typeface="Arial"/>
                <a:ea typeface="Calibri"/>
              </a:rPr>
              <a:t>. Le commissaire enquêteur ne dit pas le droit mais il doit savoir le lire. Il rend compte des faits et ne statue pas sur la légalité. Ce n’est pas ce qu’on lui demande car il y a des services de l’administration qui sont chargés de l’instruction du dossier et de son examen sur le plan de la légalité. Le CE, contrairement à ces services, n’est pas tenu par la règle, il peut donc formuler des exigences qui vont au delà de la règle.</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1" strike="noStrike" spc="-1" dirty="0">
                <a:solidFill>
                  <a:srgbClr val="000000"/>
                </a:solidFill>
                <a:latin typeface="Arial"/>
                <a:ea typeface="Calibri"/>
              </a:rPr>
              <a:t>Ne pas se laisser influencer</a:t>
            </a:r>
            <a:r>
              <a:rPr lang="fr-FR" sz="1300" b="0" strike="noStrike" spc="-1" dirty="0">
                <a:solidFill>
                  <a:srgbClr val="000000"/>
                </a:solidFill>
                <a:latin typeface="Arial"/>
                <a:ea typeface="Calibri"/>
              </a:rPr>
              <a:t>. Le CE ne doit se laisser influencer ni par le MO ni par le public ni par l’administration. Il doit  toujours garder son libre arbitre et en témoigner en exposant les raisons qui le conduisent à faire sienne une position formulée par l’un des intervenants, le MO, l’administration, un élu ou le public</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1312863" y="1027113"/>
            <a:ext cx="4933950" cy="3700462"/>
          </a:xfrm>
          <a:prstGeom prst="rect">
            <a:avLst/>
          </a:prstGeom>
        </p:spPr>
      </p:sp>
      <p:sp>
        <p:nvSpPr>
          <p:cNvPr id="184" name="PlaceHolder 2"/>
          <p:cNvSpPr>
            <a:spLocks noGrp="1"/>
          </p:cNvSpPr>
          <p:nvPr>
            <p:ph type="body"/>
          </p:nvPr>
        </p:nvSpPr>
        <p:spPr>
          <a:xfrm>
            <a:off x="288000" y="5086800"/>
            <a:ext cx="6984000" cy="5346720"/>
          </a:xfrm>
          <a:prstGeom prst="rect">
            <a:avLst/>
          </a:prstGeom>
        </p:spPr>
        <p:txBody>
          <a:bodyPr lIns="0" tIns="0" rIns="0" bIns="0"/>
          <a:lstStyle/>
          <a:p>
            <a:pPr algn="just"/>
            <a:endParaRPr lang="fr-FR" sz="2400" b="0" strike="noStrike" spc="-1" dirty="0">
              <a:solidFill>
                <a:srgbClr val="000000"/>
              </a:solidFill>
              <a:latin typeface="Times New Roman"/>
            </a:endParaRPr>
          </a:p>
          <a:p>
            <a:pPr algn="just"/>
            <a:r>
              <a:rPr lang="fr-FR" sz="1300" b="1" strike="noStrike" spc="-1" dirty="0">
                <a:solidFill>
                  <a:srgbClr val="000000"/>
                </a:solidFill>
                <a:latin typeface="Arial"/>
                <a:ea typeface="Calibri"/>
              </a:rPr>
              <a:t>Motiver son avis par l’absence de participation</a:t>
            </a:r>
            <a:r>
              <a:rPr lang="fr-FR" sz="1300" b="0" strike="noStrike" spc="-1" dirty="0">
                <a:solidFill>
                  <a:srgbClr val="000000"/>
                </a:solidFill>
                <a:latin typeface="Arial"/>
                <a:ea typeface="Calibri"/>
              </a:rPr>
              <a:t>. Le commissaire enquêteur ne peut pas motiver son avis par le fait que la participation du public a été faible ou même nulle. Le CE peut par contre commenter ce manque de fréquentation par exemple en regrettant que le public n’ait pas mis à profit cette occasion de s’informer et de faire des propositions pour amender le projet. Le CE doit motiver son avis sur une analyse approfondie du projet.</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1" strike="noStrike" spc="-1" dirty="0">
                <a:solidFill>
                  <a:srgbClr val="000000"/>
                </a:solidFill>
                <a:latin typeface="Arial"/>
                <a:ea typeface="Calibri"/>
              </a:rPr>
              <a:t>Ne pas traiter du thème de l’environnement dans le cadre d’une enquête de type environnementa</a:t>
            </a:r>
            <a:r>
              <a:rPr lang="fr-FR" sz="1300" b="0" strike="noStrike" spc="-1" dirty="0">
                <a:solidFill>
                  <a:srgbClr val="000000"/>
                </a:solidFill>
                <a:latin typeface="Arial"/>
                <a:ea typeface="Calibri"/>
              </a:rPr>
              <a:t>l. Le champ des enquêtes de ce type concerne des projet, plan ou programme susceptibles d’avoir des incidences sur l’environnement. Cela peut se produire notamment lors d’enquête de PLU, de DUP , de zonage d’assainissement ou d’aménagement foncier rural ou urbain.</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1" strike="noStrike" spc="-1" dirty="0">
                <a:solidFill>
                  <a:srgbClr val="000000"/>
                </a:solidFill>
                <a:latin typeface="Arial"/>
                <a:ea typeface="Calibri"/>
              </a:rPr>
              <a:t>Négliger une pétition d’une certaine importance. </a:t>
            </a:r>
            <a:r>
              <a:rPr lang="fr-FR" sz="1300" b="0" strike="noStrike" spc="-1" dirty="0">
                <a:solidFill>
                  <a:srgbClr val="000000"/>
                </a:solidFill>
                <a:latin typeface="Arial"/>
                <a:ea typeface="Calibri"/>
              </a:rPr>
              <a:t>Le CE ne peut se soustraire à l’examen d’une pétition d’une certaine importance. Il doit également donner son avis sur les arguments avancés par la pétition. Les pétitions peuvent également contenir des annotations individuelles.</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1" strike="noStrike" spc="-1" dirty="0">
                <a:solidFill>
                  <a:srgbClr val="000000"/>
                </a:solidFill>
                <a:latin typeface="Arial"/>
                <a:ea typeface="Calibri"/>
              </a:rPr>
              <a:t>Ecarter des observations sans motiver cette exclusion. </a:t>
            </a:r>
            <a:r>
              <a:rPr lang="fr-FR" sz="1300" b="0" strike="noStrike" spc="-1" dirty="0">
                <a:solidFill>
                  <a:srgbClr val="000000"/>
                </a:solidFill>
                <a:latin typeface="Arial"/>
                <a:ea typeface="Calibri"/>
              </a:rPr>
              <a:t>Le commissaire enquêteur peut décider de ne pas prendre en considération certaines des observations mais il doit préciser les raisons de cette exclusion. Les observations sont généralement écartées parce qu’elles ne concernent pas l’objet de l’enquête, ou  qu’elles sont parvenues après les délais. Cette question trouve plutôt sa place dans l’analyse des observations que dans les conclusions motivées.</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1" strike="noStrike" spc="-1" dirty="0">
                <a:solidFill>
                  <a:srgbClr val="000000"/>
                </a:solidFill>
                <a:latin typeface="Arial"/>
                <a:ea typeface="Calibri"/>
              </a:rPr>
              <a:t>Ne pas prendre position sur les objections les plus significatives.</a:t>
            </a:r>
            <a:r>
              <a:rPr lang="fr-FR" sz="1300" b="0" strike="noStrike" spc="-1" dirty="0">
                <a:solidFill>
                  <a:srgbClr val="000000"/>
                </a:solidFill>
                <a:latin typeface="Arial"/>
                <a:ea typeface="Calibri"/>
              </a:rPr>
              <a:t> Le CE ne peut s’abstenir de prendre position sur les objections les plus significatives. Il est recommandé d’analyser toutes les observations et de prendre position sur chacune. Ainsi le CE montrera à chaque personne qui est intervenue au cours de l’enquête que son opinion a bien été prise en considération.</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noRot="1" noChangeAspect="1"/>
          </p:cNvSpPr>
          <p:nvPr>
            <p:ph type="sldImg"/>
          </p:nvPr>
        </p:nvSpPr>
        <p:spPr>
          <a:xfrm>
            <a:off x="1312863" y="1027113"/>
            <a:ext cx="4933950" cy="3700462"/>
          </a:xfrm>
          <a:prstGeom prst="rect">
            <a:avLst/>
          </a:prstGeom>
        </p:spPr>
      </p:sp>
      <p:sp>
        <p:nvSpPr>
          <p:cNvPr id="186" name="PlaceHolder 2"/>
          <p:cNvSpPr>
            <a:spLocks noGrp="1"/>
          </p:cNvSpPr>
          <p:nvPr>
            <p:ph type="body"/>
          </p:nvPr>
        </p:nvSpPr>
        <p:spPr>
          <a:xfrm>
            <a:off x="288000" y="5086800"/>
            <a:ext cx="6984000" cy="5139360"/>
          </a:xfrm>
          <a:prstGeom prst="rect">
            <a:avLst/>
          </a:prstGeom>
        </p:spPr>
        <p:txBody>
          <a:bodyPr lIns="0" tIns="0" rIns="0" bIns="0"/>
          <a:lstStyle/>
          <a:p>
            <a:pPr algn="just"/>
            <a:r>
              <a:rPr lang="fr-FR" sz="1300" b="1" strike="noStrike" spc="-1" dirty="0">
                <a:solidFill>
                  <a:srgbClr val="000000"/>
                </a:solidFill>
                <a:latin typeface="Arial"/>
                <a:ea typeface="Calibri"/>
              </a:rPr>
              <a:t>Ne pas aborder un thème ayant fait l’objet de remarques importantes de la part d’une PPA. </a:t>
            </a:r>
            <a:r>
              <a:rPr lang="fr-FR" sz="1300" b="0" strike="noStrike" spc="-1" dirty="0">
                <a:solidFill>
                  <a:srgbClr val="000000"/>
                </a:solidFill>
                <a:latin typeface="Arial"/>
                <a:ea typeface="Calibri"/>
              </a:rPr>
              <a:t>Le juge a sanctionné l’absence de commentaire et de prise de position du commissaire enquêteur sur un aspect d’un projet qui avait fait l’objet d’objections substantielles de la part d’une PPA.. </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1" strike="noStrike" spc="-1" dirty="0">
                <a:solidFill>
                  <a:srgbClr val="000000"/>
                </a:solidFill>
                <a:latin typeface="Arial"/>
                <a:ea typeface="Calibri"/>
              </a:rPr>
              <a:t>Recopier simplement le résumé non technique</a:t>
            </a:r>
            <a:r>
              <a:rPr lang="fr-FR" sz="1300" b="0" strike="noStrike" spc="-1" dirty="0">
                <a:solidFill>
                  <a:srgbClr val="000000"/>
                </a:solidFill>
                <a:latin typeface="Arial"/>
                <a:ea typeface="Calibri"/>
              </a:rPr>
              <a:t>. La copie  systématique du rapport de présentation ou du résumé non technique même en concluant que les mesures envisagées ne sont pas contraires à l’intérêt général ne constitue pas une expression personnelle ni une motivation suffisante pour le juge. Avec les moyens actuels , les copies de texte sont facilement repérables.</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1" strike="noStrike" spc="-1" dirty="0">
                <a:solidFill>
                  <a:srgbClr val="000000"/>
                </a:solidFill>
                <a:latin typeface="Arial"/>
                <a:ea typeface="Calibri"/>
              </a:rPr>
              <a:t>Limiter sa motivation à des considérations générales.</a:t>
            </a:r>
            <a:r>
              <a:rPr lang="fr-FR" sz="1300" b="0" strike="noStrike" spc="-1" dirty="0">
                <a:solidFill>
                  <a:srgbClr val="000000"/>
                </a:solidFill>
                <a:latin typeface="Arial"/>
                <a:ea typeface="Calibri"/>
              </a:rPr>
              <a:t> Le CE peut parfaitement utiliser des considérations générales ou faire référence à des orientations adoptées à l’échelon national ou local mais il ne doit pas oublier que le projet, plan ou programme objet de l’enquête est un cas d’espèces et que des lors il doit en apprécier les avantages et inconvénients spécifiques, en dresser un bilan pour motiver son avis. Il importe donc de situer l’intérêt de ce projet particulier par rapport à ces orientations ou considérations générales.</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ea typeface="Calibri"/>
              </a:rPr>
              <a:t>Se borner à entériner les préoccupations de l’administration. Le commissaire enquêteur ne peut se borner à entériner les préoccupations de l’administration. S’il partage ces préoccupations, le CE doit les faire siennes et de préférence en argumentant son choix.  Il en est de même pour les avis des diverses personnes morales qui se sont exprimés.</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noRot="1" noChangeAspect="1"/>
          </p:cNvSpPr>
          <p:nvPr>
            <p:ph type="sldImg"/>
          </p:nvPr>
        </p:nvSpPr>
        <p:spPr>
          <a:xfrm>
            <a:off x="1312863" y="1027113"/>
            <a:ext cx="4933950" cy="3700462"/>
          </a:xfrm>
          <a:prstGeom prst="rect">
            <a:avLst/>
          </a:prstGeom>
        </p:spPr>
      </p:sp>
      <p:sp>
        <p:nvSpPr>
          <p:cNvPr id="188" name="PlaceHolder 2"/>
          <p:cNvSpPr>
            <a:spLocks noGrp="1"/>
          </p:cNvSpPr>
          <p:nvPr>
            <p:ph type="body"/>
          </p:nvPr>
        </p:nvSpPr>
        <p:spPr>
          <a:xfrm>
            <a:off x="288000" y="5086800"/>
            <a:ext cx="6984000" cy="5139360"/>
          </a:xfrm>
          <a:prstGeom prst="rect">
            <a:avLst/>
          </a:prstGeom>
        </p:spPr>
        <p:txBody>
          <a:bodyPr lIns="0" tIns="0" rIns="0" bIns="0"/>
          <a:lstStyle/>
          <a:p>
            <a:pPr algn="just"/>
            <a:r>
              <a:rPr lang="fr-FR" sz="1300" b="0" strike="noStrike" spc="-1">
                <a:solidFill>
                  <a:srgbClr val="000000"/>
                </a:solidFill>
                <a:latin typeface="Arial"/>
              </a:rPr>
              <a:t>La consultation de la jurisprudence permet de formuler les quelques conseils suivants :</a:t>
            </a:r>
            <a:endParaRPr lang="fr-FR" sz="1300" b="0" strike="noStrike" spc="-1">
              <a:solidFill>
                <a:srgbClr val="000000"/>
              </a:solidFill>
              <a:latin typeface="Times New Roman"/>
            </a:endParaRPr>
          </a:p>
          <a:p>
            <a:pPr algn="just"/>
            <a:endParaRPr lang="fr-FR" sz="1300" b="0" strike="noStrike" spc="-1">
              <a:solidFill>
                <a:srgbClr val="000000"/>
              </a:solidFill>
              <a:latin typeface="Times New Roman"/>
            </a:endParaRPr>
          </a:p>
          <a:p>
            <a:pPr algn="just"/>
            <a:r>
              <a:rPr lang="fr-FR" sz="1300" b="0" strike="noStrike" spc="-1">
                <a:solidFill>
                  <a:srgbClr val="000000"/>
                </a:solidFill>
                <a:latin typeface="Arial"/>
              </a:rPr>
              <a:t>Témoigner d’une connaissance complète, précise et détaillée du dossier. </a:t>
            </a:r>
            <a:endParaRPr lang="fr-FR" sz="1300" b="0" strike="noStrike" spc="-1">
              <a:solidFill>
                <a:srgbClr val="000000"/>
              </a:solidFill>
              <a:latin typeface="Times New Roman"/>
            </a:endParaRPr>
          </a:p>
          <a:p>
            <a:pPr algn="just"/>
            <a:endParaRPr lang="fr-FR" sz="1300" b="0" strike="noStrike" spc="-1">
              <a:solidFill>
                <a:srgbClr val="000000"/>
              </a:solidFill>
              <a:latin typeface="Times New Roman"/>
            </a:endParaRPr>
          </a:p>
          <a:p>
            <a:pPr algn="just"/>
            <a:r>
              <a:rPr lang="fr-FR" sz="1300" b="0" strike="noStrike" spc="-1">
                <a:solidFill>
                  <a:srgbClr val="000000"/>
                </a:solidFill>
                <a:latin typeface="Arial"/>
                <a:ea typeface="Calibri"/>
              </a:rPr>
              <a:t>Prendre position sur les objections les plus significatives</a:t>
            </a:r>
            <a:endParaRPr lang="fr-FR" sz="1300" b="0" strike="noStrike" spc="-1">
              <a:solidFill>
                <a:srgbClr val="000000"/>
              </a:solidFill>
              <a:latin typeface="Times New Roman"/>
            </a:endParaRPr>
          </a:p>
          <a:p>
            <a:pPr algn="just"/>
            <a:endParaRPr lang="fr-FR" sz="1300" b="0" strike="noStrike" spc="-1">
              <a:solidFill>
                <a:srgbClr val="000000"/>
              </a:solidFill>
              <a:latin typeface="Times New Roman"/>
            </a:endParaRPr>
          </a:p>
          <a:p>
            <a:pPr algn="just"/>
            <a:r>
              <a:rPr lang="fr-FR" sz="1300" b="0" strike="noStrike" spc="-1">
                <a:solidFill>
                  <a:srgbClr val="000000"/>
                </a:solidFill>
                <a:latin typeface="Arial"/>
                <a:ea typeface="Calibri"/>
              </a:rPr>
              <a:t>Le CE n’est pas lié par les opinions et avis dominants</a:t>
            </a:r>
            <a:endParaRPr lang="fr-FR" sz="1300" b="0" strike="noStrike" spc="-1">
              <a:solidFill>
                <a:srgbClr val="000000"/>
              </a:solidFill>
              <a:latin typeface="Times New Roman"/>
            </a:endParaRPr>
          </a:p>
          <a:p>
            <a:pPr algn="just"/>
            <a:endParaRPr lang="fr-FR" sz="1300" b="0" strike="noStrike" spc="-1">
              <a:solidFill>
                <a:srgbClr val="000000"/>
              </a:solidFill>
              <a:latin typeface="Times New Roman"/>
            </a:endParaRPr>
          </a:p>
          <a:p>
            <a:pPr algn="just"/>
            <a:r>
              <a:rPr lang="fr-FR" sz="1300" b="0" strike="noStrike" spc="-1">
                <a:solidFill>
                  <a:srgbClr val="000000"/>
                </a:solidFill>
                <a:latin typeface="Arial"/>
                <a:ea typeface="Calibri"/>
              </a:rPr>
              <a:t>Prendre personnellement parti</a:t>
            </a:r>
            <a:endParaRPr lang="fr-FR" sz="1300" b="0" strike="noStrike" spc="-1">
              <a:solidFill>
                <a:srgbClr val="000000"/>
              </a:solidFill>
              <a:latin typeface="Times New Roman"/>
            </a:endParaRPr>
          </a:p>
          <a:p>
            <a:pPr algn="just"/>
            <a:endParaRPr lang="fr-FR" sz="1300" b="0" strike="noStrike" spc="-1">
              <a:solidFill>
                <a:srgbClr val="000000"/>
              </a:solidFill>
              <a:latin typeface="Times New Roman"/>
            </a:endParaRPr>
          </a:p>
          <a:p>
            <a:pPr algn="just"/>
            <a:r>
              <a:rPr lang="fr-FR" sz="1300" b="0" strike="noStrike" spc="-1">
                <a:solidFill>
                  <a:srgbClr val="000000"/>
                </a:solidFill>
                <a:latin typeface="Arial"/>
                <a:ea typeface="Calibri"/>
              </a:rPr>
              <a:t>Apprécier les avantages et les inconvénients du projet</a:t>
            </a:r>
            <a:endParaRPr lang="fr-FR" sz="1300" b="0" strike="noStrike" spc="-1">
              <a:solidFill>
                <a:srgbClr val="000000"/>
              </a:solidFill>
              <a:latin typeface="Times New Roman"/>
            </a:endParaRPr>
          </a:p>
          <a:p>
            <a:pPr algn="just"/>
            <a:endParaRPr lang="fr-FR" sz="1300" b="0" strike="noStrike" spc="-1">
              <a:solidFill>
                <a:srgbClr val="000000"/>
              </a:solidFill>
              <a:latin typeface="Times New Roman"/>
            </a:endParaRPr>
          </a:p>
          <a:p>
            <a:pPr algn="just"/>
            <a:r>
              <a:rPr lang="fr-FR" sz="1300" b="0" strike="noStrike" spc="-1">
                <a:solidFill>
                  <a:srgbClr val="000000"/>
                </a:solidFill>
                <a:latin typeface="Arial"/>
                <a:ea typeface="Calibri"/>
              </a:rPr>
              <a:t>Indiquer les raisons qui déterminent le sens de son avis</a:t>
            </a:r>
            <a:endParaRPr lang="fr-FR" sz="1300" b="0" strike="noStrike" spc="-1">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ea typeface="Calibri"/>
              </a:rPr>
              <a:t> </a:t>
            </a:r>
            <a:endParaRPr lang="fr-FR" sz="1300" b="0" strike="noStrike" spc="-1" dirty="0">
              <a:solidFill>
                <a:srgbClr val="000000"/>
              </a:solidFill>
              <a:latin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noRot="1" noChangeAspect="1"/>
          </p:cNvSpPr>
          <p:nvPr>
            <p:ph type="sldImg"/>
          </p:nvPr>
        </p:nvSpPr>
        <p:spPr>
          <a:xfrm>
            <a:off x="1312863" y="1027113"/>
            <a:ext cx="4933950" cy="3700462"/>
          </a:xfrm>
          <a:prstGeom prst="rect">
            <a:avLst/>
          </a:prstGeom>
        </p:spPr>
      </p:sp>
      <p:sp>
        <p:nvSpPr>
          <p:cNvPr id="190" name="PlaceHolder 2"/>
          <p:cNvSpPr>
            <a:spLocks noGrp="1"/>
          </p:cNvSpPr>
          <p:nvPr>
            <p:ph type="body"/>
          </p:nvPr>
        </p:nvSpPr>
        <p:spPr>
          <a:xfrm>
            <a:off x="288000" y="5086800"/>
            <a:ext cx="6768000" cy="4107240"/>
          </a:xfrm>
          <a:prstGeom prst="rect">
            <a:avLst/>
          </a:prstGeom>
        </p:spPr>
        <p:txBody>
          <a:bodyPr lIns="0" tIns="0" rIns="0" bIns="0"/>
          <a:lstStyle/>
          <a:p>
            <a:pPr algn="just"/>
            <a:r>
              <a:rPr lang="fr-FR" sz="1300" b="0" strike="noStrike" spc="-1" dirty="0">
                <a:solidFill>
                  <a:srgbClr val="000000"/>
                </a:solidFill>
                <a:latin typeface="Arial"/>
                <a:ea typeface="Times New Roman"/>
              </a:rPr>
              <a:t>On ne doit pas avoir de crainte de déplaire lors de la rédaction des conclusions motivées. On exige du commissaire enquêteur qu’il soit indépendant. Voici la réponse de la Présidente d'un TA à une autorité territoriale demandant la saisie de la commission d'aptitude à l'encontre d'un CE.</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ea typeface="Times New Roman"/>
              </a:rPr>
              <a:t>Il me paraît nécessaire de vous préciser que le CE, est investi d'un rôle particulier dans la conduite de l'enquête qui lui est confiée, rôle qui va bien au-delà d'une simple mission de recueil des observations du public et qui implique qu'il émette, dans les conclusions dont il doit assortir son rapport, un avis motivé exprimant son point de vue personnel sur l'opération, et qui peut être, le cas échéant, défavorable au projet.</a:t>
            </a:r>
            <a:endParaRPr lang="fr-FR" sz="1300" b="0" strike="noStrike" spc="-1" dirty="0">
              <a:solidFill>
                <a:srgbClr val="000000"/>
              </a:solidFill>
              <a:latin typeface="Times New Roman"/>
            </a:endParaRPr>
          </a:p>
          <a:p>
            <a:pPr algn="just">
              <a:lnSpc>
                <a:spcPts val="1106"/>
              </a:lnSpc>
              <a:spcBef>
                <a:spcPts val="550"/>
              </a:spcBef>
            </a:pPr>
            <a:r>
              <a:rPr lang="fr-FR" sz="1300" b="0" strike="noStrike" spc="-1" dirty="0">
                <a:solidFill>
                  <a:srgbClr val="000000"/>
                </a:solidFill>
                <a:latin typeface="Arial"/>
                <a:ea typeface="Times New Roman"/>
              </a:rPr>
              <a:t>La circonstance qu'un CE formule une appréciation critique, voire défavorable, sur un projet, n'est donc pas un manquement à l'obligation d'impartialité.</a:t>
            </a:r>
            <a:endParaRPr lang="fr-FR" sz="1300" b="0" strike="noStrike" spc="-1" dirty="0">
              <a:solidFill>
                <a:srgbClr val="000000"/>
              </a:solidFill>
              <a:latin typeface="Times New Roman"/>
            </a:endParaRPr>
          </a:p>
          <a:p>
            <a:pPr algn="just">
              <a:lnSpc>
                <a:spcPts val="1106"/>
              </a:lnSpc>
              <a:spcBef>
                <a:spcPts val="550"/>
              </a:spcBef>
            </a:pPr>
            <a:r>
              <a:rPr lang="fr-FR" sz="1300" b="0" strike="noStrike" spc="-1" dirty="0">
                <a:solidFill>
                  <a:srgbClr val="000000"/>
                </a:solidFill>
                <a:latin typeface="Arial"/>
                <a:ea typeface="Times New Roman"/>
              </a:rPr>
              <a:t>Pour forger son opinion, le CE peut, s'il le croit utile, examiner le projet, objet de l'enquête en référence, à d'autres projets ayant une portée similaire ou susceptibles d'avoir un impact analogue au plan local. Le point de vue qu'il exprime alors est énoncé sous sa seule responsabilité et ne lie pas le maître d'ouvrage de l'opération.</a:t>
            </a:r>
            <a:endParaRPr lang="fr-FR" sz="1300" b="0" strike="noStrike" spc="-1" dirty="0">
              <a:solidFill>
                <a:srgbClr val="000000"/>
              </a:solidFill>
              <a:latin typeface="Times New Roman"/>
            </a:endParaRPr>
          </a:p>
          <a:p>
            <a:pPr algn="just">
              <a:lnSpc>
                <a:spcPts val="1106"/>
              </a:lnSpc>
              <a:spcBef>
                <a:spcPts val="530"/>
              </a:spcBef>
            </a:pPr>
            <a:r>
              <a:rPr lang="fr-FR" sz="1300" b="0" strike="noStrike" spc="-1" dirty="0">
                <a:solidFill>
                  <a:srgbClr val="000000"/>
                </a:solidFill>
                <a:latin typeface="Arial"/>
                <a:ea typeface="Times New Roman"/>
              </a:rPr>
              <a:t>En dernier lieu, et s'agissant du contenu du rapport et de l'avis émis par M. X, certes rédigé parfois en termes vigoureux, il ne m'apparaît pas qu'il excède ce qu'autorise le débat démocratique dont le législateur a précisément souhaité qu'il s'instaure sur les projets soumis à enquête publique.</a:t>
            </a:r>
            <a:endParaRPr lang="fr-FR" sz="1300" b="0" strike="noStrike" spc="-1" dirty="0">
              <a:solidFill>
                <a:srgbClr val="000000"/>
              </a:solidFill>
              <a:latin typeface="Times New Roman"/>
            </a:endParaRPr>
          </a:p>
          <a:p>
            <a:pPr algn="just">
              <a:lnSpc>
                <a:spcPts val="1106"/>
              </a:lnSpc>
              <a:spcBef>
                <a:spcPts val="530"/>
              </a:spcBef>
            </a:pPr>
            <a:r>
              <a:rPr lang="fr-FR" sz="1300" b="0" strike="noStrike" spc="-1" dirty="0">
                <a:solidFill>
                  <a:srgbClr val="000000"/>
                </a:solidFill>
                <a:latin typeface="Arial"/>
                <a:ea typeface="Times New Roman"/>
              </a:rPr>
              <a:t>La président rappelle le caractère personnel de l’avis, qu’une appréciation critique ne constitue pas un manque d’impartialité et que l’on est dans le cadre d’un débat démocratique</a:t>
            </a:r>
            <a:endParaRPr lang="fr-FR" sz="1300" b="0" strike="noStrike" spc="-1" dirty="0">
              <a:solidFill>
                <a:srgbClr val="000000"/>
              </a:solidFill>
              <a:latin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1312863" y="1027113"/>
            <a:ext cx="4933950" cy="3700462"/>
          </a:xfrm>
          <a:prstGeom prst="rect">
            <a:avLst/>
          </a:prstGeom>
        </p:spPr>
      </p:sp>
      <p:sp>
        <p:nvSpPr>
          <p:cNvPr id="192" name="PlaceHolder 2"/>
          <p:cNvSpPr>
            <a:spLocks noGrp="1"/>
          </p:cNvSpPr>
          <p:nvPr>
            <p:ph type="body"/>
          </p:nvPr>
        </p:nvSpPr>
        <p:spPr>
          <a:xfrm>
            <a:off x="1397880" y="5252760"/>
            <a:ext cx="5226120" cy="4107240"/>
          </a:xfrm>
          <a:prstGeom prst="rect">
            <a:avLst/>
          </a:prstGeom>
        </p:spPr>
        <p:txBody>
          <a:bodyPr lIns="0" tIns="0" rIns="0" bIns="0"/>
          <a:lstStyle/>
          <a:p>
            <a:pPr algn="just"/>
            <a:r>
              <a:rPr lang="fr-FR" sz="1300" b="0" strike="noStrike" spc="-1">
                <a:solidFill>
                  <a:srgbClr val="000000"/>
                </a:solidFill>
                <a:latin typeface="Arial"/>
              </a:rPr>
              <a:t> Jean Claude Hélin commissaire enquêteur et ancien doyen de la faculté de droit et des sciences politiques de Nantes écrit :</a:t>
            </a:r>
            <a:endParaRPr lang="fr-FR" sz="1300" b="0" strike="noStrike" spc="-1">
              <a:solidFill>
                <a:srgbClr val="000000"/>
              </a:solidFill>
              <a:latin typeface="Times New Roman"/>
            </a:endParaRPr>
          </a:p>
          <a:p>
            <a:pPr algn="just"/>
            <a:r>
              <a:rPr lang="fr-FR" sz="1300" b="0" strike="noStrike" spc="-1">
                <a:solidFill>
                  <a:srgbClr val="000000"/>
                </a:solidFill>
                <a:latin typeface="Arial"/>
              </a:rPr>
              <a:t>«  Il faut rappeler que pour être considéré comme « personnel », un avis ne doit pas se contenter de rassembler les observations faites au cours de l'enquête, ni se borner à entériner les préoccupations de l'administration ou du maître d'ouvrage, encore moins renvoyer à des formules stéréotypées correspondant à des choix généraux de politique publique. Quand à la seconde exigence, « être circonstancié » cela suppose qu'il s'appuie sur des éléments propres au projet ou au document qui fait l'objet de l'enquête, et qu'il repose sur des arguments de fond. Les conclusions expriment en effet un jugement de valeur, et dans cette activité, le CE n'est pas un scribe qui relate ou enregistre mais un acteur qui prend parti »</a:t>
            </a:r>
            <a:endParaRPr lang="fr-FR" sz="1300" b="0" strike="noStrike" spc="-1">
              <a:solidFill>
                <a:srgbClr val="000000"/>
              </a:solidFill>
              <a:latin typeface="Times New Roman"/>
            </a:endParaRPr>
          </a:p>
          <a:p>
            <a:pPr algn="just"/>
            <a:endParaRPr lang="fr-FR" sz="1300" b="0" strike="noStrike" spc="-1">
              <a:solidFill>
                <a:srgbClr val="000000"/>
              </a:solidFill>
              <a:latin typeface="Times New Roman"/>
            </a:endParaRPr>
          </a:p>
          <a:p>
            <a:pPr algn="just"/>
            <a:r>
              <a:rPr lang="fr-FR" sz="1300" b="0" strike="noStrike" spc="-1">
                <a:solidFill>
                  <a:srgbClr val="000000"/>
                </a:solidFill>
                <a:latin typeface="Arial"/>
              </a:rPr>
              <a:t>L'exercice n'est pas aisé. Il doit pourtant être maîtrisé par les CE, faute de quoi le contentieux sera plus volumineux.</a:t>
            </a:r>
            <a:endParaRPr lang="fr-FR" sz="1300" b="0" strike="noStrike" spc="-1">
              <a:solidFill>
                <a:srgbClr val="000000"/>
              </a:solidFill>
              <a:latin typeface="Times New Roman"/>
            </a:endParaRPr>
          </a:p>
          <a:p>
            <a:endParaRPr lang="fr-FR" sz="1300" b="0" strike="noStrike" spc="-1">
              <a:solidFill>
                <a:srgbClr val="000000"/>
              </a:solidFill>
              <a:latin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noRot="1" noChangeAspect="1"/>
          </p:cNvSpPr>
          <p:nvPr>
            <p:ph type="sldImg"/>
          </p:nvPr>
        </p:nvSpPr>
        <p:spPr>
          <a:xfrm>
            <a:off x="1312863" y="1027113"/>
            <a:ext cx="4933950" cy="3700462"/>
          </a:xfrm>
          <a:prstGeom prst="rect">
            <a:avLst/>
          </a:prstGeom>
        </p:spPr>
      </p:sp>
      <p:sp>
        <p:nvSpPr>
          <p:cNvPr id="194" name="PlaceHolder 2"/>
          <p:cNvSpPr>
            <a:spLocks noGrp="1"/>
          </p:cNvSpPr>
          <p:nvPr>
            <p:ph type="body"/>
          </p:nvPr>
        </p:nvSpPr>
        <p:spPr>
          <a:xfrm>
            <a:off x="792000" y="5086800"/>
            <a:ext cx="5976000" cy="5065200"/>
          </a:xfrm>
          <a:prstGeom prst="rect">
            <a:avLst/>
          </a:prstGeom>
        </p:spPr>
        <p:txBody>
          <a:bodyPr lIns="0" tIns="0" rIns="0" bIns="0"/>
          <a:lstStyle/>
          <a:p>
            <a:pPr algn="just"/>
            <a:r>
              <a:rPr lang="fr-FR" sz="1300" b="0" strike="noStrike" spc="-1">
                <a:solidFill>
                  <a:srgbClr val="000000"/>
                </a:solidFill>
                <a:latin typeface="Arial"/>
              </a:rPr>
              <a:t>Voici deux conclusions motivées  à ne pas reproduire</a:t>
            </a:r>
            <a:endParaRPr lang="fr-FR" sz="1300" b="0" strike="noStrike" spc="-1">
              <a:solidFill>
                <a:srgbClr val="000000"/>
              </a:solidFill>
              <a:latin typeface="Times New Roman"/>
            </a:endParaRPr>
          </a:p>
          <a:p>
            <a:pPr algn="just"/>
            <a:r>
              <a:rPr lang="fr-FR" sz="1300" b="0" strike="noStrike" spc="-1">
                <a:solidFill>
                  <a:srgbClr val="000000"/>
                </a:solidFill>
                <a:latin typeface="Arial"/>
                <a:ea typeface="Tahoma"/>
              </a:rPr>
              <a:t>Pour la DUP:</a:t>
            </a:r>
            <a:endParaRPr lang="fr-FR" sz="1300" b="0" strike="noStrike" spc="-1">
              <a:solidFill>
                <a:srgbClr val="000000"/>
              </a:solidFill>
              <a:latin typeface="Times New Roman"/>
            </a:endParaRPr>
          </a:p>
          <a:p>
            <a:pPr algn="just"/>
            <a:r>
              <a:rPr lang="fr-FR" sz="1300" b="0" strike="noStrike" spc="-1">
                <a:solidFill>
                  <a:srgbClr val="000000"/>
                </a:solidFill>
                <a:latin typeface="Arial"/>
                <a:ea typeface="Tahoma"/>
              </a:rPr>
              <a:t> "Considérant : la délibération du conseil municipal du...,</a:t>
            </a:r>
            <a:endParaRPr lang="fr-FR" sz="1300" b="0" strike="noStrike" spc="-1">
              <a:solidFill>
                <a:srgbClr val="000000"/>
              </a:solidFill>
              <a:latin typeface="Times New Roman"/>
            </a:endParaRPr>
          </a:p>
          <a:p>
            <a:pPr algn="just"/>
            <a:r>
              <a:rPr lang="fr-FR" sz="1300" b="0" strike="noStrike" spc="-1">
                <a:solidFill>
                  <a:srgbClr val="000000"/>
                </a:solidFill>
                <a:latin typeface="Arial"/>
                <a:ea typeface="Tahoma"/>
              </a:rPr>
              <a:t> - la nécessité réglementaire de définir les périmètres de protection des captages,</a:t>
            </a:r>
            <a:endParaRPr lang="fr-FR" sz="1300" b="0" strike="noStrike" spc="-1">
              <a:solidFill>
                <a:srgbClr val="000000"/>
              </a:solidFill>
              <a:latin typeface="Times New Roman"/>
            </a:endParaRPr>
          </a:p>
          <a:p>
            <a:pPr algn="just"/>
            <a:r>
              <a:rPr lang="fr-FR" sz="1300" b="0" strike="noStrike" spc="-1">
                <a:solidFill>
                  <a:srgbClr val="000000"/>
                </a:solidFill>
                <a:latin typeface="Arial"/>
                <a:ea typeface="Tahoma"/>
              </a:rPr>
              <a:t> - l'absence d'observations contraires au projet,</a:t>
            </a:r>
            <a:endParaRPr lang="fr-FR" sz="1300" b="0" strike="noStrike" spc="-1">
              <a:solidFill>
                <a:srgbClr val="000000"/>
              </a:solidFill>
              <a:latin typeface="Times New Roman"/>
            </a:endParaRPr>
          </a:p>
          <a:p>
            <a:pPr algn="just"/>
            <a:r>
              <a:rPr lang="fr-FR" sz="1300" b="0" strike="noStrike" spc="-1">
                <a:solidFill>
                  <a:srgbClr val="000000"/>
                </a:solidFill>
                <a:latin typeface="Arial"/>
                <a:ea typeface="Tahoma"/>
              </a:rPr>
              <a:t> - mon rapport d'enquête, </a:t>
            </a:r>
            <a:endParaRPr lang="fr-FR" sz="1300" b="0" strike="noStrike" spc="-1">
              <a:solidFill>
                <a:srgbClr val="000000"/>
              </a:solidFill>
              <a:latin typeface="Times New Roman"/>
            </a:endParaRPr>
          </a:p>
          <a:p>
            <a:pPr algn="just"/>
            <a:r>
              <a:rPr lang="fr-FR" sz="1300" b="0" strike="noStrike" spc="-1">
                <a:solidFill>
                  <a:srgbClr val="000000"/>
                </a:solidFill>
                <a:latin typeface="Arial"/>
                <a:ea typeface="Tahoma"/>
              </a:rPr>
              <a:t>Est d'avis : Que : le projet soit déclaré d'utilité publique" .</a:t>
            </a:r>
            <a:endParaRPr lang="fr-FR" sz="1300" b="0" strike="noStrike" spc="-1">
              <a:solidFill>
                <a:srgbClr val="000000"/>
              </a:solidFill>
              <a:latin typeface="Times New Roman"/>
            </a:endParaRPr>
          </a:p>
          <a:p>
            <a:pPr algn="just"/>
            <a:endParaRPr lang="fr-FR" sz="1300" b="0" strike="noStrike" spc="-1">
              <a:solidFill>
                <a:srgbClr val="000000"/>
              </a:solidFill>
              <a:latin typeface="Times New Roman"/>
            </a:endParaRPr>
          </a:p>
          <a:p>
            <a:pPr algn="just">
              <a:spcBef>
                <a:spcPts val="411"/>
              </a:spcBef>
            </a:pPr>
            <a:r>
              <a:rPr lang="fr-FR" sz="1300" b="0" strike="noStrike" spc="-1">
                <a:solidFill>
                  <a:srgbClr val="000000"/>
                </a:solidFill>
                <a:latin typeface="Arial"/>
                <a:ea typeface="Tahoma"/>
              </a:rPr>
              <a:t>Et pour le parcellaire</a:t>
            </a:r>
            <a:endParaRPr lang="fr-FR" sz="1300" b="0" strike="noStrike" spc="-1">
              <a:solidFill>
                <a:srgbClr val="000000"/>
              </a:solidFill>
              <a:latin typeface="Times New Roman"/>
            </a:endParaRPr>
          </a:p>
          <a:p>
            <a:pPr algn="just">
              <a:spcBef>
                <a:spcPts val="411"/>
              </a:spcBef>
            </a:pPr>
            <a:r>
              <a:rPr lang="fr-FR" sz="1300" b="0" strike="noStrike" spc="-1">
                <a:solidFill>
                  <a:srgbClr val="000000"/>
                </a:solidFill>
                <a:latin typeface="Arial"/>
                <a:ea typeface="Tahoma"/>
              </a:rPr>
              <a:t>" Considérant :</a:t>
            </a:r>
            <a:endParaRPr lang="fr-FR" sz="1300" b="0" strike="noStrike" spc="-1">
              <a:solidFill>
                <a:srgbClr val="000000"/>
              </a:solidFill>
              <a:latin typeface="Times New Roman"/>
            </a:endParaRPr>
          </a:p>
          <a:p>
            <a:pPr algn="just">
              <a:spcBef>
                <a:spcPts val="411"/>
              </a:spcBef>
            </a:pPr>
            <a:r>
              <a:rPr lang="fr-FR" sz="1300" b="0" strike="noStrike" spc="-1">
                <a:solidFill>
                  <a:srgbClr val="000000"/>
                </a:solidFill>
                <a:latin typeface="Arial"/>
                <a:ea typeface="Tahoma"/>
              </a:rPr>
              <a:t>- la concordance des références cadastrales des parcelles des propriétaires reçus avec l'état annexé au dossier d'enquête,</a:t>
            </a:r>
            <a:endParaRPr lang="fr-FR" sz="1300" b="0" strike="noStrike" spc="-1">
              <a:solidFill>
                <a:srgbClr val="000000"/>
              </a:solidFill>
              <a:latin typeface="Times New Roman"/>
            </a:endParaRPr>
          </a:p>
          <a:p>
            <a:pPr algn="just"/>
            <a:r>
              <a:rPr lang="fr-FR" sz="1300" b="0" strike="noStrike" spc="-1">
                <a:solidFill>
                  <a:srgbClr val="000000"/>
                </a:solidFill>
                <a:latin typeface="Arial"/>
                <a:ea typeface="Tahoma"/>
              </a:rPr>
              <a:t>"- l'absence d'observations concernant l'objet de cette enquête,</a:t>
            </a:r>
            <a:endParaRPr lang="fr-FR" sz="1300" b="0" strike="noStrike" spc="-1">
              <a:solidFill>
                <a:srgbClr val="000000"/>
              </a:solidFill>
              <a:latin typeface="Times New Roman"/>
            </a:endParaRPr>
          </a:p>
          <a:p>
            <a:pPr algn="just"/>
            <a:r>
              <a:rPr lang="fr-FR" sz="1300" b="0" strike="noStrike" spc="-1">
                <a:solidFill>
                  <a:srgbClr val="000000"/>
                </a:solidFill>
                <a:latin typeface="Arial"/>
                <a:ea typeface="Tahoma"/>
              </a:rPr>
              <a:t>"- mon rapport d'enquête,</a:t>
            </a:r>
            <a:endParaRPr lang="fr-FR" sz="1300" b="0" strike="noStrike" spc="-1">
              <a:solidFill>
                <a:srgbClr val="000000"/>
              </a:solidFill>
              <a:latin typeface="Times New Roman"/>
            </a:endParaRPr>
          </a:p>
          <a:p>
            <a:r>
              <a:rPr lang="fr-FR" sz="1300" b="0" strike="noStrike" spc="-1">
                <a:solidFill>
                  <a:srgbClr val="000000"/>
                </a:solidFill>
                <a:latin typeface="Arial"/>
                <a:ea typeface="Tahoma"/>
              </a:rPr>
              <a:t>"Est d'avis : "Que  les emprises nécessaires aux acquisitions, ainsi que les différents périmètres de protection soient fixés conformément au projet faisant l'objet de la présente requête" ; </a:t>
            </a:r>
            <a:endParaRPr lang="fr-FR" sz="1300" b="0" strike="noStrike" spc="-1">
              <a:solidFill>
                <a:srgbClr val="000000"/>
              </a:solidFill>
              <a:latin typeface="Times New Roman"/>
            </a:endParaRPr>
          </a:p>
          <a:p>
            <a:pPr algn="just"/>
            <a:endParaRPr lang="fr-FR" sz="1300" b="0" strike="noStrike" spc="-1">
              <a:solidFill>
                <a:srgbClr val="000000"/>
              </a:solidFill>
              <a:latin typeface="Times New Roman"/>
            </a:endParaRPr>
          </a:p>
          <a:p>
            <a:endParaRPr lang="fr-FR" sz="1300" b="0" strike="noStrike" spc="-1">
              <a:solidFill>
                <a:srgbClr val="000000"/>
              </a:solidFill>
              <a:latin typeface="Times New Roman"/>
            </a:endParaRPr>
          </a:p>
          <a:p>
            <a:pPr>
              <a:lnSpc>
                <a:spcPts val="910"/>
              </a:lnSpc>
              <a:spcBef>
                <a:spcPts val="334"/>
              </a:spcBef>
            </a:pPr>
            <a:endParaRPr lang="fr-FR" sz="1300" b="0" strike="noStrike" spc="-1">
              <a:solidFill>
                <a:srgbClr val="000000"/>
              </a:solidFill>
              <a:latin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noRot="1" noChangeAspect="1"/>
          </p:cNvSpPr>
          <p:nvPr>
            <p:ph type="sldImg"/>
          </p:nvPr>
        </p:nvSpPr>
        <p:spPr>
          <a:xfrm>
            <a:off x="1223963" y="1027113"/>
            <a:ext cx="4933950" cy="3700462"/>
          </a:xfrm>
          <a:prstGeom prst="rect">
            <a:avLst/>
          </a:prstGeom>
        </p:spPr>
      </p:sp>
      <p:sp>
        <p:nvSpPr>
          <p:cNvPr id="196" name="PlaceHolder 2"/>
          <p:cNvSpPr>
            <a:spLocks noGrp="1"/>
          </p:cNvSpPr>
          <p:nvPr>
            <p:ph type="body"/>
          </p:nvPr>
        </p:nvSpPr>
        <p:spPr>
          <a:xfrm>
            <a:off x="864000" y="5086800"/>
            <a:ext cx="5904000" cy="5303880"/>
          </a:xfrm>
          <a:prstGeom prst="rect">
            <a:avLst/>
          </a:prstGeom>
        </p:spPr>
        <p:txBody>
          <a:bodyPr lIns="0" tIns="0" rIns="0" bIns="0"/>
          <a:lstStyle/>
          <a:p>
            <a:pPr algn="just"/>
            <a:r>
              <a:rPr lang="fr-FR" sz="1300" b="0" strike="noStrike" spc="-1">
                <a:solidFill>
                  <a:srgbClr val="000000"/>
                </a:solidFill>
                <a:latin typeface="Arial"/>
              </a:rPr>
              <a:t>  La forme des conclusions motivées n'est pas définie par la réglementation mais nous avons vu précédemment ce qu'il faut ou ne faut pas faire pour respecter le droit. En dehors de ces points la rédaction est libre.</a:t>
            </a:r>
            <a:endParaRPr lang="fr-FR" sz="1300" b="0" strike="noStrike" spc="-1">
              <a:solidFill>
                <a:srgbClr val="000000"/>
              </a:solidFill>
              <a:latin typeface="Times New Roman"/>
            </a:endParaRPr>
          </a:p>
          <a:p>
            <a:pPr algn="just"/>
            <a:endParaRPr lang="fr-FR" sz="1300" b="0" strike="noStrike" spc="-1">
              <a:solidFill>
                <a:srgbClr val="000000"/>
              </a:solidFill>
              <a:latin typeface="Times New Roman"/>
            </a:endParaRPr>
          </a:p>
          <a:p>
            <a:pPr algn="just"/>
            <a:r>
              <a:rPr lang="fr-FR" sz="1300" b="0" strike="noStrike" spc="-1">
                <a:solidFill>
                  <a:srgbClr val="000000"/>
                </a:solidFill>
                <a:latin typeface="Arial"/>
              </a:rPr>
              <a:t>C'est dans cette partie que le commissaire enquêteur joue pleinement son rôle d '« honnête homme » c’est à dire qu'il met en œuvre sa capacité à prendre partie en son nom propre, avec du recul par rapport aux parties en présence( maître d'ouvrage comme opposant). Il doit peser les avantages et les inconvénients du projet  par le biais de sa réflexion personnelle. C'est dans cette partie que le commissaire enquêteur doit transcrire les raisons qui le conduisent à formuler son avis sur l'ensemble du projet.</a:t>
            </a:r>
            <a:endParaRPr lang="fr-FR" sz="1300" b="0" strike="noStrike" spc="-1">
              <a:solidFill>
                <a:srgbClr val="000000"/>
              </a:solidFill>
              <a:latin typeface="Times New Roman"/>
            </a:endParaRPr>
          </a:p>
          <a:p>
            <a:pPr algn="just"/>
            <a:endParaRPr lang="fr-FR" sz="1300" b="0" strike="noStrike" spc="-1">
              <a:solidFill>
                <a:srgbClr val="000000"/>
              </a:solidFill>
              <a:latin typeface="Times New Roman"/>
            </a:endParaRPr>
          </a:p>
          <a:p>
            <a:pPr algn="just"/>
            <a:r>
              <a:rPr lang="fr-FR" sz="1300" b="0" strike="noStrike" spc="-1">
                <a:solidFill>
                  <a:srgbClr val="000000"/>
                </a:solidFill>
                <a:latin typeface="Arial"/>
              </a:rPr>
              <a:t>Cette étape de l'enquête publique n'est pas la plus facile. Elle nécessite du courage et un sens des responsabilités de la part du commissaire enquêteur car elle a des conséquences administratives et juridiques quant à la suite qui peut être donnée au projet.</a:t>
            </a:r>
            <a:endParaRPr lang="fr-FR" sz="1300" b="0" strike="noStrike" spc="-1">
              <a:solidFill>
                <a:srgbClr val="000000"/>
              </a:solidFill>
              <a:latin typeface="Times New Roman"/>
            </a:endParaRPr>
          </a:p>
          <a:p>
            <a:pPr algn="just"/>
            <a:endParaRPr lang="fr-FR" sz="1300" b="0" strike="noStrike" spc="-1">
              <a:solidFill>
                <a:srgbClr val="000000"/>
              </a:solidFill>
              <a:latin typeface="Times New Roman"/>
            </a:endParaRPr>
          </a:p>
          <a:p>
            <a:pPr algn="just"/>
            <a:endParaRPr lang="fr-FR" sz="1300" b="0" strike="noStrike" spc="-1">
              <a:solidFill>
                <a:srgbClr val="000000"/>
              </a:solidFill>
              <a:latin typeface="Times New Roman"/>
            </a:endParaRPr>
          </a:p>
          <a:p>
            <a:pPr algn="just"/>
            <a:endParaRPr lang="fr-FR" sz="1300" b="0" strike="noStrike" spc="-1">
              <a:solidFill>
                <a:srgbClr val="000000"/>
              </a:solidFill>
              <a:latin typeface="Times New Roman"/>
            </a:endParaRPr>
          </a:p>
          <a:p>
            <a:pPr algn="just"/>
            <a:endParaRPr lang="fr-FR" sz="1300" b="0" strike="noStrike" spc="-1">
              <a:solidFill>
                <a:srgbClr val="000000"/>
              </a:solidFill>
              <a:latin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noRot="1" noChangeAspect="1"/>
          </p:cNvSpPr>
          <p:nvPr>
            <p:ph type="sldImg"/>
          </p:nvPr>
        </p:nvSpPr>
        <p:spPr>
          <a:xfrm>
            <a:off x="1223963" y="1027113"/>
            <a:ext cx="4933950" cy="3700462"/>
          </a:xfrm>
          <a:prstGeom prst="rect">
            <a:avLst/>
          </a:prstGeom>
        </p:spPr>
      </p:sp>
      <p:sp>
        <p:nvSpPr>
          <p:cNvPr id="198" name="PlaceHolder 2"/>
          <p:cNvSpPr>
            <a:spLocks noGrp="1"/>
          </p:cNvSpPr>
          <p:nvPr>
            <p:ph type="body"/>
          </p:nvPr>
        </p:nvSpPr>
        <p:spPr>
          <a:xfrm>
            <a:off x="864000" y="5086800"/>
            <a:ext cx="5904000" cy="5303880"/>
          </a:xfrm>
          <a:prstGeom prst="rect">
            <a:avLst/>
          </a:prstGeom>
        </p:spPr>
        <p:txBody>
          <a:bodyPr lIns="0" tIns="0" rIns="0" bIns="0"/>
          <a:lstStyle/>
          <a:p>
            <a:pPr algn="just"/>
            <a:endParaRPr lang="fr-FR" sz="2400" b="0" strike="noStrike" spc="-1">
              <a:solidFill>
                <a:srgbClr val="000000"/>
              </a:solidFill>
              <a:latin typeface="Times New Roman"/>
            </a:endParaRPr>
          </a:p>
          <a:p>
            <a:pPr algn="just"/>
            <a:r>
              <a:rPr lang="fr-FR" sz="1300" b="0" strike="noStrike" spc="-1">
                <a:solidFill>
                  <a:srgbClr val="000000"/>
                </a:solidFill>
                <a:latin typeface="Arial"/>
              </a:rPr>
              <a:t>Le code de l’environnement stipule que le commissaire enquêteur ou la commission d'enquête consigne, dans une présentation séparée, ses conclusions motivées, en précisant si elles sont favorables, favorables sous réserves ou défavorables au projet</a:t>
            </a:r>
            <a:endParaRPr lang="fr-FR" sz="1300" b="0" strike="noStrike" spc="-1">
              <a:solidFill>
                <a:srgbClr val="000000"/>
              </a:solidFill>
              <a:latin typeface="Times New Roman"/>
            </a:endParaRPr>
          </a:p>
          <a:p>
            <a:pPr algn="just"/>
            <a:endParaRPr lang="fr-FR" sz="1300" b="0" strike="noStrike" spc="-1">
              <a:solidFill>
                <a:srgbClr val="000000"/>
              </a:solidFill>
              <a:latin typeface="Times New Roman"/>
            </a:endParaRPr>
          </a:p>
          <a:p>
            <a:pPr algn="just"/>
            <a:r>
              <a:rPr lang="fr-FR" sz="1300" b="0" strike="noStrike" spc="-1">
                <a:solidFill>
                  <a:srgbClr val="000000"/>
                </a:solidFill>
                <a:latin typeface="Arial"/>
              </a:rPr>
              <a:t>Comme il s’agit seulement d’une présentation séparée, il n’y a plus lieu de faire un rappel de divers éléments du rapport : préambule, objet de l’enquête, contexte juridique, le déroulement de la procédure dont la participation du public sauf à dire en quoi ces éléments ont participé à la formation de l’avis du commissaire enquêteur ou lorsqu’il s’agit de rappeler des faits qui ne lui semblent pas conformes à la réglementation Dans ce dernier cas le CE précisera que son avis ne porte que sur le projet et non pas sur le déroulement de la procédure..</a:t>
            </a:r>
            <a:endParaRPr lang="fr-FR" sz="1300" b="0" strike="noStrike" spc="-1">
              <a:solidFill>
                <a:srgbClr val="000000"/>
              </a:solidFill>
              <a:latin typeface="Times New Roman"/>
            </a:endParaRPr>
          </a:p>
          <a:p>
            <a:pPr algn="just"/>
            <a:endParaRPr lang="fr-FR" sz="1300" b="0" strike="noStrike" spc="-1">
              <a:solidFill>
                <a:srgbClr val="000000"/>
              </a:solidFill>
              <a:latin typeface="Times New Roman"/>
            </a:endParaRPr>
          </a:p>
          <a:p>
            <a:pPr algn="just"/>
            <a:r>
              <a:rPr lang="fr-FR" sz="1300" b="0" strike="noStrike" spc="-1">
                <a:solidFill>
                  <a:srgbClr val="000000"/>
                </a:solidFill>
                <a:latin typeface="Arial"/>
              </a:rPr>
              <a:t>La lecture du code et la jurisprudence permettent de distinguer plusieurs parties dans ce dernier volet du rapport :</a:t>
            </a:r>
            <a:endParaRPr lang="fr-FR" sz="1300" b="0" strike="noStrike" spc="-1">
              <a:solidFill>
                <a:srgbClr val="000000"/>
              </a:solidFill>
              <a:latin typeface="Times New Roman"/>
            </a:endParaRPr>
          </a:p>
          <a:p>
            <a:pPr algn="just"/>
            <a:r>
              <a:rPr lang="fr-FR" sz="1300" b="0" strike="noStrike" spc="-1">
                <a:solidFill>
                  <a:srgbClr val="000000"/>
                </a:solidFill>
                <a:latin typeface="Arial"/>
              </a:rPr>
              <a:t> - les conclusions motivées du CE sur l'ensemble du projet,</a:t>
            </a:r>
            <a:endParaRPr lang="fr-FR" sz="1300" b="0" strike="noStrike" spc="-1">
              <a:solidFill>
                <a:srgbClr val="000000"/>
              </a:solidFill>
              <a:latin typeface="Times New Roman"/>
            </a:endParaRPr>
          </a:p>
          <a:p>
            <a:pPr algn="just"/>
            <a:r>
              <a:rPr lang="fr-FR" sz="1300" b="0" strike="noStrike" spc="-1">
                <a:solidFill>
                  <a:srgbClr val="000000"/>
                </a:solidFill>
                <a:latin typeface="Arial"/>
              </a:rPr>
              <a:t> - une synthèse des raisons qui motivent l’avis du commissaire enquêteur évoquée dans plusieurs jugements ces dernières années</a:t>
            </a:r>
            <a:endParaRPr lang="fr-FR" sz="1300" b="0" strike="noStrike" spc="-1">
              <a:solidFill>
                <a:srgbClr val="000000"/>
              </a:solidFill>
              <a:latin typeface="Times New Roman"/>
            </a:endParaRPr>
          </a:p>
          <a:p>
            <a:pPr algn="just"/>
            <a:r>
              <a:rPr lang="fr-FR" sz="1300" b="0" strike="noStrike" spc="-1">
                <a:solidFill>
                  <a:srgbClr val="000000"/>
                </a:solidFill>
                <a:latin typeface="Arial"/>
              </a:rPr>
              <a:t> - la formulation du sens de son avis,</a:t>
            </a:r>
            <a:endParaRPr lang="fr-FR" sz="1300" b="0" strike="noStrike" spc="-1">
              <a:solidFill>
                <a:srgbClr val="000000"/>
              </a:solidFill>
              <a:latin typeface="Times New Roman"/>
            </a:endParaRPr>
          </a:p>
          <a:p>
            <a:pPr algn="just"/>
            <a:r>
              <a:rPr lang="fr-FR" sz="1300" b="0" strike="noStrike" spc="-1">
                <a:solidFill>
                  <a:srgbClr val="000000"/>
                </a:solidFill>
                <a:latin typeface="Arial"/>
              </a:rPr>
              <a:t> - les réserves,</a:t>
            </a:r>
            <a:endParaRPr lang="fr-FR" sz="1300" b="0" strike="noStrike" spc="-1">
              <a:solidFill>
                <a:srgbClr val="000000"/>
              </a:solidFill>
              <a:latin typeface="Times New Roman"/>
            </a:endParaRPr>
          </a:p>
          <a:p>
            <a:pPr algn="just"/>
            <a:r>
              <a:rPr lang="fr-FR" sz="1300" b="0" strike="noStrike" spc="-1">
                <a:solidFill>
                  <a:srgbClr val="000000"/>
                </a:solidFill>
                <a:latin typeface="Arial"/>
              </a:rPr>
              <a:t> - les recommandations,</a:t>
            </a:r>
            <a:endParaRPr lang="fr-FR" sz="1300" b="0" strike="noStrike" spc="-1">
              <a:solidFill>
                <a:srgbClr val="000000"/>
              </a:solidFill>
              <a:latin typeface="Times New Roman"/>
            </a:endParaRPr>
          </a:p>
          <a:p>
            <a:pPr algn="just"/>
            <a:endParaRPr lang="fr-FR" sz="1300" b="0" strike="noStrike" spc="-1">
              <a:solidFill>
                <a:srgbClr val="000000"/>
              </a:solidFill>
              <a:latin typeface="Times New Roman"/>
            </a:endParaRPr>
          </a:p>
          <a:p>
            <a:pPr algn="just"/>
            <a:endParaRPr lang="fr-FR" sz="1300" b="0" strike="noStrike" spc="-1">
              <a:solidFill>
                <a:srgbClr val="000000"/>
              </a:solidFill>
              <a:latin typeface="Times New Roman"/>
            </a:endParaRPr>
          </a:p>
          <a:p>
            <a:pPr algn="just"/>
            <a:endParaRPr lang="fr-FR" sz="13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strike="noStrike" spc="-1" dirty="0">
                <a:solidFill>
                  <a:srgbClr val="000000"/>
                </a:solidFill>
                <a:latin typeface="Arial"/>
                <a:ea typeface="Microsoft YaHei"/>
              </a:rPr>
              <a:t>Différentes enquêtes ont également pour objet de recenser les droits réels sur les propriétés incluses dans un périmètres donné. Il s’agit des enquêtes parcellaires dans le cadre d’une expropriation avec déclaration d’utilité publique, des enquêtes relatives aux servitudes d’utilité publique et de celles  relatives aux aménagements fonciers</a:t>
            </a:r>
            <a:endParaRPr lang="fr-FR" dirty="0"/>
          </a:p>
        </p:txBody>
      </p:sp>
      <p:sp>
        <p:nvSpPr>
          <p:cNvPr id="4" name="Espace réservé du numéro de diapositive 3"/>
          <p:cNvSpPr>
            <a:spLocks noGrp="1"/>
          </p:cNvSpPr>
          <p:nvPr>
            <p:ph type="sldNum" sz="quarter" idx="5"/>
          </p:nvPr>
        </p:nvSpPr>
        <p:spPr/>
        <p:txBody>
          <a:bodyPr/>
          <a:lstStyle/>
          <a:p>
            <a:fld id="{209DE8A1-CF61-4081-B21D-690CC393822F}" type="slidenum">
              <a:rPr lang="fr-FR" smtClean="0"/>
              <a:t>4</a:t>
            </a:fld>
            <a:endParaRPr lang="fr-FR"/>
          </a:p>
        </p:txBody>
      </p:sp>
    </p:spTree>
    <p:extLst>
      <p:ext uri="{BB962C8B-B14F-4D97-AF65-F5344CB8AC3E}">
        <p14:creationId xmlns:p14="http://schemas.microsoft.com/office/powerpoint/2010/main" val="3610944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ceHolder 1"/>
          <p:cNvSpPr>
            <a:spLocks noGrp="1" noRot="1" noChangeAspect="1"/>
          </p:cNvSpPr>
          <p:nvPr>
            <p:ph type="sldImg"/>
          </p:nvPr>
        </p:nvSpPr>
        <p:spPr>
          <a:xfrm>
            <a:off x="1223963" y="1027113"/>
            <a:ext cx="4933950" cy="3700462"/>
          </a:xfrm>
          <a:prstGeom prst="rect">
            <a:avLst/>
          </a:prstGeom>
        </p:spPr>
      </p:sp>
      <p:sp>
        <p:nvSpPr>
          <p:cNvPr id="200" name="PlaceHolder 2"/>
          <p:cNvSpPr>
            <a:spLocks noGrp="1"/>
          </p:cNvSpPr>
          <p:nvPr>
            <p:ph type="body"/>
          </p:nvPr>
        </p:nvSpPr>
        <p:spPr>
          <a:xfrm>
            <a:off x="864000" y="5086800"/>
            <a:ext cx="5904000" cy="5303880"/>
          </a:xfrm>
          <a:prstGeom prst="rect">
            <a:avLst/>
          </a:prstGeom>
        </p:spPr>
        <p:txBody>
          <a:bodyPr lIns="0" tIns="0" rIns="0" bIns="0"/>
          <a:lstStyle/>
          <a:p>
            <a:pPr algn="just"/>
            <a:endParaRPr lang="fr-FR" sz="2400" b="0" strike="noStrike" spc="-1" dirty="0">
              <a:solidFill>
                <a:srgbClr val="000000"/>
              </a:solidFill>
              <a:latin typeface="Times New Roman"/>
            </a:endParaRPr>
          </a:p>
          <a:p>
            <a:pPr algn="just"/>
            <a:r>
              <a:rPr lang="fr-FR" sz="1300" b="0" strike="noStrike" spc="-1" dirty="0">
                <a:solidFill>
                  <a:srgbClr val="000000"/>
                </a:solidFill>
                <a:latin typeface="Arial"/>
              </a:rPr>
              <a:t>Le commissaire dispose de nombreuses sources d’information pour alimenter sa réflexion</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Le dossier qui comporte généralement une étude d’impact et de nombreuses études et expertises diverses</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L’avis de l’autorité environnementale</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Les observations du public dont le CE a fait une synthèse</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Le mémoire en réponse du maître d’ouvrage</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L’analyse des observations</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La ou les visites des lieux</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Les diverses auditions qu’il a pu faire au cours de la procédure y compris celle du maître d’ouvrage</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La réglementation et des directives diverses pour des points particuliers</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Internet pour approfondir certains aspects</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laceHolder 1"/>
          <p:cNvSpPr>
            <a:spLocks noGrp="1" noRot="1" noChangeAspect="1"/>
          </p:cNvSpPr>
          <p:nvPr>
            <p:ph type="sldImg"/>
          </p:nvPr>
        </p:nvSpPr>
        <p:spPr>
          <a:xfrm>
            <a:off x="1223963" y="1027113"/>
            <a:ext cx="4933950" cy="3700462"/>
          </a:xfrm>
          <a:prstGeom prst="rect">
            <a:avLst/>
          </a:prstGeom>
        </p:spPr>
      </p:sp>
      <p:sp>
        <p:nvSpPr>
          <p:cNvPr id="202" name="PlaceHolder 2"/>
          <p:cNvSpPr>
            <a:spLocks noGrp="1"/>
          </p:cNvSpPr>
          <p:nvPr>
            <p:ph type="body"/>
          </p:nvPr>
        </p:nvSpPr>
        <p:spPr>
          <a:xfrm>
            <a:off x="432000" y="5086800"/>
            <a:ext cx="6696000" cy="4849200"/>
          </a:xfrm>
          <a:prstGeom prst="rect">
            <a:avLst/>
          </a:prstGeom>
        </p:spPr>
        <p:txBody>
          <a:bodyPr lIns="0" tIns="0" rIns="0" bIns="0"/>
          <a:lstStyle/>
          <a:p>
            <a:pPr algn="just"/>
            <a:r>
              <a:rPr lang="fr-FR" sz="1300" b="0" strike="noStrike" spc="-1" dirty="0">
                <a:solidFill>
                  <a:srgbClr val="000000"/>
                </a:solidFill>
                <a:latin typeface="Arial"/>
              </a:rPr>
              <a:t>Les éléments de la motivation dépendent de l’objet de l’enquête..</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Les conclusions motivées abordent les problématiques ou thématiques que le commissaire enquêteur retient personnellement pour se forger son avis. Elles traitent également des sujets les plus significatifs abordés par le public et les avis des personnes consultées, des thèmes retenus dans le PV de synthèse et le mémoire en réponse du maître d’ouvrage.</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L’avis de l’autorité environnementale met en évidence  les enjeux les plus importants qui  doivent également être abordés dans les conclusions motivées</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Ces critères se regroupent généralement pour une bonne partie dans les thématiques suivantes : l’utilité du projet, son intérêt général, la pertinence du projet, sa proportionnalité aux enjeux, son acceptabilité sociale, l’atteinte à l’environnement, les commodités de voisinage</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Dans les conclusions motivées on passe des appréciations partielles à la conclusion finale.</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Le travail du commissaire enquêteur sera facilité dans cette partie de la rédaction par le travail qu'il aura réalisé pour dresser le procès verbal de communication des observations et pour l’analyse de celles-ci.</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Il ne faut pas se limiter à un bilan comptable :tant d‘avis favorables, tant de défavorables..</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noRot="1" noChangeAspect="1"/>
          </p:cNvSpPr>
          <p:nvPr>
            <p:ph type="sldImg"/>
          </p:nvPr>
        </p:nvSpPr>
        <p:spPr>
          <a:xfrm>
            <a:off x="1312863" y="1027113"/>
            <a:ext cx="4933950" cy="3700462"/>
          </a:xfrm>
          <a:prstGeom prst="rect">
            <a:avLst/>
          </a:prstGeom>
        </p:spPr>
      </p:sp>
      <p:sp>
        <p:nvSpPr>
          <p:cNvPr id="204" name="PlaceHolder 2"/>
          <p:cNvSpPr>
            <a:spLocks noGrp="1"/>
          </p:cNvSpPr>
          <p:nvPr>
            <p:ph type="body"/>
          </p:nvPr>
        </p:nvSpPr>
        <p:spPr>
          <a:xfrm>
            <a:off x="432000" y="5040000"/>
            <a:ext cx="6264000" cy="5560920"/>
          </a:xfrm>
          <a:prstGeom prst="rect">
            <a:avLst/>
          </a:prstGeom>
        </p:spPr>
        <p:txBody>
          <a:bodyPr lIns="0" tIns="0" rIns="0" bIns="0"/>
          <a:lstStyle/>
          <a:p>
            <a:pPr algn="just"/>
            <a:endParaRPr lang="fr-FR" sz="2400" b="0" strike="noStrike" spc="-1" dirty="0">
              <a:solidFill>
                <a:srgbClr val="000000"/>
              </a:solidFill>
              <a:latin typeface="Times New Roman"/>
            </a:endParaRPr>
          </a:p>
          <a:p>
            <a:pPr algn="just">
              <a:spcBef>
                <a:spcPts val="289"/>
              </a:spcBef>
            </a:pPr>
            <a:r>
              <a:rPr lang="fr-FR" sz="1300" b="0" strike="noStrike" spc="-1" dirty="0">
                <a:solidFill>
                  <a:srgbClr val="000000"/>
                </a:solidFill>
                <a:latin typeface="Arial"/>
                <a:ea typeface="Franklin Gothic Medium Cond"/>
              </a:rPr>
              <a:t>Selon l’objet de l’enquête et selon les connaissances personnelles et la formation du commissaire enquêteur, il sera plus ou moins aisé de porter une appréciation sur les différents thèmes ou critères retenus pour argumenter son avis..</a:t>
            </a:r>
            <a:endParaRPr lang="fr-FR" sz="1300" b="0" strike="noStrike" spc="-1" dirty="0">
              <a:solidFill>
                <a:srgbClr val="000000"/>
              </a:solidFill>
              <a:latin typeface="Times New Roman"/>
            </a:endParaRPr>
          </a:p>
          <a:p>
            <a:pPr algn="just">
              <a:spcBef>
                <a:spcPts val="289"/>
              </a:spcBef>
            </a:pPr>
            <a:endParaRPr lang="fr-FR" sz="1300" b="0" strike="noStrike" spc="-1" dirty="0">
              <a:solidFill>
                <a:srgbClr val="000000"/>
              </a:solidFill>
              <a:latin typeface="Times New Roman"/>
            </a:endParaRPr>
          </a:p>
          <a:p>
            <a:pPr algn="just">
              <a:spcBef>
                <a:spcPts val="289"/>
              </a:spcBef>
            </a:pPr>
            <a:r>
              <a:rPr lang="fr-FR" sz="1300" b="0" strike="noStrike" spc="-1" dirty="0">
                <a:solidFill>
                  <a:srgbClr val="000000"/>
                </a:solidFill>
                <a:latin typeface="Arial"/>
                <a:ea typeface="Franklin Gothic Medium Cond"/>
              </a:rPr>
              <a:t>En procédant à cet examen, le CE peut dans un premier temps hiérarchiser les différents aspects du projet et sélectionner ceux qui sont susceptibles d'avoir une incidence sur son jugement dans un sens favorable ou non. Comme pour les observations du public le CE portera une appréciation argumentée sur chaque thème ou aspect pour motiver son classement en avantage ou inconvénient, favorable ou défavorable au projet. Il pourra aussi pondérer cette appréciation. Ainsi, le CE complétera sa base d'arguments et d'appréciations qui constituent le fondement et donc la motivation de son avis. Il peut, en outre, faire part de souhaits ou suggestions qui préparent ses recommandations ou réserves</a:t>
            </a:r>
            <a:endParaRPr lang="fr-FR" sz="1300" b="0" strike="noStrike" spc="-1" dirty="0">
              <a:solidFill>
                <a:srgbClr val="000000"/>
              </a:solidFill>
              <a:latin typeface="Times New Roman"/>
            </a:endParaRPr>
          </a:p>
          <a:p>
            <a:pPr algn="just">
              <a:spcBef>
                <a:spcPts val="289"/>
              </a:spcBef>
            </a:pPr>
            <a:endParaRPr lang="fr-FR" sz="1300" b="0" strike="noStrike" spc="-1" dirty="0">
              <a:solidFill>
                <a:srgbClr val="000000"/>
              </a:solidFill>
              <a:latin typeface="Times New Roman"/>
            </a:endParaRPr>
          </a:p>
          <a:p>
            <a:pPr algn="just">
              <a:spcBef>
                <a:spcPts val="289"/>
              </a:spcBef>
            </a:pPr>
            <a:endParaRPr lang="fr-FR" sz="1300" b="0" strike="noStrike" spc="-1" dirty="0">
              <a:solidFill>
                <a:srgbClr val="000000"/>
              </a:solidFill>
              <a:latin typeface="Times New Roman"/>
            </a:endParaRPr>
          </a:p>
          <a:p>
            <a:pPr algn="just">
              <a:spcBef>
                <a:spcPts val="289"/>
              </a:spcBef>
            </a:pPr>
            <a:endParaRPr lang="fr-FR" sz="1300" b="0" strike="noStrike" spc="-1" dirty="0">
              <a:solidFill>
                <a:srgbClr val="000000"/>
              </a:solidFill>
              <a:latin typeface="Times New Roman"/>
            </a:endParaRPr>
          </a:p>
          <a:p>
            <a:pPr algn="just">
              <a:spcBef>
                <a:spcPts val="289"/>
              </a:spcBef>
            </a:pPr>
            <a:endParaRPr lang="fr-FR" sz="1300" b="0" strike="noStrike" spc="-1" dirty="0">
              <a:solidFill>
                <a:srgbClr val="000000"/>
              </a:solidFill>
              <a:latin typeface="Times New Roman"/>
            </a:endParaRPr>
          </a:p>
          <a:p>
            <a:pPr algn="just">
              <a:spcBef>
                <a:spcPts val="289"/>
              </a:spcBef>
            </a:pPr>
            <a:endParaRPr lang="fr-FR" sz="1300" b="0" strike="noStrike" spc="-1" dirty="0">
              <a:solidFill>
                <a:srgbClr val="000000"/>
              </a:solidFill>
              <a:latin typeface="Times New Roman"/>
            </a:endParaRPr>
          </a:p>
          <a:p>
            <a:pPr algn="just">
              <a:spcBef>
                <a:spcPts val="289"/>
              </a:spcBef>
            </a:pPr>
            <a:endParaRPr lang="fr-FR" sz="1300" b="0" strike="noStrike" spc="-1" dirty="0">
              <a:solidFill>
                <a:srgbClr val="000000"/>
              </a:solidFill>
              <a:latin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laceHolder 1"/>
          <p:cNvSpPr>
            <a:spLocks noGrp="1" noRot="1" noChangeAspect="1"/>
          </p:cNvSpPr>
          <p:nvPr>
            <p:ph type="sldImg"/>
          </p:nvPr>
        </p:nvSpPr>
        <p:spPr>
          <a:xfrm>
            <a:off x="1312863" y="1027113"/>
            <a:ext cx="4933950" cy="3700462"/>
          </a:xfrm>
          <a:prstGeom prst="rect">
            <a:avLst/>
          </a:prstGeom>
        </p:spPr>
      </p:sp>
      <p:sp>
        <p:nvSpPr>
          <p:cNvPr id="206" name="PlaceHolder 2"/>
          <p:cNvSpPr>
            <a:spLocks noGrp="1"/>
          </p:cNvSpPr>
          <p:nvPr>
            <p:ph type="body"/>
          </p:nvPr>
        </p:nvSpPr>
        <p:spPr>
          <a:xfrm>
            <a:off x="576000" y="5086800"/>
            <a:ext cx="6264000" cy="5560920"/>
          </a:xfrm>
          <a:prstGeom prst="rect">
            <a:avLst/>
          </a:prstGeom>
        </p:spPr>
        <p:txBody>
          <a:bodyPr lIns="0" tIns="0" rIns="0" bIns="0"/>
          <a:lstStyle/>
          <a:p>
            <a:pPr algn="just"/>
            <a:endParaRPr lang="fr-FR" sz="2400" b="0" strike="noStrike" spc="-1" dirty="0">
              <a:solidFill>
                <a:srgbClr val="000000"/>
              </a:solidFill>
              <a:latin typeface="Times New Roman"/>
            </a:endParaRPr>
          </a:p>
          <a:p>
            <a:pPr algn="just">
              <a:spcBef>
                <a:spcPts val="289"/>
              </a:spcBef>
            </a:pPr>
            <a:r>
              <a:rPr lang="fr-FR" sz="1300" b="0" strike="noStrike" spc="-1" dirty="0">
                <a:solidFill>
                  <a:srgbClr val="000000"/>
                </a:solidFill>
                <a:latin typeface="Arial"/>
                <a:ea typeface="Franklin Gothic Medium Cond"/>
              </a:rPr>
              <a:t>Dans un numéro de notre revue, l’article de Jean-Pierre CHAULET relatif aux parcs éolien permet de dégager quelques conseils.</a:t>
            </a:r>
            <a:endParaRPr lang="fr-FR" sz="1300" b="0" strike="noStrike" spc="-1" dirty="0">
              <a:solidFill>
                <a:srgbClr val="000000"/>
              </a:solidFill>
              <a:latin typeface="Times New Roman"/>
            </a:endParaRPr>
          </a:p>
          <a:p>
            <a:pPr algn="just">
              <a:spcBef>
                <a:spcPts val="289"/>
              </a:spcBef>
            </a:pPr>
            <a:endParaRPr lang="fr-FR" sz="1300" b="0" strike="noStrike" spc="-1" dirty="0">
              <a:solidFill>
                <a:srgbClr val="000000"/>
              </a:solidFill>
              <a:latin typeface="Times New Roman"/>
            </a:endParaRPr>
          </a:p>
          <a:p>
            <a:pPr algn="just">
              <a:spcBef>
                <a:spcPts val="289"/>
              </a:spcBef>
            </a:pPr>
            <a:r>
              <a:rPr lang="fr-FR" sz="1300" b="0" strike="noStrike" spc="-1" dirty="0">
                <a:solidFill>
                  <a:srgbClr val="000000"/>
                </a:solidFill>
                <a:latin typeface="Arial"/>
                <a:ea typeface="Franklin Gothic Medium Cond"/>
              </a:rPr>
              <a:t>Il n’est pas question de remettre en cause des choix et orientations arrêté par la représentation nationale par contre nous devons montrer en quoi le cas d’espèces objet de notre enquête satisfait à ces orientations tout en respectant son environnement au sens large.</a:t>
            </a:r>
            <a:endParaRPr lang="fr-FR" sz="1300" b="0" strike="noStrike" spc="-1" dirty="0">
              <a:solidFill>
                <a:srgbClr val="000000"/>
              </a:solidFill>
              <a:latin typeface="Times New Roman"/>
            </a:endParaRPr>
          </a:p>
          <a:p>
            <a:pPr algn="just">
              <a:spcBef>
                <a:spcPts val="289"/>
              </a:spcBef>
            </a:pPr>
            <a:endParaRPr lang="fr-FR" sz="1300" b="0" strike="noStrike" spc="-1" dirty="0">
              <a:solidFill>
                <a:srgbClr val="000000"/>
              </a:solidFill>
              <a:latin typeface="Times New Roman"/>
            </a:endParaRPr>
          </a:p>
          <a:p>
            <a:pPr algn="just">
              <a:spcBef>
                <a:spcPts val="289"/>
              </a:spcBef>
            </a:pPr>
            <a:r>
              <a:rPr lang="fr-FR" sz="1300" b="0" strike="noStrike" spc="-1" dirty="0">
                <a:solidFill>
                  <a:srgbClr val="000000"/>
                </a:solidFill>
                <a:latin typeface="Arial"/>
                <a:ea typeface="Franklin Gothic Medium Cond"/>
              </a:rPr>
              <a:t>Le commissaire enquêteur devra prendre position face aux positions contradictoires de l’étude d’impact qui met en avant les avantages attendus et atténues les inconvénients et les études et arguments des opposants qui contredisent ces points de vue.</a:t>
            </a:r>
            <a:endParaRPr lang="fr-FR" sz="1300" b="0" strike="noStrike" spc="-1" dirty="0">
              <a:solidFill>
                <a:srgbClr val="000000"/>
              </a:solidFill>
              <a:latin typeface="Times New Roman"/>
            </a:endParaRPr>
          </a:p>
          <a:p>
            <a:pPr algn="just">
              <a:spcBef>
                <a:spcPts val="289"/>
              </a:spcBef>
            </a:pPr>
            <a:endParaRPr lang="fr-FR" sz="1300" b="0" strike="noStrike" spc="-1" dirty="0">
              <a:solidFill>
                <a:srgbClr val="000000"/>
              </a:solidFill>
              <a:latin typeface="Times New Roman"/>
            </a:endParaRPr>
          </a:p>
          <a:p>
            <a:pPr algn="just">
              <a:spcBef>
                <a:spcPts val="289"/>
              </a:spcBef>
            </a:pPr>
            <a:r>
              <a:rPr lang="fr-FR" sz="1300" b="0" strike="noStrike" spc="-1" dirty="0">
                <a:solidFill>
                  <a:srgbClr val="000000"/>
                </a:solidFill>
                <a:latin typeface="Arial"/>
                <a:ea typeface="Franklin Gothic Medium Cond"/>
              </a:rPr>
              <a:t>L’article recense les points sur lesquels le CE pourra témoigner grâce à des visites et déplacements sur les lieux.</a:t>
            </a:r>
            <a:endParaRPr lang="fr-FR" sz="1300" b="0" strike="noStrike" spc="-1" dirty="0">
              <a:solidFill>
                <a:srgbClr val="000000"/>
              </a:solidFill>
              <a:latin typeface="Times New Roman"/>
            </a:endParaRPr>
          </a:p>
          <a:p>
            <a:pPr algn="just">
              <a:spcBef>
                <a:spcPts val="289"/>
              </a:spcBef>
            </a:pPr>
            <a:endParaRPr lang="fr-FR" sz="1300" b="0" strike="noStrike" spc="-1" dirty="0">
              <a:solidFill>
                <a:srgbClr val="000000"/>
              </a:solidFill>
              <a:latin typeface="Times New Roman"/>
            </a:endParaRPr>
          </a:p>
          <a:p>
            <a:pPr algn="just">
              <a:spcBef>
                <a:spcPts val="289"/>
              </a:spcBef>
            </a:pPr>
            <a:endParaRPr lang="fr-FR" sz="1300" b="0" strike="noStrike" spc="-1" dirty="0">
              <a:solidFill>
                <a:srgbClr val="000000"/>
              </a:solidFill>
              <a:latin typeface="Times New Roman"/>
            </a:endParaRPr>
          </a:p>
          <a:p>
            <a:pPr algn="just">
              <a:spcBef>
                <a:spcPts val="289"/>
              </a:spcBef>
            </a:pPr>
            <a:endParaRPr lang="fr-FR" sz="1300" b="0" strike="noStrike" spc="-1" dirty="0">
              <a:solidFill>
                <a:srgbClr val="000000"/>
              </a:solidFill>
              <a:latin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PlaceHolder 1"/>
          <p:cNvSpPr>
            <a:spLocks noGrp="1" noRot="1" noChangeAspect="1"/>
          </p:cNvSpPr>
          <p:nvPr>
            <p:ph type="sldImg"/>
          </p:nvPr>
        </p:nvSpPr>
        <p:spPr>
          <a:xfrm>
            <a:off x="1312863" y="1027113"/>
            <a:ext cx="4933950" cy="3700462"/>
          </a:xfrm>
          <a:prstGeom prst="rect">
            <a:avLst/>
          </a:prstGeom>
        </p:spPr>
      </p:sp>
      <p:sp>
        <p:nvSpPr>
          <p:cNvPr id="208" name="PlaceHolder 2"/>
          <p:cNvSpPr>
            <a:spLocks noGrp="1"/>
          </p:cNvSpPr>
          <p:nvPr>
            <p:ph type="body"/>
          </p:nvPr>
        </p:nvSpPr>
        <p:spPr>
          <a:xfrm>
            <a:off x="576000" y="5086800"/>
            <a:ext cx="6264000" cy="5560920"/>
          </a:xfrm>
          <a:prstGeom prst="rect">
            <a:avLst/>
          </a:prstGeom>
        </p:spPr>
        <p:txBody>
          <a:bodyPr lIns="0" tIns="0" rIns="0" bIns="0"/>
          <a:lstStyle/>
          <a:p>
            <a:pPr algn="just"/>
            <a:r>
              <a:rPr lang="fr-FR" sz="1300" b="0" strike="noStrike" spc="-1" dirty="0">
                <a:solidFill>
                  <a:srgbClr val="000000"/>
                </a:solidFill>
                <a:latin typeface="Arial"/>
                <a:ea typeface="Franklin Gothic Medium Cond"/>
              </a:rPr>
              <a:t>Sur l’environnement naturel le commissaire enquêter pourra témoigner :</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ea typeface="Franklin Gothic Medium Cond"/>
              </a:rPr>
              <a:t>-  de la topographie des lieux ;</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ea typeface="Franklin Gothic Medium Cond"/>
              </a:rPr>
              <a:t>- de la nature des sols et des cultures existantes</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ea typeface="Franklin Gothic Medium Cond"/>
              </a:rPr>
              <a:t>- des masques éventuels ; </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ea typeface="Franklin Gothic Medium Cond"/>
              </a:rPr>
              <a:t>- des divers sites naturels situés au voisinage ou à proximité.</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ea typeface="Franklin Gothic Medium Cond"/>
              </a:rPr>
              <a:t>Par contre le CE devra s’en remettre aux études figurant dans le dossier et l’avis de l’autorité environnementale pour ce qui concerne la faune, la flore et les habitats naturels.</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ea typeface="Franklin Gothic Medium Cond"/>
              </a:rPr>
              <a:t>Sur l’environnement humain le CE pourra témoigner :</a:t>
            </a:r>
            <a:endParaRPr lang="fr-FR" sz="1300" b="0" strike="noStrike" spc="-1" dirty="0">
              <a:solidFill>
                <a:srgbClr val="000000"/>
              </a:solidFill>
              <a:latin typeface="Times New Roman"/>
            </a:endParaRPr>
          </a:p>
          <a:p>
            <a:pPr marL="285750" indent="-285750" algn="just">
              <a:buFont typeface="Arial" panose="020B0604020202020204" pitchFamily="34" charset="0"/>
              <a:buChar char="•"/>
            </a:pPr>
            <a:r>
              <a:rPr lang="fr-FR" sz="1300" b="0" strike="noStrike" spc="-1" dirty="0">
                <a:solidFill>
                  <a:srgbClr val="000000"/>
                </a:solidFill>
                <a:latin typeface="Arial"/>
                <a:ea typeface="Franklin Gothic Medium Cond"/>
              </a:rPr>
              <a:t>de l’occupation des sols</a:t>
            </a:r>
            <a:endParaRPr lang="fr-FR" sz="1300" b="0" strike="noStrike" spc="-1" dirty="0">
              <a:solidFill>
                <a:srgbClr val="000000"/>
              </a:solidFill>
              <a:latin typeface="Times New Roman"/>
            </a:endParaRPr>
          </a:p>
          <a:p>
            <a:pPr marL="285750" indent="-285750" algn="just">
              <a:buFont typeface="Arial" panose="020B0604020202020204" pitchFamily="34" charset="0"/>
              <a:buChar char="•"/>
            </a:pPr>
            <a:r>
              <a:rPr lang="fr-FR" sz="1300" b="0" strike="noStrike" spc="-1" dirty="0">
                <a:solidFill>
                  <a:srgbClr val="000000"/>
                </a:solidFill>
                <a:latin typeface="Arial"/>
                <a:ea typeface="Franklin Gothic Medium Cond"/>
              </a:rPr>
              <a:t>de la nature de l’habitat : groupé ou isolé</a:t>
            </a:r>
          </a:p>
          <a:p>
            <a:pPr marL="285750" indent="-285750" algn="just">
              <a:buFont typeface="Arial" panose="020B0604020202020204" pitchFamily="34" charset="0"/>
              <a:buChar char="•"/>
            </a:pPr>
            <a:r>
              <a:rPr lang="fr-FR" sz="1300" b="0" strike="noStrike" spc="-1" dirty="0">
                <a:solidFill>
                  <a:srgbClr val="000000"/>
                </a:solidFill>
                <a:latin typeface="Arial"/>
                <a:ea typeface="Franklin Gothic Medium Cond"/>
              </a:rPr>
              <a:t>de sa densité ;</a:t>
            </a:r>
          </a:p>
          <a:p>
            <a:pPr marL="285750" indent="-285750" algn="just">
              <a:buFont typeface="Arial" panose="020B0604020202020204" pitchFamily="34" charset="0"/>
              <a:buChar char="•"/>
            </a:pPr>
            <a:r>
              <a:rPr lang="fr-FR" sz="1300" b="0" strike="noStrike" spc="-1" dirty="0">
                <a:solidFill>
                  <a:srgbClr val="000000"/>
                </a:solidFill>
                <a:latin typeface="Arial"/>
                <a:ea typeface="Franklin Gothic Medium Cond"/>
              </a:rPr>
              <a:t>de l’activité économique constatée</a:t>
            </a:r>
            <a:endParaRPr lang="fr-FR" sz="1300" b="0" strike="noStrike" spc="-1" dirty="0">
              <a:solidFill>
                <a:srgbClr val="000000"/>
              </a:solidFill>
              <a:latin typeface="Times New Roman"/>
            </a:endParaRPr>
          </a:p>
          <a:p>
            <a:pPr marL="285750" indent="-285750" algn="just">
              <a:buFont typeface="Arial" panose="020B0604020202020204" pitchFamily="34" charset="0"/>
              <a:buChar char="•"/>
            </a:pPr>
            <a:r>
              <a:rPr lang="fr-FR" sz="1300" b="0" strike="noStrike" spc="-1" dirty="0">
                <a:solidFill>
                  <a:srgbClr val="000000"/>
                </a:solidFill>
                <a:latin typeface="Arial"/>
                <a:ea typeface="Franklin Gothic Medium Cond"/>
              </a:rPr>
              <a:t>du patrimoine culturel existant.</a:t>
            </a:r>
            <a:endParaRPr lang="fr-FR" sz="1300" b="0" strike="noStrike" spc="-1" dirty="0">
              <a:solidFill>
                <a:srgbClr val="000000"/>
              </a:solidFill>
              <a:latin typeface="Times New Roman"/>
            </a:endParaRPr>
          </a:p>
          <a:p>
            <a:pPr algn="just">
              <a:spcBef>
                <a:spcPts val="289"/>
              </a:spcBef>
            </a:pPr>
            <a:endParaRPr lang="fr-FR" sz="1300" b="0" strike="noStrike" spc="-1" dirty="0">
              <a:solidFill>
                <a:srgbClr val="000000"/>
              </a:solidFill>
              <a:latin typeface="Times New Roman"/>
            </a:endParaRPr>
          </a:p>
          <a:p>
            <a:pPr algn="just">
              <a:spcBef>
                <a:spcPts val="289"/>
              </a:spcBef>
            </a:pPr>
            <a:r>
              <a:rPr lang="fr-FR" sz="1300" b="0" strike="noStrike" spc="-1" dirty="0">
                <a:solidFill>
                  <a:srgbClr val="000000"/>
                </a:solidFill>
                <a:latin typeface="Arial"/>
                <a:ea typeface="Franklin Gothic Medium Cond"/>
              </a:rPr>
              <a:t>Sur les commodités de voisinage le CE pourra témoigner</a:t>
            </a:r>
            <a:endParaRPr lang="fr-FR" sz="1300" b="0" strike="noStrike" spc="-1" dirty="0">
              <a:solidFill>
                <a:srgbClr val="000000"/>
              </a:solidFill>
              <a:latin typeface="Times New Roman"/>
            </a:endParaRPr>
          </a:p>
          <a:p>
            <a:pPr algn="just">
              <a:spcBef>
                <a:spcPts val="289"/>
              </a:spcBef>
            </a:pPr>
            <a:r>
              <a:rPr lang="fr-FR" sz="1300" b="0" strike="noStrike" spc="-1" dirty="0">
                <a:solidFill>
                  <a:srgbClr val="000000"/>
                </a:solidFill>
                <a:latin typeface="Arial"/>
                <a:ea typeface="Franklin Gothic Medium Cond"/>
              </a:rPr>
              <a:t>- sur la qualité de l’air,</a:t>
            </a:r>
            <a:endParaRPr lang="fr-FR" sz="1300" b="0" strike="noStrike" spc="-1" dirty="0">
              <a:solidFill>
                <a:srgbClr val="000000"/>
              </a:solidFill>
              <a:latin typeface="Times New Roman"/>
            </a:endParaRPr>
          </a:p>
          <a:p>
            <a:pPr algn="just">
              <a:spcBef>
                <a:spcPts val="289"/>
              </a:spcBef>
            </a:pPr>
            <a:r>
              <a:rPr lang="fr-FR" sz="1300" b="0" strike="noStrike" spc="-1" dirty="0">
                <a:solidFill>
                  <a:srgbClr val="000000"/>
                </a:solidFill>
                <a:latin typeface="Arial"/>
                <a:ea typeface="Franklin Gothic Medium Cond"/>
              </a:rPr>
              <a:t>- sur la pollution lumineuse</a:t>
            </a:r>
            <a:endParaRPr lang="fr-FR" sz="1300" b="0" strike="noStrike" spc="-1" dirty="0">
              <a:solidFill>
                <a:srgbClr val="000000"/>
              </a:solidFill>
              <a:latin typeface="Times New Roman"/>
            </a:endParaRPr>
          </a:p>
          <a:p>
            <a:pPr algn="just">
              <a:spcBef>
                <a:spcPts val="289"/>
              </a:spcBef>
            </a:pPr>
            <a:r>
              <a:rPr lang="fr-FR" sz="1300" b="0" strike="noStrike" spc="-1" dirty="0">
                <a:solidFill>
                  <a:srgbClr val="000000"/>
                </a:solidFill>
                <a:latin typeface="Arial"/>
                <a:ea typeface="Franklin Gothic Medium Cond"/>
              </a:rPr>
              <a:t>Sur le bruit, la santé et la salubrité publique, le CE pourra faire référence aux études figurant dans le dossier. Les méthodologies utilisées pour élaborer ces études sont parfois complexes et difficiles à assimiler.</a:t>
            </a:r>
            <a:endParaRPr lang="fr-FR" sz="1300" b="0" strike="noStrike" spc="-1" dirty="0">
              <a:solidFill>
                <a:srgbClr val="000000"/>
              </a:solidFill>
              <a:latin typeface="Times New Roman"/>
            </a:endParaRPr>
          </a:p>
          <a:p>
            <a:pPr algn="just">
              <a:spcBef>
                <a:spcPts val="289"/>
              </a:spcBef>
            </a:pPr>
            <a:endParaRPr lang="fr-FR" sz="1300" b="0" strike="noStrike" spc="-1" dirty="0">
              <a:solidFill>
                <a:srgbClr val="000000"/>
              </a:solidFill>
              <a:latin typeface="Times New Roman"/>
            </a:endParaRPr>
          </a:p>
          <a:p>
            <a:pPr algn="just">
              <a:spcBef>
                <a:spcPts val="289"/>
              </a:spcBef>
            </a:pPr>
            <a:r>
              <a:rPr lang="fr-FR" sz="1300" b="0" strike="noStrike" spc="-1" dirty="0">
                <a:solidFill>
                  <a:srgbClr val="000000"/>
                </a:solidFill>
                <a:latin typeface="Arial"/>
                <a:ea typeface="Franklin Gothic Medium Cond"/>
              </a:rPr>
              <a:t>L’impact sur le paysage et ses conséquences sont le domaine où le CE peut le plus témoigner et se prononcer grâce à des visites de reconnaissance. Il pourra se prononcer sur les </a:t>
            </a:r>
            <a:r>
              <a:rPr lang="fr-FR" sz="1300" b="0" strike="noStrike" spc="-1" dirty="0" err="1">
                <a:solidFill>
                  <a:srgbClr val="000000"/>
                </a:solidFill>
                <a:latin typeface="Arial"/>
                <a:ea typeface="Franklin Gothic Medium Cond"/>
              </a:rPr>
              <a:t>covisibilités</a:t>
            </a:r>
            <a:r>
              <a:rPr lang="fr-FR" sz="1300" b="0" strike="noStrike" spc="-1" dirty="0">
                <a:solidFill>
                  <a:srgbClr val="000000"/>
                </a:solidFill>
                <a:latin typeface="Arial"/>
                <a:ea typeface="Franklin Gothic Medium Cond"/>
              </a:rPr>
              <a:t> et sur les mesures compensatoires.</a:t>
            </a:r>
            <a:endParaRPr lang="fr-FR" sz="1300" b="0" strike="noStrike" spc="-1" dirty="0">
              <a:solidFill>
                <a:srgbClr val="000000"/>
              </a:solidFill>
              <a:latin typeface="Times New Roman"/>
            </a:endParaRPr>
          </a:p>
          <a:p>
            <a:pPr algn="just">
              <a:spcBef>
                <a:spcPts val="289"/>
              </a:spcBef>
            </a:pPr>
            <a:endParaRPr lang="fr-FR" sz="1300" b="0" strike="noStrike" spc="-1" dirty="0">
              <a:solidFill>
                <a:srgbClr val="000000"/>
              </a:solidFill>
              <a:latin typeface="Times New Roman"/>
            </a:endParaRPr>
          </a:p>
          <a:p>
            <a:pPr algn="just">
              <a:spcBef>
                <a:spcPts val="289"/>
              </a:spcBef>
            </a:pPr>
            <a:endParaRPr lang="fr-FR" sz="1300" b="0" strike="noStrike" spc="-1" dirty="0">
              <a:solidFill>
                <a:srgbClr val="000000"/>
              </a:solidFill>
              <a:latin typeface="Times New Roman"/>
            </a:endParaRPr>
          </a:p>
          <a:p>
            <a:pPr algn="just">
              <a:spcBef>
                <a:spcPts val="289"/>
              </a:spcBef>
            </a:pPr>
            <a:endParaRPr lang="fr-FR" sz="1300" b="0" strike="noStrike" spc="-1" dirty="0">
              <a:solidFill>
                <a:srgbClr val="000000"/>
              </a:solidFill>
              <a:latin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noRot="1" noChangeAspect="1"/>
          </p:cNvSpPr>
          <p:nvPr>
            <p:ph type="sldImg"/>
          </p:nvPr>
        </p:nvSpPr>
        <p:spPr>
          <a:xfrm>
            <a:off x="1312863" y="1027113"/>
            <a:ext cx="4933950" cy="3700462"/>
          </a:xfrm>
          <a:prstGeom prst="rect">
            <a:avLst/>
          </a:prstGeom>
        </p:spPr>
      </p:sp>
      <p:sp>
        <p:nvSpPr>
          <p:cNvPr id="210" name="PlaceHolder 2"/>
          <p:cNvSpPr>
            <a:spLocks noGrp="1"/>
          </p:cNvSpPr>
          <p:nvPr>
            <p:ph type="body"/>
          </p:nvPr>
        </p:nvSpPr>
        <p:spPr>
          <a:xfrm>
            <a:off x="538200" y="5086800"/>
            <a:ext cx="6264000" cy="5137200"/>
          </a:xfrm>
          <a:prstGeom prst="rect">
            <a:avLst/>
          </a:prstGeom>
        </p:spPr>
        <p:txBody>
          <a:bodyPr lIns="0" tIns="0" rIns="0" bIns="0"/>
          <a:lstStyle/>
          <a:p>
            <a:pPr algn="just"/>
            <a:endParaRPr lang="fr-FR" sz="2400" b="0" strike="noStrike" spc="-1">
              <a:solidFill>
                <a:srgbClr val="000000"/>
              </a:solidFill>
              <a:latin typeface="Times New Roman"/>
            </a:endParaRPr>
          </a:p>
          <a:p>
            <a:pPr algn="just"/>
            <a:endParaRPr lang="fr-FR" sz="2400" b="0" strike="noStrike" spc="-1">
              <a:solidFill>
                <a:srgbClr val="000000"/>
              </a:solidFill>
              <a:latin typeface="Times New Roman"/>
            </a:endParaRPr>
          </a:p>
          <a:p>
            <a:pPr algn="just"/>
            <a:r>
              <a:rPr lang="fr-FR" sz="1300" b="0" strike="noStrike" spc="-1">
                <a:solidFill>
                  <a:srgbClr val="000000"/>
                </a:solidFill>
                <a:latin typeface="Arial"/>
                <a:ea typeface="Franklin Gothic Medium Cond"/>
              </a:rPr>
              <a:t>.</a:t>
            </a:r>
            <a:endParaRPr lang="fr-FR" sz="1300" b="0" strike="noStrike" spc="-1">
              <a:solidFill>
                <a:srgbClr val="000000"/>
              </a:solidFill>
              <a:latin typeface="Times New Roman"/>
            </a:endParaRPr>
          </a:p>
          <a:p>
            <a:pPr algn="just">
              <a:spcBef>
                <a:spcPts val="289"/>
              </a:spcBef>
            </a:pPr>
            <a:endParaRPr lang="fr-FR" sz="1300" b="0" strike="noStrike" spc="-1">
              <a:solidFill>
                <a:srgbClr val="000000"/>
              </a:solidFill>
              <a:latin typeface="Times New Roman"/>
            </a:endParaRPr>
          </a:p>
          <a:p>
            <a:pPr algn="just">
              <a:spcBef>
                <a:spcPts val="289"/>
              </a:spcBef>
            </a:pPr>
            <a:endParaRPr lang="fr-FR" sz="1300" b="0" strike="noStrike" spc="-1">
              <a:solidFill>
                <a:srgbClr val="000000"/>
              </a:solidFill>
              <a:latin typeface="Times New Roman"/>
            </a:endParaRPr>
          </a:p>
          <a:p>
            <a:pPr algn="just">
              <a:spcBef>
                <a:spcPts val="289"/>
              </a:spcBef>
            </a:pPr>
            <a:endParaRPr lang="fr-FR" sz="1300" b="0" strike="noStrike" spc="-1">
              <a:solidFill>
                <a:srgbClr val="000000"/>
              </a:solidFill>
              <a:latin typeface="Times New Roman"/>
            </a:endParaRPr>
          </a:p>
        </p:txBody>
      </p:sp>
      <p:sp>
        <p:nvSpPr>
          <p:cNvPr id="211" name="TextShape 3"/>
          <p:cNvSpPr txBox="1"/>
          <p:nvPr/>
        </p:nvSpPr>
        <p:spPr>
          <a:xfrm>
            <a:off x="614160" y="4972320"/>
            <a:ext cx="6445800" cy="5927400"/>
          </a:xfrm>
          <a:prstGeom prst="rect">
            <a:avLst/>
          </a:prstGeom>
          <a:noFill/>
          <a:ln>
            <a:noFill/>
          </a:ln>
        </p:spPr>
        <p:txBody>
          <a:bodyPr lIns="0" tIns="0" rIns="0" bIns="0"/>
          <a:lstStyle/>
          <a:p>
            <a:pPr algn="just">
              <a:spcBef>
                <a:spcPts val="289"/>
              </a:spcBef>
            </a:pPr>
            <a:r>
              <a:rPr lang="fr-FR" sz="1300" b="0" strike="noStrike" spc="-1">
                <a:solidFill>
                  <a:srgbClr val="000000"/>
                </a:solidFill>
                <a:latin typeface="Arial"/>
                <a:ea typeface="Franklin Gothic Medium Cond"/>
              </a:rPr>
              <a:t>A l’issue de l’examen des avantages et inconvénients du projet, le commissaire enquêteur élabore une synthèse des arguments dégageant explicitement la motivation de son avis. Il ne s’agit pas de reprendre tous les arguments mais de retenir ceux qui motivent votre avis. Ce choix est personnel</a:t>
            </a:r>
            <a:endParaRPr lang="fr-FR" sz="1300" b="0" strike="noStrike" spc="-1">
              <a:solidFill>
                <a:srgbClr val="000000"/>
              </a:solidFill>
              <a:latin typeface="Times New Roman"/>
            </a:endParaRPr>
          </a:p>
          <a:p>
            <a:pPr algn="just">
              <a:spcBef>
                <a:spcPts val="289"/>
              </a:spcBef>
            </a:pPr>
            <a:endParaRPr lang="fr-FR" sz="1300" b="0" strike="noStrike" spc="-1">
              <a:solidFill>
                <a:srgbClr val="000000"/>
              </a:solidFill>
              <a:latin typeface="Times New Roman"/>
            </a:endParaRPr>
          </a:p>
          <a:p>
            <a:pPr algn="just">
              <a:spcBef>
                <a:spcPts val="289"/>
              </a:spcBef>
            </a:pPr>
            <a:r>
              <a:rPr lang="fr-FR" sz="1300" b="0" strike="noStrike" spc="-1">
                <a:solidFill>
                  <a:srgbClr val="000000"/>
                </a:solidFill>
                <a:latin typeface="Arial"/>
                <a:ea typeface="Franklin Gothic Medium Cond"/>
              </a:rPr>
              <a:t>L’absence de cette synthèse a été évoquée dans plusieurs jugements depuis 2008 pour justifier un défaut de motivation. </a:t>
            </a:r>
            <a:endParaRPr lang="fr-FR" sz="1300" b="0" strike="noStrike" spc="-1">
              <a:solidFill>
                <a:srgbClr val="000000"/>
              </a:solidFill>
              <a:latin typeface="Times New Roman"/>
            </a:endParaRPr>
          </a:p>
          <a:p>
            <a:pPr algn="just">
              <a:spcBef>
                <a:spcPts val="289"/>
              </a:spcBef>
            </a:pPr>
            <a:endParaRPr lang="fr-FR" sz="1300" b="0" strike="noStrike" spc="-1">
              <a:solidFill>
                <a:srgbClr val="000000"/>
              </a:solidFill>
              <a:latin typeface="Times New Roman"/>
            </a:endParaRPr>
          </a:p>
          <a:p>
            <a:pPr algn="just">
              <a:spcBef>
                <a:spcPts val="289"/>
              </a:spcBef>
            </a:pPr>
            <a:r>
              <a:rPr lang="fr-FR" sz="1300" b="0" strike="noStrike" spc="-1">
                <a:solidFill>
                  <a:srgbClr val="000000"/>
                </a:solidFill>
                <a:latin typeface="Arial"/>
                <a:ea typeface="Franklin Gothic Medium Cond"/>
              </a:rPr>
              <a:t>Pour la présentation, le CE peut créer un chapitre intitulé « sens de l'avis du CE » ou plus simplement « avis du CE ». Le chapitre débute par un alinéa qui liste les actions entreprises par le CE pour s'informer sur le projet. C’est une sorte de recensement des sources d’informations prises en considération par le CE.                                                        </a:t>
            </a:r>
            <a:endParaRPr lang="fr-FR" sz="1300" b="0" strike="noStrike" spc="-1">
              <a:solidFill>
                <a:srgbClr val="000000"/>
              </a:solidFill>
              <a:latin typeface="Times New Roman"/>
            </a:endParaRPr>
          </a:p>
          <a:p>
            <a:pPr algn="just">
              <a:spcBef>
                <a:spcPts val="289"/>
              </a:spcBef>
            </a:pPr>
            <a:r>
              <a:rPr lang="fr-FR" sz="1300" b="0" strike="noStrike" spc="-1">
                <a:solidFill>
                  <a:srgbClr val="000000"/>
                </a:solidFill>
                <a:latin typeface="Arial"/>
                <a:ea typeface="Franklin Gothic Medium Cond"/>
              </a:rPr>
              <a:t>Beaucoup de CE utilisent la forme suivante : « Après étude du dossier, visites des lieux, analyse des observations du public, audition du maître d’ouvrage, compte tenu de l'examen des avantages et inconvénients du projet qui précède et notamment pour les raisons suivantes : »,  suivi de la synthèse des principales raisons ayant conduit le CE à se forger son avis.</a:t>
            </a:r>
            <a:endParaRPr lang="fr-FR" sz="1300" b="0" strike="noStrike" spc="-1">
              <a:solidFill>
                <a:srgbClr val="000000"/>
              </a:solidFill>
              <a:latin typeface="Times New Roman"/>
            </a:endParaRPr>
          </a:p>
          <a:p>
            <a:pPr algn="just">
              <a:spcBef>
                <a:spcPts val="289"/>
              </a:spcBef>
            </a:pPr>
            <a:endParaRPr lang="fr-FR" sz="1300" b="0" strike="noStrike" spc="-1">
              <a:solidFill>
                <a:srgbClr val="000000"/>
              </a:solidFill>
              <a:latin typeface="Times New Roman"/>
            </a:endParaRPr>
          </a:p>
          <a:p>
            <a:pPr algn="just">
              <a:spcBef>
                <a:spcPts val="289"/>
              </a:spcBef>
            </a:pPr>
            <a:r>
              <a:rPr lang="fr-FR" sz="1300" b="0" strike="noStrike" spc="-1">
                <a:solidFill>
                  <a:srgbClr val="000000"/>
                </a:solidFill>
                <a:latin typeface="Arial"/>
                <a:ea typeface="Franklin Gothic Medium Cond"/>
              </a:rPr>
              <a:t>A cette occasion, il est préférable d'éviter l'utilisation des termes juridiques  « considérant que », « attendu que », « vu le ... », termes juridiques que des tribunaux administratifs trouvent inadaptés dans ce type de document.</a:t>
            </a:r>
            <a:endParaRPr lang="fr-FR" sz="1300" b="0" strike="noStrike" spc="-1">
              <a:solidFill>
                <a:srgbClr val="000000"/>
              </a:solidFill>
              <a:latin typeface="Times New Roman"/>
            </a:endParaRPr>
          </a:p>
          <a:p>
            <a:pPr algn="just">
              <a:spcBef>
                <a:spcPts val="289"/>
              </a:spcBef>
            </a:pPr>
            <a:endParaRPr lang="fr-FR" sz="1300" b="0" strike="noStrike" spc="-1">
              <a:solidFill>
                <a:srgbClr val="000000"/>
              </a:solidFill>
              <a:latin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noRot="1" noChangeAspect="1"/>
          </p:cNvSpPr>
          <p:nvPr>
            <p:ph type="sldImg"/>
          </p:nvPr>
        </p:nvSpPr>
        <p:spPr>
          <a:xfrm>
            <a:off x="1312863" y="1027113"/>
            <a:ext cx="4933950" cy="3700462"/>
          </a:xfrm>
          <a:prstGeom prst="rect">
            <a:avLst/>
          </a:prstGeom>
        </p:spPr>
      </p:sp>
      <p:sp>
        <p:nvSpPr>
          <p:cNvPr id="213" name="PlaceHolder 2"/>
          <p:cNvSpPr>
            <a:spLocks noGrp="1"/>
          </p:cNvSpPr>
          <p:nvPr>
            <p:ph type="body"/>
          </p:nvPr>
        </p:nvSpPr>
        <p:spPr>
          <a:xfrm>
            <a:off x="538200" y="5086800"/>
            <a:ext cx="6264000" cy="5137200"/>
          </a:xfrm>
          <a:prstGeom prst="rect">
            <a:avLst/>
          </a:prstGeom>
        </p:spPr>
        <p:txBody>
          <a:bodyPr lIns="0" tIns="0" rIns="0" bIns="0"/>
          <a:lstStyle/>
          <a:p>
            <a:pPr algn="just"/>
            <a:endParaRPr lang="fr-FR" sz="2400" b="0" strike="noStrike" spc="-1">
              <a:solidFill>
                <a:srgbClr val="000000"/>
              </a:solidFill>
              <a:latin typeface="Times New Roman"/>
            </a:endParaRPr>
          </a:p>
          <a:p>
            <a:pPr algn="just"/>
            <a:endParaRPr lang="fr-FR" sz="2400" b="0" strike="noStrike" spc="-1">
              <a:solidFill>
                <a:srgbClr val="000000"/>
              </a:solidFill>
              <a:latin typeface="Times New Roman"/>
            </a:endParaRPr>
          </a:p>
          <a:p>
            <a:pPr algn="just"/>
            <a:r>
              <a:rPr lang="fr-FR" sz="1300" b="0" strike="noStrike" spc="-1">
                <a:solidFill>
                  <a:srgbClr val="000000"/>
                </a:solidFill>
                <a:latin typeface="Arial"/>
                <a:ea typeface="Franklin Gothic Medium Cond"/>
              </a:rPr>
              <a:t>.</a:t>
            </a:r>
            <a:endParaRPr lang="fr-FR" sz="1300" b="0" strike="noStrike" spc="-1">
              <a:solidFill>
                <a:srgbClr val="000000"/>
              </a:solidFill>
              <a:latin typeface="Times New Roman"/>
            </a:endParaRPr>
          </a:p>
          <a:p>
            <a:pPr algn="just">
              <a:spcBef>
                <a:spcPts val="289"/>
              </a:spcBef>
            </a:pPr>
            <a:endParaRPr lang="fr-FR" sz="1300" b="0" strike="noStrike" spc="-1">
              <a:solidFill>
                <a:srgbClr val="000000"/>
              </a:solidFill>
              <a:latin typeface="Times New Roman"/>
            </a:endParaRPr>
          </a:p>
          <a:p>
            <a:pPr algn="just">
              <a:spcBef>
                <a:spcPts val="289"/>
              </a:spcBef>
            </a:pPr>
            <a:endParaRPr lang="fr-FR" sz="1300" b="0" strike="noStrike" spc="-1">
              <a:solidFill>
                <a:srgbClr val="000000"/>
              </a:solidFill>
              <a:latin typeface="Times New Roman"/>
            </a:endParaRPr>
          </a:p>
          <a:p>
            <a:pPr algn="just">
              <a:spcBef>
                <a:spcPts val="289"/>
              </a:spcBef>
            </a:pPr>
            <a:endParaRPr lang="fr-FR" sz="1300" b="0" strike="noStrike" spc="-1">
              <a:solidFill>
                <a:srgbClr val="000000"/>
              </a:solidFill>
              <a:latin typeface="Times New Roman"/>
            </a:endParaRPr>
          </a:p>
        </p:txBody>
      </p:sp>
      <p:sp>
        <p:nvSpPr>
          <p:cNvPr id="214" name="TextShape 3"/>
          <p:cNvSpPr txBox="1"/>
          <p:nvPr/>
        </p:nvSpPr>
        <p:spPr>
          <a:xfrm>
            <a:off x="487440" y="4934160"/>
            <a:ext cx="6445800" cy="5927400"/>
          </a:xfrm>
          <a:prstGeom prst="rect">
            <a:avLst/>
          </a:prstGeom>
          <a:noFill/>
          <a:ln>
            <a:noFill/>
          </a:ln>
        </p:spPr>
        <p:txBody>
          <a:bodyPr lIns="0" tIns="0" rIns="0" bIns="0"/>
          <a:lstStyle/>
          <a:p>
            <a:pPr algn="just">
              <a:spcBef>
                <a:spcPts val="289"/>
              </a:spcBef>
            </a:pPr>
            <a:r>
              <a:rPr lang="fr-FR" sz="1300" b="0" strike="noStrike" spc="-1">
                <a:solidFill>
                  <a:srgbClr val="000000"/>
                </a:solidFill>
                <a:latin typeface="Arial"/>
                <a:ea typeface="Franklin Gothic Medium Cond"/>
              </a:rPr>
              <a:t>En application des réglementations encadrant les trois types d’enquête, le commissaire enquêteur doit exprimer un avis motivé favorable ou défavorable sur le projet</a:t>
            </a:r>
            <a:endParaRPr lang="fr-FR" sz="1300" b="0" strike="noStrike" spc="-1">
              <a:solidFill>
                <a:srgbClr val="000000"/>
              </a:solidFill>
              <a:latin typeface="Times New Roman"/>
            </a:endParaRPr>
          </a:p>
          <a:p>
            <a:pPr algn="just">
              <a:spcBef>
                <a:spcPts val="289"/>
              </a:spcBef>
            </a:pPr>
            <a:endParaRPr lang="fr-FR" sz="1300" b="0" strike="noStrike" spc="-1">
              <a:solidFill>
                <a:srgbClr val="000000"/>
              </a:solidFill>
              <a:latin typeface="Times New Roman"/>
            </a:endParaRPr>
          </a:p>
          <a:p>
            <a:pPr algn="just">
              <a:spcBef>
                <a:spcPts val="289"/>
              </a:spcBef>
            </a:pPr>
            <a:r>
              <a:rPr lang="fr-FR" sz="1300" b="0" strike="noStrike" spc="-1">
                <a:solidFill>
                  <a:srgbClr val="000000"/>
                </a:solidFill>
                <a:latin typeface="Arial"/>
                <a:ea typeface="Franklin Gothic Medium Cond"/>
              </a:rPr>
              <a:t>L’avis porte sur tout le projet tel qu’il est décrit dans le dossier soumis à l’enquête mais il ne porte que sur le projet donc pas sur la procédure. On ne peut donner un avis favorable pour une partie du projet et défavorable pour une autre.</a:t>
            </a:r>
            <a:endParaRPr lang="fr-FR" sz="1300" b="0" strike="noStrike" spc="-1">
              <a:solidFill>
                <a:srgbClr val="000000"/>
              </a:solidFill>
              <a:latin typeface="Times New Roman"/>
            </a:endParaRPr>
          </a:p>
          <a:p>
            <a:pPr algn="just">
              <a:spcBef>
                <a:spcPts val="289"/>
              </a:spcBef>
            </a:pPr>
            <a:endParaRPr lang="fr-FR" sz="1300" b="0" strike="noStrike" spc="-1">
              <a:solidFill>
                <a:srgbClr val="000000"/>
              </a:solidFill>
              <a:latin typeface="Times New Roman"/>
            </a:endParaRPr>
          </a:p>
          <a:p>
            <a:pPr algn="just">
              <a:spcBef>
                <a:spcPts val="289"/>
              </a:spcBef>
            </a:pPr>
            <a:r>
              <a:rPr lang="fr-FR" sz="1300" b="0" strike="noStrike" spc="-1">
                <a:solidFill>
                  <a:srgbClr val="000000"/>
                </a:solidFill>
                <a:latin typeface="Arial"/>
                <a:ea typeface="Franklin Gothic Medium Cond"/>
              </a:rPr>
              <a:t>Il est préférable d’utiliser les termes de la réglementation. Les synonymes et les expressions telles que «  je ne suis pas opposé à... » , « « je ne suis pas défavorable... », sont à proscrire</a:t>
            </a:r>
            <a:endParaRPr lang="fr-FR" sz="1300" b="0" strike="noStrike" spc="-1">
              <a:solidFill>
                <a:srgbClr val="000000"/>
              </a:solidFill>
              <a:latin typeface="Times New Roman"/>
            </a:endParaRPr>
          </a:p>
          <a:p>
            <a:pPr algn="just">
              <a:spcBef>
                <a:spcPts val="289"/>
              </a:spcBef>
            </a:pPr>
            <a:r>
              <a:rPr lang="fr-FR" sz="1300" b="0" strike="noStrike" spc="-1">
                <a:solidFill>
                  <a:srgbClr val="000000"/>
                </a:solidFill>
                <a:latin typeface="Arial"/>
                <a:ea typeface="Franklin Gothic Medium Cond"/>
              </a:rPr>
              <a:t> </a:t>
            </a:r>
            <a:endParaRPr lang="fr-FR" sz="1300" b="0" strike="noStrike" spc="-1">
              <a:solidFill>
                <a:srgbClr val="000000"/>
              </a:solidFill>
              <a:latin typeface="Times New Roman"/>
            </a:endParaRPr>
          </a:p>
          <a:p>
            <a:pPr algn="just">
              <a:spcBef>
                <a:spcPts val="289"/>
              </a:spcBef>
            </a:pPr>
            <a:r>
              <a:rPr lang="fr-FR" sz="1300" b="0" strike="noStrike" spc="-1">
                <a:solidFill>
                  <a:srgbClr val="000000"/>
                </a:solidFill>
                <a:latin typeface="Arial"/>
                <a:ea typeface="Franklin Gothic Medium Cond"/>
              </a:rPr>
              <a:t>.</a:t>
            </a:r>
            <a:endParaRPr lang="fr-FR" sz="1300" b="0" strike="noStrike" spc="-1">
              <a:solidFill>
                <a:srgbClr val="000000"/>
              </a:solidFill>
              <a:latin typeface="Times New Roman"/>
            </a:endParaRPr>
          </a:p>
          <a:p>
            <a:pPr algn="just">
              <a:spcBef>
                <a:spcPts val="289"/>
              </a:spcBef>
            </a:pPr>
            <a:endParaRPr lang="fr-FR" sz="1300" b="0" strike="noStrike" spc="-1">
              <a:solidFill>
                <a:srgbClr val="000000"/>
              </a:solidFill>
              <a:latin typeface="Times New Roman"/>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noRot="1" noChangeAspect="1"/>
          </p:cNvSpPr>
          <p:nvPr>
            <p:ph type="sldImg"/>
          </p:nvPr>
        </p:nvSpPr>
        <p:spPr>
          <a:xfrm>
            <a:off x="1368425" y="1123950"/>
            <a:ext cx="4933950" cy="3700463"/>
          </a:xfrm>
          <a:prstGeom prst="rect">
            <a:avLst/>
          </a:prstGeom>
        </p:spPr>
      </p:sp>
      <p:sp>
        <p:nvSpPr>
          <p:cNvPr id="216" name="PlaceHolder 2"/>
          <p:cNvSpPr>
            <a:spLocks noGrp="1"/>
          </p:cNvSpPr>
          <p:nvPr>
            <p:ph type="body"/>
          </p:nvPr>
        </p:nvSpPr>
        <p:spPr>
          <a:xfrm>
            <a:off x="360000" y="4964760"/>
            <a:ext cx="6768000" cy="5259240"/>
          </a:xfrm>
          <a:prstGeom prst="rect">
            <a:avLst/>
          </a:prstGeom>
        </p:spPr>
        <p:txBody>
          <a:bodyPr lIns="0" tIns="0" rIns="0" bIns="0"/>
          <a:lstStyle/>
          <a:p>
            <a:pPr algn="just"/>
            <a:endParaRPr lang="fr-FR" sz="2400" b="0" strike="noStrike" spc="-1" dirty="0">
              <a:solidFill>
                <a:srgbClr val="000000"/>
              </a:solidFill>
              <a:latin typeface="Times New Roman"/>
            </a:endParaRPr>
          </a:p>
          <a:p>
            <a:pPr algn="just"/>
            <a:r>
              <a:rPr lang="fr-FR" sz="1300" b="0" strike="noStrike" spc="-1" dirty="0">
                <a:solidFill>
                  <a:srgbClr val="000000"/>
                </a:solidFill>
                <a:latin typeface="Arial"/>
              </a:rPr>
              <a:t>Le code de l’environnement prévoit que le commissaire enquêteur peut assortir son avis favorable de réserves. Même si la réglementation des autres types d’enquête ne prévoit pas cette possibilité, rien ne l’interdit.</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Énoncer clairement qu’il s’agit de réserves. Il est possible d’utiliser la formule « Je donne un avis favorable sous réserve que …</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ea typeface="Arial"/>
              </a:rPr>
              <a:t>L’avis favorable avec réserves est un avis favorable sous condition. Si les réserves ne sont pas toutes levées l'avis est réputé défavorable.</a:t>
            </a:r>
          </a:p>
          <a:p>
            <a:pPr algn="just"/>
            <a:r>
              <a:rPr lang="fr-FR" sz="1300" b="0" strike="noStrike" spc="-1" dirty="0">
                <a:solidFill>
                  <a:srgbClr val="000000"/>
                </a:solidFill>
                <a:latin typeface="Arial"/>
                <a:ea typeface="Arial"/>
              </a:rPr>
              <a:t>Cela implique que ces conditions soient :</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ea typeface="Arial"/>
              </a:rPr>
              <a:t>- réalisables, c'est à dire qu'elles puissent être levées par le MO</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ea typeface="Arial"/>
              </a:rPr>
              <a:t>- exprimés avec un maximum de clarté et de précision afin de ne laisser subsister aucune ambiguïté.</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ea typeface="Arial"/>
              </a:rPr>
              <a:t>Si une réserve affecte l'économie générale du projet, le CE peut rappeler dans son rapport que le MO peut utiliser la procédure de l'enquête complémentaire et lui signaler que cette décision ne peut être prise que si le conseil délibérant n'a pas statué sur le projet si cette formalité est requise par la réglementation.</a:t>
            </a:r>
            <a:endParaRPr lang="fr-FR" sz="1300" b="0" strike="noStrike" spc="-1" dirty="0">
              <a:solidFill>
                <a:srgbClr val="000000"/>
              </a:solidFill>
              <a:latin typeface="Times New Roman"/>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PlaceHolder 1"/>
          <p:cNvSpPr>
            <a:spLocks noGrp="1" noRot="1" noChangeAspect="1"/>
          </p:cNvSpPr>
          <p:nvPr>
            <p:ph type="sldImg"/>
          </p:nvPr>
        </p:nvSpPr>
        <p:spPr>
          <a:xfrm>
            <a:off x="1368425" y="1123950"/>
            <a:ext cx="4933950" cy="3700463"/>
          </a:xfrm>
          <a:prstGeom prst="rect">
            <a:avLst/>
          </a:prstGeom>
        </p:spPr>
      </p:sp>
      <p:sp>
        <p:nvSpPr>
          <p:cNvPr id="218" name="PlaceHolder 2"/>
          <p:cNvSpPr>
            <a:spLocks noGrp="1"/>
          </p:cNvSpPr>
          <p:nvPr>
            <p:ph type="body"/>
          </p:nvPr>
        </p:nvSpPr>
        <p:spPr>
          <a:xfrm>
            <a:off x="360000" y="4964760"/>
            <a:ext cx="6768000" cy="5259240"/>
          </a:xfrm>
          <a:prstGeom prst="rect">
            <a:avLst/>
          </a:prstGeom>
        </p:spPr>
        <p:txBody>
          <a:bodyPr lIns="0" tIns="0" rIns="0" bIns="0"/>
          <a:lstStyle/>
          <a:p>
            <a:pPr algn="just"/>
            <a:endParaRPr lang="fr-FR" sz="2400" b="0" strike="noStrike" spc="-1" dirty="0">
              <a:solidFill>
                <a:srgbClr val="000000"/>
              </a:solidFill>
              <a:latin typeface="Times New Roman"/>
            </a:endParaRPr>
          </a:p>
          <a:p>
            <a:pPr algn="just"/>
            <a:r>
              <a:rPr lang="fr-FR" sz="1300" b="0" strike="noStrike" spc="-1" dirty="0">
                <a:solidFill>
                  <a:srgbClr val="000000"/>
                </a:solidFill>
                <a:latin typeface="Arial"/>
              </a:rPr>
              <a:t>Même si la réglementation ne prévoit pas cette possibilité, rien n’interdit au commissaire enquêteur de faire des recommandations. Celles-ci n’ayant aucune incidence sur le sens de l’avis, il est préférable de les disposer au fur et à mesure dans les conclusions motivées ou de les regrouper après l’avis en les identifiant bien en tant que telles pour éviter que le juge ne les qualifie comme des réserves</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Le CE doit </a:t>
            </a:r>
            <a:r>
              <a:rPr lang="fr-FR" sz="1300" b="0" strike="noStrike" spc="-1" dirty="0">
                <a:solidFill>
                  <a:srgbClr val="000000"/>
                </a:solidFill>
                <a:latin typeface="Arial"/>
                <a:ea typeface="Arial"/>
              </a:rPr>
              <a:t> énoncer clairement  s'il s'agit de recommandations et formuler celles-ci avec clarté et précision : sans que ces recommandations aient le caractère de réserves</a:t>
            </a:r>
            <a:endParaRPr lang="fr-FR" sz="1300" b="0" strike="noStrike" spc="-1" dirty="0">
              <a:solidFill>
                <a:srgbClr val="000000"/>
              </a:solidFill>
              <a:latin typeface="Times New Roman"/>
            </a:endParaRPr>
          </a:p>
          <a:p>
            <a:pPr algn="just"/>
            <a:r>
              <a:rPr lang="fr-FR" sz="1300" b="1" strike="noStrike" spc="-1" dirty="0">
                <a:solidFill>
                  <a:srgbClr val="000000"/>
                </a:solidFill>
                <a:latin typeface="Arial"/>
                <a:ea typeface="Arial"/>
              </a:rPr>
              <a:t>  </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ea typeface="Arial"/>
              </a:rPr>
              <a:t>Les recommandations sont en fait des vœux dont la mise en œuvre est laissée à l'initiative du maître d’ouvrage. Elles découlent de l'analyse personnelle des différents aspects du projet par le CE. Elles doivent être pertinentes et de nature à améliorer le projet mais sans porter atteinte à l'économie générale de celui-ci. </a:t>
            </a:r>
            <a:endParaRPr lang="fr-FR" sz="1300" b="0" strike="noStrike" spc="-1" dirty="0">
              <a:solidFill>
                <a:srgbClr val="000000"/>
              </a:solidFill>
              <a:latin typeface="Times New Roman"/>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laceHolder 1"/>
          <p:cNvSpPr>
            <a:spLocks noGrp="1" noRot="1" noChangeAspect="1"/>
          </p:cNvSpPr>
          <p:nvPr>
            <p:ph type="sldImg"/>
          </p:nvPr>
        </p:nvSpPr>
        <p:spPr>
          <a:xfrm>
            <a:off x="1330325" y="1079500"/>
            <a:ext cx="4933950" cy="3700463"/>
          </a:xfrm>
          <a:prstGeom prst="rect">
            <a:avLst/>
          </a:prstGeom>
        </p:spPr>
      </p:sp>
      <p:sp>
        <p:nvSpPr>
          <p:cNvPr id="220" name="PlaceHolder 2"/>
          <p:cNvSpPr>
            <a:spLocks noGrp="1"/>
          </p:cNvSpPr>
          <p:nvPr>
            <p:ph type="body"/>
          </p:nvPr>
        </p:nvSpPr>
        <p:spPr>
          <a:xfrm>
            <a:off x="216000" y="4824000"/>
            <a:ext cx="7128000" cy="5760000"/>
          </a:xfrm>
          <a:prstGeom prst="rect">
            <a:avLst/>
          </a:prstGeom>
        </p:spPr>
        <p:txBody>
          <a:bodyPr lIns="0" tIns="0" rIns="0" bIns="0"/>
          <a:lstStyle/>
          <a:p>
            <a:pPr algn="just"/>
            <a:endParaRPr lang="fr-FR" sz="2400" b="0" strike="noStrike" spc="-1" dirty="0">
              <a:solidFill>
                <a:srgbClr val="000000"/>
              </a:solidFill>
              <a:latin typeface="Times New Roman"/>
            </a:endParaRPr>
          </a:p>
          <a:p>
            <a:pPr algn="just"/>
            <a:endParaRPr lang="fr-FR" sz="2400" b="0" strike="noStrike" spc="-1" dirty="0">
              <a:solidFill>
                <a:srgbClr val="000000"/>
              </a:solidFill>
              <a:latin typeface="Times New Roman"/>
            </a:endParaRPr>
          </a:p>
          <a:p>
            <a:pPr algn="just"/>
            <a:r>
              <a:rPr lang="fr-FR" sz="1300" b="0" strike="noStrike" spc="-1" dirty="0">
                <a:solidFill>
                  <a:srgbClr val="000000"/>
                </a:solidFill>
                <a:latin typeface="Arial"/>
              </a:rPr>
              <a:t>En matière d’expropriation le bilan des avantages et inconvénient à donné lieu à l'élaboration de la théorie du bilan par le conseil d’État. Elle se formule ainsi depuis l'arrêt du Conseil d’État Ville Nouvelle Est du 20 octobre 1970 :.</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 </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 "Une opération ne peut être légalement  déclarée d'utilité publique  que si les atteintes à la propriété privée, le coût financier et éventuellement les inconvénients d'ordre social ou l'atteinte à d'autres intérêts publics qu'elle comporte ne sont pas excessifs eu égard à l'intérêt qu'elle présente" .  </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  </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Il est un critère fondamental que le CE ne peut ignorer  et qui découle directement du code de l’environnement, les impacts du projet en matière d'environnement. C’est pourquoi les atteintes à l’environnement ont été ajoutées à la théorie du bilan quelques années après</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Attention il ne s'agit ni d'une loi ni d'un règlement, mais il est utile d'avoir cette théorie en tête lorsque l'on rédige des conclusions motivées relatives à une DUP. Elle guide notre réflexion</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0000"/>
              </a:lnSpc>
              <a:spcBef>
                <a:spcPts val="524"/>
              </a:spcBef>
            </a:pPr>
            <a:r>
              <a:rPr lang="fr-FR" sz="1200" b="0" strike="noStrike" spc="-1" dirty="0">
                <a:solidFill>
                  <a:srgbClr val="000000"/>
                </a:solidFill>
                <a:latin typeface="Arial"/>
                <a:ea typeface="Microsoft YaHei"/>
              </a:rPr>
              <a:t>Les premières enquêtes publiques ouvertes à tous les citoyens apparaissent sous la révolution française.</a:t>
            </a:r>
            <a:endParaRPr lang="fr-FR" sz="1200" b="0" strike="noStrike" spc="-1" dirty="0">
              <a:latin typeface="Arial"/>
            </a:endParaRPr>
          </a:p>
          <a:p>
            <a:pPr algn="just">
              <a:lnSpc>
                <a:spcPct val="100000"/>
              </a:lnSpc>
              <a:spcBef>
                <a:spcPts val="524"/>
              </a:spcBef>
            </a:pPr>
            <a:r>
              <a:rPr lang="fr-FR" sz="1200" b="0" strike="noStrike" spc="-1" dirty="0">
                <a:solidFill>
                  <a:srgbClr val="000000"/>
                </a:solidFill>
                <a:latin typeface="Arial"/>
                <a:ea typeface="Microsoft YaHei"/>
              </a:rPr>
              <a:t>Les buts de ces premières enquêtes sont la gestion de la propriété commune et la sauvegarde de la propriété privée.</a:t>
            </a:r>
            <a:endParaRPr lang="fr-FR" sz="1200" b="0" strike="noStrike" spc="-1" dirty="0">
              <a:latin typeface="Arial"/>
            </a:endParaRPr>
          </a:p>
          <a:p>
            <a:pPr algn="just">
              <a:lnSpc>
                <a:spcPct val="100000"/>
              </a:lnSpc>
              <a:spcBef>
                <a:spcPts val="524"/>
              </a:spcBef>
            </a:pPr>
            <a:r>
              <a:rPr lang="fr-FR" sz="1200" b="0" strike="noStrike" spc="-1" dirty="0">
                <a:solidFill>
                  <a:srgbClr val="000000"/>
                </a:solidFill>
                <a:latin typeface="Arial"/>
                <a:ea typeface="Microsoft YaHei"/>
              </a:rPr>
              <a:t>C’est à cette époque qu’apparaît le principe selon lequel on ne peut exproprier que pour cause d’utilité publique.</a:t>
            </a:r>
          </a:p>
          <a:p>
            <a:pPr algn="just">
              <a:lnSpc>
                <a:spcPct val="100000"/>
              </a:lnSpc>
              <a:spcBef>
                <a:spcPts val="524"/>
              </a:spcBef>
            </a:pPr>
            <a:endParaRPr lang="fr-FR" sz="1200" b="0" strike="noStrike" spc="-1" dirty="0">
              <a:solidFill>
                <a:srgbClr val="000000"/>
              </a:solidFill>
              <a:latin typeface="Arial"/>
              <a:ea typeface="Microsoft YaHei"/>
            </a:endParaRPr>
          </a:p>
          <a:p>
            <a:pPr algn="just">
              <a:lnSpc>
                <a:spcPct val="100000"/>
              </a:lnSpc>
              <a:spcBef>
                <a:spcPts val="524"/>
              </a:spcBef>
            </a:pPr>
            <a:r>
              <a:rPr lang="fr-FR" sz="1200" b="0" strike="noStrike" spc="-1" dirty="0">
                <a:solidFill>
                  <a:srgbClr val="000000"/>
                </a:solidFill>
                <a:latin typeface="Arial"/>
                <a:ea typeface="Microsoft YaHei"/>
              </a:rPr>
              <a:t>En 1805 apparaissent les enquêtes relatives à la protection contre les nuisances, elles sont appelées enquête de commodo et </a:t>
            </a:r>
            <a:r>
              <a:rPr lang="fr-FR" sz="1200" b="0" strike="noStrike" spc="-1" dirty="0" err="1">
                <a:solidFill>
                  <a:srgbClr val="000000"/>
                </a:solidFill>
                <a:latin typeface="Arial"/>
                <a:ea typeface="Microsoft YaHei"/>
              </a:rPr>
              <a:t>incommodo</a:t>
            </a:r>
            <a:r>
              <a:rPr lang="fr-FR" sz="1200" b="0" strike="noStrike" spc="-1" dirty="0">
                <a:solidFill>
                  <a:srgbClr val="000000"/>
                </a:solidFill>
                <a:latin typeface="Arial"/>
                <a:ea typeface="Microsoft YaHei"/>
              </a:rPr>
              <a:t>. Cette procédure supprimée en 2016. est à l’origine de celles relatives à la protection de l’environnement.</a:t>
            </a:r>
          </a:p>
          <a:p>
            <a:pPr algn="just">
              <a:lnSpc>
                <a:spcPct val="100000"/>
              </a:lnSpc>
              <a:spcBef>
                <a:spcPts val="524"/>
              </a:spcBef>
            </a:pPr>
            <a:endParaRPr lang="fr-FR" sz="1200" b="0" strike="noStrike" spc="-1" dirty="0">
              <a:solidFill>
                <a:srgbClr val="000000"/>
              </a:solidFill>
              <a:latin typeface="Arial"/>
              <a:ea typeface="Microsoft YaHei"/>
            </a:endParaRPr>
          </a:p>
          <a:p>
            <a:pPr algn="just">
              <a:lnSpc>
                <a:spcPct val="100000"/>
              </a:lnSpc>
              <a:spcBef>
                <a:spcPts val="524"/>
              </a:spcBef>
            </a:pPr>
            <a:r>
              <a:rPr lang="fr-FR" sz="1200" b="0" strike="noStrike" spc="-1" dirty="0">
                <a:solidFill>
                  <a:srgbClr val="000000"/>
                </a:solidFill>
                <a:latin typeface="Arial"/>
                <a:ea typeface="Microsoft YaHei"/>
              </a:rPr>
              <a:t>Depuis les textes se multiplient et la jurisprudence évolue.</a:t>
            </a:r>
          </a:p>
          <a:p>
            <a:pPr algn="just">
              <a:lnSpc>
                <a:spcPct val="100000"/>
              </a:lnSpc>
              <a:spcBef>
                <a:spcPts val="524"/>
              </a:spcBef>
            </a:pPr>
            <a:endParaRPr lang="fr-FR" sz="1200" b="0" strike="noStrike" spc="-1" dirty="0">
              <a:latin typeface="Arial"/>
            </a:endParaRPr>
          </a:p>
          <a:p>
            <a:pPr algn="just">
              <a:lnSpc>
                <a:spcPct val="100000"/>
              </a:lnSpc>
              <a:spcBef>
                <a:spcPts val="524"/>
              </a:spcBef>
            </a:pPr>
            <a:r>
              <a:rPr lang="fr-FR" sz="1200" b="0" strike="noStrike" spc="-1" dirty="0">
                <a:solidFill>
                  <a:srgbClr val="000000"/>
                </a:solidFill>
                <a:latin typeface="Arial"/>
                <a:ea typeface="Microsoft YaHei"/>
              </a:rPr>
              <a:t>En 1971, le Conseil d’État énonce la théorie du bilan, comparaison entre les avantages et les inconvénients du projet.</a:t>
            </a:r>
            <a:endParaRPr lang="fr-FR" sz="1200" b="0" strike="noStrike" spc="-1" dirty="0">
              <a:latin typeface="Arial"/>
            </a:endParaRPr>
          </a:p>
          <a:p>
            <a:pPr algn="just">
              <a:lnSpc>
                <a:spcPct val="100000"/>
              </a:lnSpc>
              <a:spcBef>
                <a:spcPts val="524"/>
              </a:spcBef>
            </a:pPr>
            <a:r>
              <a:rPr lang="fr-FR" sz="1200" b="0" strike="noStrike" spc="-1" dirty="0">
                <a:solidFill>
                  <a:srgbClr val="000000"/>
                </a:solidFill>
                <a:latin typeface="Arial"/>
                <a:ea typeface="Microsoft YaHei"/>
              </a:rPr>
              <a:t>Une opération ne peut être légalement déclarée d'utilité publique que si les atteintes à la propriété privée, le coût financier et éventuellement les inconvénients d'ordre social ou l'atteinte à d'autres intérêts publics ne sont pas excessifs par rapport à l'intérêt qu'elle présente.</a:t>
            </a:r>
          </a:p>
          <a:p>
            <a:pPr algn="just">
              <a:lnSpc>
                <a:spcPct val="100000"/>
              </a:lnSpc>
              <a:spcBef>
                <a:spcPts val="524"/>
              </a:spcBef>
            </a:pPr>
            <a:endParaRPr lang="fr-FR" sz="1200" b="0" strike="noStrike" spc="-1" dirty="0">
              <a:latin typeface="Arial"/>
            </a:endParaRPr>
          </a:p>
          <a:p>
            <a:pPr algn="just">
              <a:lnSpc>
                <a:spcPct val="100000"/>
              </a:lnSpc>
              <a:spcBef>
                <a:spcPts val="524"/>
              </a:spcBef>
            </a:pPr>
            <a:r>
              <a:rPr lang="fr-FR" sz="1200" b="0" strike="noStrike" spc="-1" dirty="0">
                <a:solidFill>
                  <a:srgbClr val="000000"/>
                </a:solidFill>
                <a:latin typeface="Arial"/>
                <a:ea typeface="Microsoft YaHei"/>
              </a:rPr>
              <a:t>Depuis se sont ajoutées également les préoccupations environnementales.</a:t>
            </a:r>
            <a:endParaRPr lang="fr-FR" sz="1200" b="0" strike="noStrike" spc="-1" dirty="0">
              <a:latin typeface="Arial"/>
            </a:endParaRPr>
          </a:p>
          <a:p>
            <a:pPr algn="just">
              <a:lnSpc>
                <a:spcPct val="100000"/>
              </a:lnSpc>
              <a:spcBef>
                <a:spcPts val="524"/>
              </a:spcBef>
            </a:pPr>
            <a:r>
              <a:rPr lang="fr-FR" sz="1200" b="0" strike="noStrike" spc="-1" dirty="0">
                <a:solidFill>
                  <a:srgbClr val="000000"/>
                </a:solidFill>
                <a:latin typeface="Arial"/>
                <a:ea typeface="Microsoft YaHei"/>
              </a:rPr>
              <a:t>Cette jurisprudence met fin au pouvoir discrétionnaire de l’administration pour apprécier l’utilité publique.</a:t>
            </a:r>
          </a:p>
          <a:p>
            <a:pPr algn="just">
              <a:lnSpc>
                <a:spcPct val="100000"/>
              </a:lnSpc>
              <a:spcBef>
                <a:spcPts val="524"/>
              </a:spcBef>
            </a:pPr>
            <a:endParaRPr lang="fr-FR" sz="1200" b="0" strike="noStrike" spc="-1" dirty="0">
              <a:solidFill>
                <a:srgbClr val="000000"/>
              </a:solidFill>
              <a:latin typeface="Arial"/>
              <a:ea typeface="Microsoft YaHei"/>
            </a:endParaRPr>
          </a:p>
          <a:p>
            <a:pPr>
              <a:lnSpc>
                <a:spcPct val="100000"/>
              </a:lnSpc>
              <a:spcBef>
                <a:spcPts val="524"/>
              </a:spcBef>
            </a:pPr>
            <a:r>
              <a:rPr lang="fr-FR" sz="1200" b="0" strike="noStrike" spc="-1" dirty="0">
                <a:solidFill>
                  <a:srgbClr val="000000"/>
                </a:solidFill>
                <a:latin typeface="Arial"/>
                <a:ea typeface="Microsoft YaHei"/>
              </a:rPr>
              <a:t>Puis on assiste à une évolution sous la pression des associations, du fait d’un plus grand désir de participation des citoyens et de la meilleure prise en compte de la protection de l’environnement.</a:t>
            </a:r>
          </a:p>
          <a:p>
            <a:pPr>
              <a:lnSpc>
                <a:spcPct val="100000"/>
              </a:lnSpc>
              <a:spcBef>
                <a:spcPts val="524"/>
              </a:spcBef>
            </a:pPr>
            <a:endParaRPr lang="fr-FR" sz="1200" b="0" strike="noStrike" spc="-1" dirty="0">
              <a:latin typeface="Arial"/>
            </a:endParaRPr>
          </a:p>
          <a:p>
            <a:pPr>
              <a:lnSpc>
                <a:spcPct val="100000"/>
              </a:lnSpc>
              <a:spcBef>
                <a:spcPts val="524"/>
              </a:spcBef>
            </a:pPr>
            <a:r>
              <a:rPr lang="fr-FR" sz="1200" b="0" strike="noStrike" spc="-1" dirty="0">
                <a:solidFill>
                  <a:srgbClr val="000000"/>
                </a:solidFill>
                <a:latin typeface="Arial"/>
                <a:ea typeface="Microsoft YaHei"/>
              </a:rPr>
              <a:t>1973  Création du poste de Médiateur de la République</a:t>
            </a:r>
            <a:endParaRPr lang="fr-FR" sz="1200" b="0" strike="noStrike" spc="-1" dirty="0">
              <a:latin typeface="Arial"/>
            </a:endParaRPr>
          </a:p>
          <a:p>
            <a:pPr>
              <a:lnSpc>
                <a:spcPct val="100000"/>
              </a:lnSpc>
              <a:spcBef>
                <a:spcPts val="524"/>
              </a:spcBef>
            </a:pPr>
            <a:r>
              <a:rPr lang="fr-FR" sz="1200" b="0" strike="noStrike" spc="-1" dirty="0">
                <a:solidFill>
                  <a:srgbClr val="000000"/>
                </a:solidFill>
                <a:latin typeface="Arial"/>
                <a:ea typeface="Microsoft YaHei"/>
              </a:rPr>
              <a:t>1976 Vote de la loi sur la protection de la nature</a:t>
            </a:r>
            <a:endParaRPr lang="fr-FR" sz="1200" b="0" strike="noStrike" spc="-1" dirty="0">
              <a:latin typeface="Arial"/>
            </a:endParaRPr>
          </a:p>
          <a:p>
            <a:pPr>
              <a:lnSpc>
                <a:spcPct val="100000"/>
              </a:lnSpc>
              <a:spcBef>
                <a:spcPts val="524"/>
              </a:spcBef>
            </a:pPr>
            <a:r>
              <a:rPr lang="fr-FR" sz="1200" b="0" strike="noStrike" spc="-1" dirty="0">
                <a:solidFill>
                  <a:srgbClr val="000000"/>
                </a:solidFill>
                <a:latin typeface="Arial"/>
                <a:ea typeface="Microsoft YaHei"/>
              </a:rPr>
              <a:t>1976 Vote de la loi sur les installations classées pour la protection de l’environnement, ICPE</a:t>
            </a:r>
          </a:p>
          <a:p>
            <a:pPr algn="just">
              <a:lnSpc>
                <a:spcPct val="100000"/>
              </a:lnSpc>
              <a:spcBef>
                <a:spcPts val="524"/>
              </a:spcBef>
            </a:pPr>
            <a:r>
              <a:rPr lang="fr-FR" sz="1200" b="0" strike="noStrike" spc="-1" dirty="0">
                <a:solidFill>
                  <a:srgbClr val="000000"/>
                </a:solidFill>
                <a:latin typeface="Arial"/>
                <a:ea typeface="Microsoft YaHei"/>
              </a:rPr>
              <a:t>1983 vote de la loi sur la démocratisation des enquêtes publiques et la protection de l’environnement dite loi </a:t>
            </a:r>
            <a:r>
              <a:rPr lang="fr-FR" sz="1200" b="0" strike="noStrike" spc="-1" dirty="0" err="1">
                <a:solidFill>
                  <a:srgbClr val="000000"/>
                </a:solidFill>
                <a:latin typeface="Arial"/>
                <a:ea typeface="Microsoft YaHei"/>
              </a:rPr>
              <a:t>Bouchardeau</a:t>
            </a:r>
            <a:r>
              <a:rPr lang="fr-FR" sz="1200" b="0" strike="noStrike" spc="-1" dirty="0">
                <a:solidFill>
                  <a:srgbClr val="000000"/>
                </a:solidFill>
                <a:latin typeface="Arial"/>
                <a:ea typeface="Microsoft YaHei"/>
              </a:rPr>
              <a:t> qui marque une étape très importante de l’évolution en matière de participation du public et de protection de l’environnement.</a:t>
            </a:r>
            <a:endParaRPr lang="fr-FR" sz="1200" b="0" strike="noStrike" spc="-1" dirty="0">
              <a:latin typeface="Arial"/>
            </a:endParaRPr>
          </a:p>
          <a:p>
            <a:pPr algn="just">
              <a:lnSpc>
                <a:spcPct val="100000"/>
              </a:lnSpc>
              <a:spcBef>
                <a:spcPts val="524"/>
              </a:spcBef>
            </a:pPr>
            <a:r>
              <a:rPr lang="fr-FR" sz="1200" b="0" strike="noStrike" spc="-1" dirty="0">
                <a:solidFill>
                  <a:srgbClr val="000000"/>
                </a:solidFill>
                <a:latin typeface="Arial"/>
                <a:ea typeface="Microsoft YaHei"/>
              </a:rPr>
              <a:t>Le rôle du CE est renforcé ; il assure la conduite de l’enquête de manière à permettre au public de prendre une connaissance complète du projet.</a:t>
            </a:r>
            <a:endParaRPr lang="fr-FR" sz="1200" b="0" strike="noStrike" spc="-1" dirty="0">
              <a:latin typeface="Arial"/>
            </a:endParaRPr>
          </a:p>
          <a:p>
            <a:pPr algn="just">
              <a:lnSpc>
                <a:spcPct val="100000"/>
              </a:lnSpc>
              <a:spcBef>
                <a:spcPts val="524"/>
              </a:spcBef>
            </a:pPr>
            <a:r>
              <a:rPr lang="fr-FR" sz="1200" b="0" strike="noStrike" spc="-1" dirty="0">
                <a:solidFill>
                  <a:srgbClr val="000000"/>
                </a:solidFill>
                <a:latin typeface="Arial"/>
                <a:ea typeface="Microsoft YaHei"/>
              </a:rPr>
              <a:t>La désignation du CE par le TA renforce son indépendance tant à l’égard des pouvoirs publics et des maîtres d’ouvrage qu’aux yeux des administrés.</a:t>
            </a:r>
            <a:endParaRPr lang="fr-FR" sz="1200" b="0" strike="noStrike" spc="-1" dirty="0">
              <a:latin typeface="Arial"/>
            </a:endParaRPr>
          </a:p>
          <a:p>
            <a:pPr algn="just">
              <a:lnSpc>
                <a:spcPct val="100000"/>
              </a:lnSpc>
              <a:spcBef>
                <a:spcPts val="524"/>
              </a:spcBef>
            </a:pPr>
            <a:r>
              <a:rPr lang="fr-FR" sz="1200" b="0" strike="noStrike" spc="-1" dirty="0">
                <a:solidFill>
                  <a:srgbClr val="000000"/>
                </a:solidFill>
                <a:latin typeface="Arial"/>
                <a:ea typeface="Microsoft YaHei"/>
              </a:rPr>
              <a:t>Le CE est un relais entre les citoyens et les maîtres ouvrages privés ou publics.</a:t>
            </a:r>
            <a:endParaRPr lang="fr-FR" sz="1200" b="0" strike="noStrike" spc="-1" dirty="0">
              <a:latin typeface="Arial"/>
            </a:endParaRPr>
          </a:p>
          <a:p>
            <a:pPr algn="just">
              <a:lnSpc>
                <a:spcPct val="100000"/>
              </a:lnSpc>
              <a:spcBef>
                <a:spcPts val="524"/>
              </a:spcBef>
            </a:pPr>
            <a:r>
              <a:rPr lang="fr-FR" sz="1200" b="0" strike="noStrike" spc="-1" dirty="0">
                <a:solidFill>
                  <a:srgbClr val="000000"/>
                </a:solidFill>
                <a:latin typeface="Arial"/>
                <a:ea typeface="Microsoft YaHei"/>
              </a:rPr>
              <a:t>Naissance d’une exigence d’aptitude du commissaire enquêteur.</a:t>
            </a:r>
          </a:p>
          <a:p>
            <a:pPr algn="just">
              <a:lnSpc>
                <a:spcPct val="100000"/>
              </a:lnSpc>
              <a:spcBef>
                <a:spcPts val="524"/>
              </a:spcBef>
            </a:pPr>
            <a:endParaRPr lang="fr-FR" sz="1200" b="0" strike="noStrike" spc="-1" dirty="0">
              <a:solidFill>
                <a:srgbClr val="000000"/>
              </a:solidFill>
              <a:latin typeface="Arial"/>
              <a:ea typeface="Microsoft YaHei"/>
            </a:endParaRPr>
          </a:p>
          <a:p>
            <a:pPr algn="just">
              <a:lnSpc>
                <a:spcPct val="100000"/>
              </a:lnSpc>
              <a:spcBef>
                <a:spcPts val="524"/>
              </a:spcBef>
            </a:pPr>
            <a:r>
              <a:rPr lang="fr-FR" sz="1200" b="0" strike="noStrike" spc="-1" dirty="0">
                <a:solidFill>
                  <a:srgbClr val="000000"/>
                </a:solidFill>
                <a:latin typeface="Arial"/>
                <a:ea typeface="Microsoft YaHei"/>
              </a:rPr>
              <a:t>En 1985, le Conseil des Communautés Européennes préconise une large information et une consultation du public sur les incidences environnementales de certains projets publics ou privés.</a:t>
            </a:r>
            <a:endParaRPr lang="fr-FR" sz="1200" b="0" strike="noStrike" spc="-1" dirty="0">
              <a:latin typeface="Arial"/>
            </a:endParaRPr>
          </a:p>
          <a:p>
            <a:pPr algn="just">
              <a:lnSpc>
                <a:spcPct val="100000"/>
              </a:lnSpc>
              <a:spcBef>
                <a:spcPts val="524"/>
              </a:spcBef>
            </a:pPr>
            <a:r>
              <a:rPr lang="fr-FR" sz="1200" b="0" strike="noStrike" spc="-1" dirty="0">
                <a:solidFill>
                  <a:srgbClr val="000000"/>
                </a:solidFill>
                <a:latin typeface="Arial"/>
                <a:ea typeface="Microsoft YaHei"/>
              </a:rPr>
              <a:t>Depuis d’autres directives communautaires ont affiné les obligations des états en matière d’information et de concertation.</a:t>
            </a:r>
          </a:p>
          <a:p>
            <a:pPr algn="just">
              <a:lnSpc>
                <a:spcPct val="100000"/>
              </a:lnSpc>
              <a:spcBef>
                <a:spcPts val="524"/>
              </a:spcBef>
            </a:pPr>
            <a:endParaRPr lang="fr-FR" sz="1200" b="0" strike="noStrike" spc="-1" dirty="0">
              <a:solidFill>
                <a:srgbClr val="000000"/>
              </a:solidFill>
              <a:latin typeface="Arial"/>
              <a:ea typeface="Microsoft YaHei"/>
            </a:endParaRPr>
          </a:p>
          <a:p>
            <a:pPr algn="just">
              <a:lnSpc>
                <a:spcPct val="100000"/>
              </a:lnSpc>
              <a:spcBef>
                <a:spcPts val="451"/>
              </a:spcBef>
            </a:pPr>
            <a:r>
              <a:rPr lang="fr-FR" sz="1200" b="0" strike="noStrike" spc="-1" dirty="0">
                <a:solidFill>
                  <a:srgbClr val="000000"/>
                </a:solidFill>
                <a:latin typeface="Arial"/>
                <a:ea typeface="Microsoft YaHei"/>
              </a:rPr>
              <a:t>La </a:t>
            </a:r>
            <a:r>
              <a:rPr lang="fr-FR" sz="1200" b="1" strike="noStrike" spc="-1" dirty="0">
                <a:solidFill>
                  <a:srgbClr val="000000"/>
                </a:solidFill>
                <a:latin typeface="Arial"/>
                <a:ea typeface="Microsoft YaHei"/>
              </a:rPr>
              <a:t>convention d'Aarhus</a:t>
            </a:r>
            <a:r>
              <a:rPr lang="fr-FR" sz="1200" b="0" strike="noStrike" spc="-1" dirty="0">
                <a:solidFill>
                  <a:srgbClr val="000000"/>
                </a:solidFill>
                <a:latin typeface="Arial"/>
                <a:ea typeface="Microsoft YaHei"/>
              </a:rPr>
              <a:t> est un accord international visant à :</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 améliorer l'information délivrée par les autorités publiques, vis-à-vis des principales données environnementales;</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 favoriser la participation du public à la prise de décisions ayant des incidences sur l’environnement (par exemple, sous la forme d'enquête publique)</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 étendre les conditions d’accès à la justice en matière de législation environnementale et d’accès à l’information.</a:t>
            </a:r>
            <a:endParaRPr lang="fr-FR" sz="1200" b="0" strike="noStrike" spc="-1" dirty="0">
              <a:latin typeface="Arial"/>
            </a:endParaRPr>
          </a:p>
          <a:p>
            <a:pPr>
              <a:lnSpc>
                <a:spcPct val="100000"/>
              </a:lnSpc>
              <a:spcBef>
                <a:spcPts val="451"/>
              </a:spcBef>
            </a:pPr>
            <a:r>
              <a:rPr lang="fr-FR" sz="1200" b="0" strike="noStrike" spc="-1" dirty="0">
                <a:solidFill>
                  <a:srgbClr val="000000"/>
                </a:solidFill>
                <a:latin typeface="Arial"/>
                <a:ea typeface="Microsoft YaHei"/>
              </a:rPr>
              <a:t>Elle a été signée le 25 juin 1998 par 39 États dont la France dans la ville d’AARHUS.</a:t>
            </a:r>
          </a:p>
          <a:p>
            <a:pPr algn="just">
              <a:lnSpc>
                <a:spcPct val="100000"/>
              </a:lnSpc>
              <a:spcBef>
                <a:spcPts val="451"/>
              </a:spcBef>
            </a:pPr>
            <a:endParaRPr lang="fr-FR" sz="1200" b="0" strike="noStrike" spc="-1" dirty="0">
              <a:solidFill>
                <a:srgbClr val="000000"/>
              </a:solidFill>
              <a:latin typeface="Arial"/>
              <a:ea typeface="Microsoft YaHei"/>
            </a:endParaRPr>
          </a:p>
          <a:p>
            <a:pPr algn="just">
              <a:lnSpc>
                <a:spcPct val="100000"/>
              </a:lnSpc>
              <a:spcBef>
                <a:spcPts val="451"/>
              </a:spcBef>
            </a:pPr>
            <a:r>
              <a:rPr lang="fr-FR" sz="1200" b="0" strike="noStrike" spc="-1" dirty="0">
                <a:solidFill>
                  <a:srgbClr val="000000"/>
                </a:solidFill>
                <a:latin typeface="Arial"/>
                <a:ea typeface="Microsoft YaHei"/>
              </a:rPr>
              <a:t>Cette convention s'est traduite par la directive 2003/4/CE qui stipule notamment que toute collectivité doit donner toute l'information qu'elle détient en matière d'environnement à toute personne qui en fait la demande sans que cette personne ait à </a:t>
            </a:r>
            <a:r>
              <a:rPr lang="fr-FR" sz="1200" b="0" u="sng" strike="noStrike" spc="-1" dirty="0">
                <a:solidFill>
                  <a:srgbClr val="000000"/>
                </a:solidFill>
                <a:uFillTx/>
                <a:latin typeface="Arial"/>
                <a:ea typeface="Microsoft YaHei"/>
              </a:rPr>
              <a:t>justifier ni de son identité</a:t>
            </a:r>
            <a:r>
              <a:rPr lang="fr-FR" sz="1200" b="0" strike="noStrike" spc="-1" dirty="0">
                <a:solidFill>
                  <a:srgbClr val="000000"/>
                </a:solidFill>
                <a:latin typeface="Arial"/>
                <a:ea typeface="Microsoft YaHei"/>
              </a:rPr>
              <a:t> ni du pourquoi de la demande.</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Au fil du temps les procédures d'enquête publique se sont adaptées à l'utilisation des outils numériques d'information et de communication, en les autorisant puis en rendant leur utilisation obligatoire</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Fin 2014 publication du nouveau code de l’expropriation</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Octobre 2015 publication du code des relations entre le public et l’administration.</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L' ordonnance n° 2016-1060 du 3 août 2016 portant réforme des procédures destinées à assurer l'information et la participation du public à l'élaboration de certaines décisions susceptibles d'avoir une incidence sur l'environnement poursuit cette évolution et formalise de nouvelles dispositions de concertation en amont.</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L'entrée en vigueur des  dispositions de cette ordonnance s’est étalée dans le temps. Celles concernant la procédure d'enquête publique sont entrées en vigueur en avril 2017.</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Janvier 2017 ordonnance créant l’autorisation environnementale unique </a:t>
            </a:r>
          </a:p>
          <a:p>
            <a:pPr algn="just">
              <a:lnSpc>
                <a:spcPct val="100000"/>
              </a:lnSpc>
              <a:spcBef>
                <a:spcPts val="451"/>
              </a:spcBef>
            </a:pPr>
            <a:endParaRPr lang="fr-FR" sz="1200" b="0" strike="noStrike" spc="-1" dirty="0">
              <a:solidFill>
                <a:srgbClr val="000000"/>
              </a:solidFill>
              <a:latin typeface="Arial"/>
              <a:ea typeface="Microsoft YaHei"/>
            </a:endParaRPr>
          </a:p>
          <a:p>
            <a:pPr algn="just">
              <a:lnSpc>
                <a:spcPct val="100000"/>
              </a:lnSpc>
              <a:spcBef>
                <a:spcPts val="451"/>
              </a:spcBef>
            </a:pPr>
            <a:r>
              <a:rPr lang="fr-FR" sz="1200" b="0" strike="noStrike" spc="-1" dirty="0">
                <a:solidFill>
                  <a:srgbClr val="000000"/>
                </a:solidFill>
                <a:latin typeface="Arial"/>
                <a:ea typeface="Microsoft YaHei"/>
              </a:rPr>
              <a:t>La loi dite ENE pour Engagement National pour l'Environnement du 12 juillet 2010 a prescrit une modernisation et une simplification des dispositions du Code de l'Environnement  relative à la participation du publique à l'élaboration des projets, plans et programmes. Cette réforme s'est étalée jusqu'à fin 2015.</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Elle vise à regrouper les 180 types d'enquêtes publiques recensés en 2005 en trois grandes catégories.</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Elle renforce les pouvoirs du CE.</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La désignation du commissaire enquêteur par le TA concerne un plus grand nombre d'enquête.</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Elle introduit des possibilités de modification du projet pendant la consultation du public et après.</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Elle généralise la communication des observations au maître d'ouvrage,</a:t>
            </a:r>
            <a:endParaRPr lang="fr-FR" sz="1200" b="0" strike="noStrike" spc="-1" dirty="0">
              <a:latin typeface="Arial"/>
            </a:endParaRPr>
          </a:p>
          <a:p>
            <a:endParaRPr lang="fr-FR" dirty="0"/>
          </a:p>
        </p:txBody>
      </p:sp>
      <p:sp>
        <p:nvSpPr>
          <p:cNvPr id="4" name="Espace réservé du numéro de diapositive 3"/>
          <p:cNvSpPr>
            <a:spLocks noGrp="1"/>
          </p:cNvSpPr>
          <p:nvPr>
            <p:ph type="sldNum" sz="quarter" idx="5"/>
          </p:nvPr>
        </p:nvSpPr>
        <p:spPr/>
        <p:txBody>
          <a:bodyPr/>
          <a:lstStyle/>
          <a:p>
            <a:fld id="{209DE8A1-CF61-4081-B21D-690CC393822F}" type="slidenum">
              <a:rPr lang="fr-FR" smtClean="0"/>
              <a:t>5</a:t>
            </a:fld>
            <a:endParaRPr lang="fr-FR"/>
          </a:p>
        </p:txBody>
      </p:sp>
    </p:spTree>
    <p:extLst>
      <p:ext uri="{BB962C8B-B14F-4D97-AF65-F5344CB8AC3E}">
        <p14:creationId xmlns:p14="http://schemas.microsoft.com/office/powerpoint/2010/main" val="40990224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noRot="1" noChangeAspect="1"/>
          </p:cNvSpPr>
          <p:nvPr>
            <p:ph type="sldImg"/>
          </p:nvPr>
        </p:nvSpPr>
        <p:spPr>
          <a:xfrm>
            <a:off x="1368425" y="1123950"/>
            <a:ext cx="4933950" cy="3700463"/>
          </a:xfrm>
          <a:prstGeom prst="rect">
            <a:avLst/>
          </a:prstGeom>
        </p:spPr>
      </p:sp>
      <p:sp>
        <p:nvSpPr>
          <p:cNvPr id="222" name="PlaceHolder 2"/>
          <p:cNvSpPr>
            <a:spLocks noGrp="1"/>
          </p:cNvSpPr>
          <p:nvPr>
            <p:ph type="body"/>
          </p:nvPr>
        </p:nvSpPr>
        <p:spPr>
          <a:xfrm>
            <a:off x="288000" y="4896000"/>
            <a:ext cx="7056000" cy="5331240"/>
          </a:xfrm>
          <a:prstGeom prst="rect">
            <a:avLst/>
          </a:prstGeom>
        </p:spPr>
        <p:txBody>
          <a:bodyPr lIns="0" tIns="0" rIns="0" bIns="0"/>
          <a:lstStyle/>
          <a:p>
            <a:pPr algn="just"/>
            <a:r>
              <a:rPr lang="fr-FR" sz="1300" b="0" strike="noStrike" spc="-1" dirty="0">
                <a:solidFill>
                  <a:srgbClr val="000000"/>
                </a:solidFill>
                <a:latin typeface="Arial"/>
              </a:rPr>
              <a:t>Depuis les années 70, la jurisprudence relative à la DUP a évolué de sorte que les critères examinés se sont élargis et affinés. Actuellement cette méthode de comparaison des avantages du projet à ses inconvénient est aussi appelée « analyse bilancielle »</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C'est ainsi qu'il convient d'examiner et de répondre aux questions suivantes:</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1) L'opération présente-t-elle concrètement un caractère d'intérêt public ;</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2) L’expropriation envisagée est-t-elle nécessaire pour atteindre les objectifs de l'opération ;</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3) Le bilan coûts-avantages penche-t-il en faveur de l'opération A ce titre, il convient d’examiner :</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   &gt; les atteintes à la propriété privée ;</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   &gt; le coût financier</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   &gt; les inconvénients d'ordre social et l'atteinte à d'autres intérêts publics :</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      - Les raisons sociales</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      - la santé publique</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     - L’environnement</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   &gt; les autres critères à examiner :</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     - la nécessité du choix des terrains</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     - la compatibilité avec les documents d'urbanisme existants, en distinguant bien ce qui est du domaine de la compatibilité et de celui de la conformité.</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     - la justification du projet retenu par rapport aux solutions alternatives</a:t>
            </a:r>
            <a:endParaRPr lang="fr-FR" sz="1300" b="0" strike="noStrike" spc="-1" dirty="0">
              <a:solidFill>
                <a:srgbClr val="000000"/>
              </a:solidFill>
              <a:latin typeface="Times New Roman"/>
            </a:endParaRPr>
          </a:p>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Le CE peut s'inspirer de la théorie du bilan pour les autres types d'enquête en l'adaptant au cas d’espèce de l’objet de l’enquête. Les avantages du projet doivent être supérieurs aux inconvénients d’ordre social, économique, sanitaire et aux atteintes à l’environnement et à d’autres intérêts publiques ou privés</a:t>
            </a:r>
            <a:endParaRPr lang="fr-FR" sz="1300" b="0" strike="noStrike" spc="-1" dirty="0">
              <a:solidFill>
                <a:srgbClr val="000000"/>
              </a:solidFill>
              <a:latin typeface="Times New Roman"/>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p:cNvSpPr>
            <a:spLocks noGrp="1" noRot="1" noChangeAspect="1"/>
          </p:cNvSpPr>
          <p:nvPr>
            <p:ph type="sldImg"/>
          </p:nvPr>
        </p:nvSpPr>
        <p:spPr>
          <a:xfrm>
            <a:off x="1368425" y="1123950"/>
            <a:ext cx="4933950" cy="3700463"/>
          </a:xfrm>
          <a:prstGeom prst="rect">
            <a:avLst/>
          </a:prstGeom>
        </p:spPr>
      </p:sp>
      <p:sp>
        <p:nvSpPr>
          <p:cNvPr id="224" name="PlaceHolder 2"/>
          <p:cNvSpPr>
            <a:spLocks noGrp="1"/>
          </p:cNvSpPr>
          <p:nvPr>
            <p:ph type="body"/>
          </p:nvPr>
        </p:nvSpPr>
        <p:spPr>
          <a:xfrm>
            <a:off x="288000" y="4968000"/>
            <a:ext cx="6984000" cy="5473080"/>
          </a:xfrm>
          <a:prstGeom prst="rect">
            <a:avLst/>
          </a:prstGeom>
        </p:spPr>
        <p:txBody>
          <a:bodyPr lIns="0" tIns="0" rIns="0" bIns="0"/>
          <a:lstStyle/>
          <a:p>
            <a:pPr algn="just"/>
            <a:r>
              <a:rPr lang="fr-FR" sz="1200" b="0" strike="noStrike" spc="-1" dirty="0">
                <a:solidFill>
                  <a:srgbClr val="000000"/>
                </a:solidFill>
                <a:latin typeface="Arial"/>
              </a:rPr>
              <a:t>Dans le cas des documents d'urbanisme, l'article L101-2 précise les divers objectifs que les collectivités publiques doivent atteindre en matière d'urbanisme :</a:t>
            </a:r>
            <a:endParaRPr lang="fr-FR" sz="1200" b="0" strike="noStrike" spc="-1" dirty="0">
              <a:solidFill>
                <a:srgbClr val="000000"/>
              </a:solidFill>
              <a:latin typeface="Times New Roman"/>
            </a:endParaRPr>
          </a:p>
          <a:p>
            <a:pPr algn="just"/>
            <a:r>
              <a:rPr lang="fr-FR" sz="1200" b="0" strike="noStrike" spc="-1" dirty="0">
                <a:solidFill>
                  <a:srgbClr val="000000"/>
                </a:solidFill>
                <a:latin typeface="Arial"/>
              </a:rPr>
              <a:t>1° L'équilibre entre :</a:t>
            </a:r>
            <a:endParaRPr lang="fr-FR" sz="1200" b="0" strike="noStrike" spc="-1" dirty="0">
              <a:solidFill>
                <a:srgbClr val="000000"/>
              </a:solidFill>
              <a:latin typeface="Times New Roman"/>
            </a:endParaRPr>
          </a:p>
          <a:p>
            <a:pPr algn="just"/>
            <a:r>
              <a:rPr lang="fr-FR" sz="1200" b="0" strike="noStrike" spc="-1" dirty="0">
                <a:solidFill>
                  <a:srgbClr val="000000"/>
                </a:solidFill>
                <a:latin typeface="Arial"/>
              </a:rPr>
              <a:t>a) Les populations résidant dans les zones urbaines et rurales ;</a:t>
            </a:r>
            <a:endParaRPr lang="fr-FR" sz="1200" b="0" strike="noStrike" spc="-1" dirty="0">
              <a:solidFill>
                <a:srgbClr val="000000"/>
              </a:solidFill>
              <a:latin typeface="Times New Roman"/>
            </a:endParaRPr>
          </a:p>
          <a:p>
            <a:pPr algn="just"/>
            <a:r>
              <a:rPr lang="fr-FR" sz="1200" b="0" strike="noStrike" spc="-1" dirty="0">
                <a:solidFill>
                  <a:srgbClr val="000000"/>
                </a:solidFill>
                <a:latin typeface="Arial"/>
              </a:rPr>
              <a:t>b) Le renouvellement urbain, le développement urbain maîtrisé, la restructuration des espaces urbanisés, la revitalisation des centres urbains et ruraux ;</a:t>
            </a:r>
            <a:endParaRPr lang="fr-FR" sz="1200" b="0" strike="noStrike" spc="-1" dirty="0">
              <a:solidFill>
                <a:srgbClr val="000000"/>
              </a:solidFill>
              <a:latin typeface="Times New Roman"/>
            </a:endParaRPr>
          </a:p>
          <a:p>
            <a:pPr algn="just"/>
            <a:r>
              <a:rPr lang="fr-FR" sz="1200" b="0" strike="noStrike" spc="-1" dirty="0">
                <a:solidFill>
                  <a:srgbClr val="000000"/>
                </a:solidFill>
                <a:latin typeface="Arial"/>
              </a:rPr>
              <a:t>c) Une utilisation économe des espaces naturels, la préservation des espaces affectés aux activités agricoles et forestières et la protection des sites, des milieux et paysages naturels ;</a:t>
            </a:r>
            <a:endParaRPr lang="fr-FR" sz="1200" b="0" strike="noStrike" spc="-1" dirty="0">
              <a:solidFill>
                <a:srgbClr val="000000"/>
              </a:solidFill>
              <a:latin typeface="Times New Roman"/>
            </a:endParaRPr>
          </a:p>
          <a:p>
            <a:pPr algn="just"/>
            <a:r>
              <a:rPr lang="fr-FR" sz="1200" b="0" strike="noStrike" spc="-1" dirty="0">
                <a:solidFill>
                  <a:srgbClr val="000000"/>
                </a:solidFill>
                <a:latin typeface="Arial"/>
              </a:rPr>
              <a:t>d) La sauvegarde des ensembles urbains et la protection, la conservation et la restauration du patrimoine culturel ;</a:t>
            </a:r>
            <a:endParaRPr lang="fr-FR" sz="1200" b="0" strike="noStrike" spc="-1" dirty="0">
              <a:solidFill>
                <a:srgbClr val="000000"/>
              </a:solidFill>
              <a:latin typeface="Times New Roman"/>
            </a:endParaRPr>
          </a:p>
          <a:p>
            <a:pPr algn="just"/>
            <a:r>
              <a:rPr lang="fr-FR" sz="1200" b="0" strike="noStrike" spc="-1" dirty="0">
                <a:solidFill>
                  <a:srgbClr val="000000"/>
                </a:solidFill>
                <a:latin typeface="Arial"/>
              </a:rPr>
              <a:t>e) Les besoins en matière de mobilité ;</a:t>
            </a:r>
            <a:endParaRPr lang="fr-FR" sz="1200" b="0" strike="noStrike" spc="-1" dirty="0">
              <a:solidFill>
                <a:srgbClr val="000000"/>
              </a:solidFill>
              <a:latin typeface="Times New Roman"/>
            </a:endParaRPr>
          </a:p>
          <a:p>
            <a:pPr algn="just"/>
            <a:r>
              <a:rPr lang="fr-FR" sz="1200" b="0" strike="noStrike" spc="-1" dirty="0">
                <a:solidFill>
                  <a:srgbClr val="000000"/>
                </a:solidFill>
                <a:latin typeface="Arial"/>
              </a:rPr>
              <a:t>2° La qualité urbaine, architecturale et paysagère, notamment des entrées de ville ;</a:t>
            </a:r>
            <a:endParaRPr lang="fr-FR" sz="1200" b="0" strike="noStrike" spc="-1" dirty="0">
              <a:solidFill>
                <a:srgbClr val="000000"/>
              </a:solidFill>
              <a:latin typeface="Times New Roman"/>
            </a:endParaRPr>
          </a:p>
          <a:p>
            <a:pPr algn="just"/>
            <a:r>
              <a:rPr lang="fr-FR" sz="1200" b="0" strike="noStrike" spc="-1" dirty="0">
                <a:solidFill>
                  <a:srgbClr val="000000"/>
                </a:solidFill>
                <a:latin typeface="Arial"/>
              </a:rPr>
              <a:t>3° La diversité des fonctions urbaines et rurales et la mixité sociale dans l'habitat, en prévoyant des capacités de construction et de réhabilitation suffisantes pour la satisfaction, sans discrimination, des besoins présents et futurs de l'ensemble des modes d'habitat, d'activités économiques, touristiques, sportives, culturelles et d'intérêt général ainsi que d'équipements publics et d'équipement commercial, en tenant compte en particulier des objectifs de répartition géographiquement équilibrée entre emploi, habitat, commerces et services, d'amélioration des performances énergétiques, de développement des communications électroniques, de diminution des obligations de déplacements motorisés et de développement des transports alternatifs à l'usage individuel de l'automobile ;</a:t>
            </a:r>
            <a:endParaRPr lang="fr-FR" sz="1200" b="0" strike="noStrike" spc="-1" dirty="0">
              <a:solidFill>
                <a:srgbClr val="000000"/>
              </a:solidFill>
              <a:latin typeface="Times New Roman"/>
            </a:endParaRPr>
          </a:p>
          <a:p>
            <a:pPr algn="just"/>
            <a:r>
              <a:rPr lang="fr-FR" sz="1200" b="0" strike="noStrike" spc="-1" dirty="0">
                <a:solidFill>
                  <a:srgbClr val="000000"/>
                </a:solidFill>
                <a:latin typeface="Arial"/>
              </a:rPr>
              <a:t>4° La sécurité et la salubrité publiques ;</a:t>
            </a:r>
            <a:endParaRPr lang="fr-FR" sz="1200" b="0" strike="noStrike" spc="-1" dirty="0">
              <a:solidFill>
                <a:srgbClr val="000000"/>
              </a:solidFill>
              <a:latin typeface="Times New Roman"/>
            </a:endParaRPr>
          </a:p>
          <a:p>
            <a:pPr algn="just"/>
            <a:r>
              <a:rPr lang="fr-FR" sz="1200" b="0" strike="noStrike" spc="-1" dirty="0">
                <a:solidFill>
                  <a:srgbClr val="000000"/>
                </a:solidFill>
                <a:latin typeface="Arial"/>
              </a:rPr>
              <a:t>5° La prévention des risques naturels prévisibles, des risques miniers, des risques technologiques, des pollutions et des nuisances de toute nature ;</a:t>
            </a:r>
            <a:endParaRPr lang="fr-FR" sz="1200" b="0" strike="noStrike" spc="-1" dirty="0">
              <a:solidFill>
                <a:srgbClr val="000000"/>
              </a:solidFill>
              <a:latin typeface="Times New Roman"/>
            </a:endParaRPr>
          </a:p>
          <a:p>
            <a:pPr algn="just"/>
            <a:r>
              <a:rPr lang="fr-FR" sz="1200" b="0" strike="noStrike" spc="-1" dirty="0">
                <a:solidFill>
                  <a:srgbClr val="000000"/>
                </a:solidFill>
                <a:latin typeface="Arial"/>
              </a:rPr>
              <a:t>6° La protection des milieux naturels et des paysages, la préservation de la qualité de l'air, de l'eau, du sol et du sous-sol, des ressources naturelles, de la biodiversité, des écosystèmes, des espaces verts ainsi que la création, la préservation et la remise en bon état des continuités écologiques ;</a:t>
            </a:r>
            <a:endParaRPr lang="fr-FR" sz="1200" b="0" strike="noStrike" spc="-1" dirty="0">
              <a:solidFill>
                <a:srgbClr val="000000"/>
              </a:solidFill>
              <a:latin typeface="Times New Roman"/>
            </a:endParaRPr>
          </a:p>
          <a:p>
            <a:pPr algn="just"/>
            <a:r>
              <a:rPr lang="fr-FR" sz="1200" b="0" strike="noStrike" spc="-1" dirty="0">
                <a:solidFill>
                  <a:srgbClr val="000000"/>
                </a:solidFill>
                <a:latin typeface="Arial"/>
              </a:rPr>
              <a:t>7° La lutte contre le changement climatique et l'adaptation à ce changement, la réduction des émissions de gaz à effet de serre, l'économie des ressources fossiles, la maîtrise de l'énergie et la production énergétique à partir de sources renouvelables.</a:t>
            </a:r>
            <a:endParaRPr lang="fr-FR" sz="1200" b="0" strike="noStrike" spc="-1" dirty="0">
              <a:solidFill>
                <a:srgbClr val="000000"/>
              </a:solidFill>
              <a:latin typeface="Times New Roman"/>
            </a:endParaRPr>
          </a:p>
          <a:p>
            <a:pPr algn="just"/>
            <a:r>
              <a:rPr lang="fr-FR" sz="1300" b="0" strike="noStrike" spc="-1" dirty="0">
                <a:solidFill>
                  <a:srgbClr val="000000"/>
                </a:solidFill>
                <a:latin typeface="Arial"/>
                <a:ea typeface="Arial"/>
              </a:rPr>
              <a:t>.</a:t>
            </a:r>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rPr>
              <a:t> </a:t>
            </a:r>
            <a:endParaRPr lang="fr-FR" sz="1300" b="0" strike="noStrike" spc="-1" dirty="0">
              <a:solidFill>
                <a:srgbClr val="000000"/>
              </a:solidFill>
              <a:latin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noRot="1" noChangeAspect="1"/>
          </p:cNvSpPr>
          <p:nvPr>
            <p:ph type="sldImg"/>
          </p:nvPr>
        </p:nvSpPr>
        <p:spPr>
          <a:xfrm>
            <a:off x="1368425" y="1123950"/>
            <a:ext cx="4933950" cy="3700463"/>
          </a:xfrm>
          <a:prstGeom prst="rect">
            <a:avLst/>
          </a:prstGeom>
        </p:spPr>
      </p:sp>
      <p:sp>
        <p:nvSpPr>
          <p:cNvPr id="226" name="PlaceHolder 2"/>
          <p:cNvSpPr>
            <a:spLocks noGrp="1"/>
          </p:cNvSpPr>
          <p:nvPr>
            <p:ph type="body"/>
          </p:nvPr>
        </p:nvSpPr>
        <p:spPr>
          <a:xfrm>
            <a:off x="288000" y="4968000"/>
            <a:ext cx="6984000" cy="8203320"/>
          </a:xfrm>
          <a:prstGeom prst="rect">
            <a:avLst/>
          </a:prstGeom>
        </p:spPr>
        <p:txBody>
          <a:bodyPr lIns="0" tIns="0" rIns="0" bIns="0"/>
          <a:lstStyle/>
          <a:p>
            <a:pPr algn="just"/>
            <a:r>
              <a:rPr lang="fr-FR" sz="1200" b="0" strike="noStrike" spc="-1" dirty="0">
                <a:solidFill>
                  <a:srgbClr val="000000"/>
                </a:solidFill>
                <a:latin typeface="Arial"/>
              </a:rPr>
              <a:t> Le CE trouvera dans les chapitres législatifs ou réglementaires du code de l’environnement relatifs au sujet de son enquête des généralités concernant les intérêts à </a:t>
            </a:r>
            <a:r>
              <a:rPr lang="fr-FR" sz="1200" b="0" strike="noStrike" spc="-1" dirty="0" err="1">
                <a:solidFill>
                  <a:srgbClr val="000000"/>
                </a:solidFill>
                <a:latin typeface="Arial"/>
              </a:rPr>
              <a:t>protéger,la</a:t>
            </a:r>
            <a:r>
              <a:rPr lang="fr-FR" sz="1200" b="0" strike="noStrike" spc="-1" dirty="0">
                <a:solidFill>
                  <a:srgbClr val="000000"/>
                </a:solidFill>
                <a:latin typeface="Arial"/>
              </a:rPr>
              <a:t> prévention des dangers et inconvénients, les objectifs de la réglementation ou principes qui peuvent l’aider à élaborer le sommaire de ses conclusions motivées. </a:t>
            </a:r>
            <a:endParaRPr lang="fr-FR" sz="1200" b="0" strike="noStrike" spc="-1" dirty="0">
              <a:solidFill>
                <a:srgbClr val="000000"/>
              </a:solidFill>
              <a:latin typeface="Times New Roman"/>
            </a:endParaRPr>
          </a:p>
          <a:p>
            <a:pPr algn="just"/>
            <a:endParaRPr lang="fr-FR" sz="1200" b="0" strike="noStrike" spc="-1" dirty="0">
              <a:solidFill>
                <a:srgbClr val="000000"/>
              </a:solidFill>
              <a:latin typeface="Times New Roman"/>
            </a:endParaRPr>
          </a:p>
          <a:p>
            <a:pPr algn="just"/>
            <a:r>
              <a:rPr lang="fr-FR" sz="1200" b="0" strike="noStrike" spc="-1" dirty="0">
                <a:solidFill>
                  <a:srgbClr val="000000"/>
                </a:solidFill>
                <a:latin typeface="Arial"/>
              </a:rPr>
              <a:t>La prévention des dangers ou inconvénients pour les intérêts mentionnés à l’article L. 211-1 pour l’ les milieux aquatiques et à l’article L. 511-1 pour les ICPE.</a:t>
            </a:r>
            <a:endParaRPr lang="fr-FR" sz="1200" b="0" strike="noStrike" spc="-1" dirty="0">
              <a:solidFill>
                <a:srgbClr val="000000"/>
              </a:solidFill>
              <a:latin typeface="Times New Roman"/>
            </a:endParaRPr>
          </a:p>
          <a:p>
            <a:pPr algn="just"/>
            <a:endParaRPr lang="fr-FR" sz="1200" b="0" strike="noStrike" spc="-1" dirty="0">
              <a:solidFill>
                <a:srgbClr val="000000"/>
              </a:solidFill>
              <a:latin typeface="Times New Roman"/>
            </a:endParaRPr>
          </a:p>
          <a:p>
            <a:pPr algn="just"/>
            <a:r>
              <a:rPr lang="fr-FR" sz="1200" b="0" strike="noStrike" spc="-1" dirty="0">
                <a:solidFill>
                  <a:srgbClr val="000000"/>
                </a:solidFill>
                <a:latin typeface="Arial"/>
              </a:rPr>
              <a:t>La conservation des intérêts définis aux articles L. 332-1 et L. 332-2 pour les réserves naturelles créée par l'Etat ;</a:t>
            </a:r>
            <a:endParaRPr lang="fr-FR" sz="1200" b="0" strike="noStrike" spc="-1" dirty="0">
              <a:solidFill>
                <a:srgbClr val="000000"/>
              </a:solidFill>
              <a:latin typeface="Times New Roman"/>
            </a:endParaRPr>
          </a:p>
          <a:p>
            <a:pPr algn="just"/>
            <a:endParaRPr lang="fr-FR" sz="1200" b="0" strike="noStrike" spc="-1" dirty="0">
              <a:solidFill>
                <a:srgbClr val="000000"/>
              </a:solidFill>
              <a:latin typeface="Times New Roman"/>
            </a:endParaRPr>
          </a:p>
          <a:p>
            <a:pPr algn="just"/>
            <a:r>
              <a:rPr lang="fr-FR" sz="1200" b="0" strike="noStrike" spc="-1" dirty="0">
                <a:solidFill>
                  <a:srgbClr val="000000"/>
                </a:solidFill>
                <a:latin typeface="Arial"/>
              </a:rPr>
              <a:t>La conservation ou la préservation des intérêts qui s'attachent au classement d'un site ou d'un monument naturel mentionnés à l'article L. 341-1 ;</a:t>
            </a:r>
            <a:endParaRPr lang="fr-FR" sz="1200" b="0" strike="noStrike" spc="-1" dirty="0">
              <a:solidFill>
                <a:srgbClr val="000000"/>
              </a:solidFill>
              <a:latin typeface="Times New Roman"/>
            </a:endParaRPr>
          </a:p>
          <a:p>
            <a:pPr algn="just"/>
            <a:endParaRPr lang="fr-FR" sz="1200" b="0" strike="noStrike" spc="-1" dirty="0">
              <a:solidFill>
                <a:srgbClr val="000000"/>
              </a:solidFill>
              <a:latin typeface="Times New Roman"/>
            </a:endParaRPr>
          </a:p>
          <a:p>
            <a:pPr algn="just"/>
            <a:r>
              <a:rPr lang="fr-FR" sz="1200" b="0" strike="noStrike" spc="-1" dirty="0">
                <a:solidFill>
                  <a:srgbClr val="000000"/>
                </a:solidFill>
                <a:latin typeface="Arial"/>
              </a:rPr>
              <a:t>Le respect des objectifs de conservation du site Natura 2000, </a:t>
            </a:r>
            <a:endParaRPr lang="fr-FR" sz="1200" b="0" strike="noStrike" spc="-1" dirty="0">
              <a:solidFill>
                <a:srgbClr val="000000"/>
              </a:solidFill>
              <a:latin typeface="Times New Roman"/>
            </a:endParaRPr>
          </a:p>
          <a:p>
            <a:pPr algn="just"/>
            <a:endParaRPr lang="fr-FR" sz="1200" b="0" strike="noStrike" spc="-1" dirty="0">
              <a:solidFill>
                <a:srgbClr val="000000"/>
              </a:solidFill>
              <a:latin typeface="Times New Roman"/>
            </a:endParaRPr>
          </a:p>
          <a:p>
            <a:pPr algn="just"/>
            <a:r>
              <a:rPr lang="fr-FR" sz="1200" b="0" strike="noStrike" spc="-1" dirty="0">
                <a:solidFill>
                  <a:srgbClr val="000000"/>
                </a:solidFill>
                <a:latin typeface="Arial"/>
              </a:rPr>
              <a:t>La prise en compte des critères mentionnés à l'article L. 311-5 du code de l'énergie pour l’exploitation d’une installation de production d'électricité</a:t>
            </a:r>
            <a:endParaRPr lang="fr-FR" sz="1200" b="0" strike="noStrike" spc="-1" dirty="0">
              <a:solidFill>
                <a:srgbClr val="000000"/>
              </a:solidFill>
              <a:latin typeface="Times New Roman"/>
            </a:endParaRPr>
          </a:p>
          <a:p>
            <a:pPr algn="just"/>
            <a:endParaRPr lang="fr-FR" sz="1200" b="0" strike="noStrike" spc="-1" dirty="0">
              <a:solidFill>
                <a:srgbClr val="000000"/>
              </a:solidFill>
              <a:latin typeface="Times New Roman"/>
            </a:endParaRPr>
          </a:p>
          <a:p>
            <a:pPr algn="just"/>
            <a:r>
              <a:rPr lang="fr-FR" sz="1200" b="0" strike="noStrike" spc="-1" dirty="0">
                <a:solidFill>
                  <a:srgbClr val="000000"/>
                </a:solidFill>
                <a:latin typeface="Arial"/>
              </a:rPr>
              <a:t>La préservation des intérêts énumérés par l'article L. 112-1 du code forestier et celle des fonctions définies à l'article L. 341-5 du même code pour les défrichements</a:t>
            </a:r>
            <a:endParaRPr lang="fr-FR" sz="1200" b="0" strike="noStrike" spc="-1" dirty="0">
              <a:solidFill>
                <a:srgbClr val="000000"/>
              </a:solidFill>
              <a:latin typeface="Times New Roman"/>
            </a:endParaRPr>
          </a:p>
          <a:p>
            <a:pPr algn="just"/>
            <a:endParaRPr lang="fr-FR" sz="1200" b="0" strike="noStrike" spc="-1" dirty="0">
              <a:solidFill>
                <a:srgbClr val="000000"/>
              </a:solidFill>
              <a:latin typeface="Times New Roman"/>
            </a:endParaRPr>
          </a:p>
          <a:p>
            <a:pPr algn="just"/>
            <a:r>
              <a:rPr lang="fr-FR" sz="1200" b="0" strike="noStrike" spc="-1" dirty="0">
                <a:solidFill>
                  <a:srgbClr val="000000"/>
                </a:solidFill>
                <a:latin typeface="Arial"/>
              </a:rPr>
              <a:t>Attention, il s’agit là d’éléments destinés à forger votre avis qui ne sont ni obligatoires ni limitatifs.</a:t>
            </a:r>
            <a:endParaRPr lang="fr-FR" sz="1200" b="0" strike="noStrike" spc="-1" dirty="0">
              <a:solidFill>
                <a:srgbClr val="000000"/>
              </a:solidFill>
              <a:latin typeface="Times New Roman"/>
            </a:endParaRPr>
          </a:p>
          <a:p>
            <a:pPr algn="just"/>
            <a:endParaRPr lang="fr-FR" sz="1200" b="0" strike="noStrike" spc="-1" dirty="0">
              <a:solidFill>
                <a:srgbClr val="000000"/>
              </a:solidFill>
              <a:latin typeface="Times New Roman"/>
            </a:endParaRPr>
          </a:p>
          <a:p>
            <a:pPr algn="just"/>
            <a:endParaRPr lang="fr-FR" sz="1200" b="0" strike="noStrike" spc="-1" dirty="0">
              <a:solidFill>
                <a:srgbClr val="000000"/>
              </a:solidFill>
              <a:latin typeface="Times New Roman"/>
            </a:endParaRPr>
          </a:p>
          <a:p>
            <a:pPr algn="just"/>
            <a:endParaRPr lang="fr-FR" sz="1200" b="0" strike="noStrike" spc="-1" dirty="0">
              <a:solidFill>
                <a:srgbClr val="000000"/>
              </a:solidFill>
              <a:latin typeface="Times New Roman"/>
            </a:endParaRPr>
          </a:p>
          <a:p>
            <a:pPr algn="just"/>
            <a:r>
              <a:rPr lang="fr-FR" sz="1300" b="0" strike="noStrike" spc="-1" dirty="0">
                <a:solidFill>
                  <a:srgbClr val="000000"/>
                </a:solidFill>
                <a:latin typeface="Arial"/>
              </a:rPr>
              <a:t> </a:t>
            </a:r>
            <a:endParaRPr lang="fr-FR" sz="1300" b="0" strike="noStrike" spc="-1" dirty="0">
              <a:solidFill>
                <a:srgbClr val="000000"/>
              </a:solidFill>
              <a:latin typeface="Times New Roman"/>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noRot="1" noChangeAspect="1"/>
          </p:cNvSpPr>
          <p:nvPr>
            <p:ph type="sldImg"/>
          </p:nvPr>
        </p:nvSpPr>
        <p:spPr>
          <a:xfrm>
            <a:off x="1312863" y="1027113"/>
            <a:ext cx="4933950" cy="3700462"/>
          </a:xfrm>
          <a:prstGeom prst="rect">
            <a:avLst/>
          </a:prstGeom>
        </p:spPr>
      </p:sp>
      <p:sp>
        <p:nvSpPr>
          <p:cNvPr id="228" name="PlaceHolder 2"/>
          <p:cNvSpPr>
            <a:spLocks noGrp="1"/>
          </p:cNvSpPr>
          <p:nvPr>
            <p:ph type="body"/>
          </p:nvPr>
        </p:nvSpPr>
        <p:spPr>
          <a:xfrm>
            <a:off x="720000" y="5086800"/>
            <a:ext cx="5675760" cy="4107240"/>
          </a:xfrm>
          <a:prstGeom prst="rect">
            <a:avLst/>
          </a:prstGeom>
        </p:spPr>
        <p:txBody>
          <a:bodyPr lIns="0" tIns="0" rIns="0" bIns="0"/>
          <a:lstStyle/>
          <a:p>
            <a:pPr algn="just"/>
            <a:endParaRPr lang="fr-FR" sz="1300" b="0" strike="noStrike" spc="-1" dirty="0">
              <a:solidFill>
                <a:srgbClr val="000000"/>
              </a:solidFill>
              <a:latin typeface="Times New Roman"/>
            </a:endParaRPr>
          </a:p>
          <a:p>
            <a:pPr algn="just"/>
            <a:r>
              <a:rPr lang="fr-FR" sz="1300" b="0" strike="noStrike" spc="-1" dirty="0">
                <a:solidFill>
                  <a:srgbClr val="000000"/>
                </a:solidFill>
                <a:latin typeface="Arial"/>
                <a:ea typeface="Segoe UI"/>
              </a:rPr>
              <a:t>Un avis favorable ne peut pas se fonder sur les seuls éléments suivants : le déroulement de l’enquête, les avis favorables du public sur le projet, une faible participation du public, le respect des textes.</a:t>
            </a:r>
            <a:endParaRPr lang="fr-FR" sz="1300" b="0" strike="noStrike" spc="-1" dirty="0">
              <a:solidFill>
                <a:srgbClr val="000000"/>
              </a:solidFill>
              <a:latin typeface="Times New Roman"/>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laceHolder 1"/>
          <p:cNvSpPr>
            <a:spLocks noGrp="1" noRot="1" noChangeAspect="1"/>
          </p:cNvSpPr>
          <p:nvPr>
            <p:ph type="sldImg"/>
          </p:nvPr>
        </p:nvSpPr>
        <p:spPr>
          <a:xfrm>
            <a:off x="1312863" y="1027113"/>
            <a:ext cx="4933950" cy="3700462"/>
          </a:xfrm>
          <a:prstGeom prst="rect">
            <a:avLst/>
          </a:prstGeom>
        </p:spPr>
      </p:sp>
      <p:sp>
        <p:nvSpPr>
          <p:cNvPr id="230" name="PlaceHolder 2"/>
          <p:cNvSpPr>
            <a:spLocks noGrp="1"/>
          </p:cNvSpPr>
          <p:nvPr>
            <p:ph type="body"/>
          </p:nvPr>
        </p:nvSpPr>
        <p:spPr>
          <a:xfrm>
            <a:off x="720000" y="5086800"/>
            <a:ext cx="5675760" cy="4107240"/>
          </a:xfrm>
          <a:prstGeom prst="rect">
            <a:avLst/>
          </a:prstGeom>
        </p:spPr>
        <p:txBody>
          <a:bodyPr lIns="0" tIns="0" rIns="0" bIns="0"/>
          <a:lstStyle/>
          <a:p>
            <a:pPr algn="just"/>
            <a:endParaRPr lang="fr-FR" sz="1300" b="0" strike="noStrike" spc="-1" dirty="0">
              <a:solidFill>
                <a:srgbClr val="000000"/>
              </a:solidFill>
              <a:latin typeface="Times New Roman"/>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noRot="1" noChangeAspect="1"/>
          </p:cNvSpPr>
          <p:nvPr>
            <p:ph type="sldImg"/>
          </p:nvPr>
        </p:nvSpPr>
        <p:spPr>
          <a:xfrm>
            <a:off x="1312863" y="1027113"/>
            <a:ext cx="4933950" cy="3700462"/>
          </a:xfrm>
          <a:prstGeom prst="rect">
            <a:avLst/>
          </a:prstGeom>
        </p:spPr>
      </p:sp>
      <p:sp>
        <p:nvSpPr>
          <p:cNvPr id="232" name="PlaceHolder 2"/>
          <p:cNvSpPr>
            <a:spLocks noGrp="1"/>
          </p:cNvSpPr>
          <p:nvPr>
            <p:ph type="body"/>
          </p:nvPr>
        </p:nvSpPr>
        <p:spPr>
          <a:xfrm>
            <a:off x="720000" y="5086800"/>
            <a:ext cx="5675760" cy="4107240"/>
          </a:xfrm>
          <a:prstGeom prst="rect">
            <a:avLst/>
          </a:prstGeom>
        </p:spPr>
        <p:txBody>
          <a:bodyPr lIns="0" tIns="0" rIns="0" bIns="0"/>
          <a:lstStyle/>
          <a:p>
            <a:pPr algn="just"/>
            <a:endParaRPr lang="fr-FR" sz="1300" b="0" strike="noStrike" spc="-1" dirty="0">
              <a:solidFill>
                <a:srgbClr val="000000"/>
              </a:solidFill>
              <a:latin typeface="Times New Roman"/>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noRot="1" noChangeAspect="1"/>
          </p:cNvSpPr>
          <p:nvPr>
            <p:ph type="sldImg"/>
          </p:nvPr>
        </p:nvSpPr>
        <p:spPr>
          <a:xfrm>
            <a:off x="1312863" y="1027113"/>
            <a:ext cx="4933950" cy="3700462"/>
          </a:xfrm>
          <a:prstGeom prst="rect">
            <a:avLst/>
          </a:prstGeom>
        </p:spPr>
      </p:sp>
      <p:sp>
        <p:nvSpPr>
          <p:cNvPr id="234" name="PlaceHolder 2"/>
          <p:cNvSpPr>
            <a:spLocks noGrp="1"/>
          </p:cNvSpPr>
          <p:nvPr>
            <p:ph type="body"/>
          </p:nvPr>
        </p:nvSpPr>
        <p:spPr>
          <a:xfrm>
            <a:off x="720000" y="5086800"/>
            <a:ext cx="5675760" cy="4107240"/>
          </a:xfrm>
          <a:prstGeom prst="rect">
            <a:avLst/>
          </a:prstGeom>
        </p:spPr>
        <p:txBody>
          <a:bodyPr lIns="0" tIns="0" rIns="0" bIns="0"/>
          <a:lstStyle/>
          <a:p>
            <a:pPr algn="just"/>
            <a:endParaRPr lang="fr-FR" sz="1300" b="0" strike="noStrike" spc="-1" dirty="0">
              <a:solidFill>
                <a:srgbClr val="000000"/>
              </a:solidFill>
              <a:latin typeface="Times New Roman"/>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3898800" y="9515520"/>
            <a:ext cx="2984760" cy="501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fld id="{E5B64709-26F9-403A-AA51-38884695E273}" type="slidenum">
              <a:rPr lang="fr-FR" sz="1300" b="0" strike="noStrike" spc="-1">
                <a:solidFill>
                  <a:srgbClr val="FFFFFF"/>
                </a:solidFill>
                <a:latin typeface="Arial"/>
              </a:rPr>
              <a:pPr algn="r"/>
              <a:t>76</a:t>
            </a:fld>
            <a:endParaRPr lang="fr-FR" sz="1300" b="0" strike="noStrike" spc="-1">
              <a:solidFill>
                <a:srgbClr val="FFFFFF"/>
              </a:solidFill>
              <a:latin typeface="Arial"/>
            </a:endParaRPr>
          </a:p>
        </p:txBody>
      </p:sp>
      <p:sp>
        <p:nvSpPr>
          <p:cNvPr id="207" name="PlaceHolder 2"/>
          <p:cNvSpPr>
            <a:spLocks noGrp="1" noRot="1" noChangeAspect="1"/>
          </p:cNvSpPr>
          <p:nvPr>
            <p:ph type="sldImg"/>
          </p:nvPr>
        </p:nvSpPr>
        <p:spPr>
          <a:xfrm>
            <a:off x="938213" y="750888"/>
            <a:ext cx="5008562" cy="3756025"/>
          </a:xfrm>
          <a:prstGeom prst="rect">
            <a:avLst/>
          </a:prstGeom>
        </p:spPr>
      </p:sp>
      <p:sp>
        <p:nvSpPr>
          <p:cNvPr id="208" name="PlaceHolder 3"/>
          <p:cNvSpPr>
            <a:spLocks noGrp="1"/>
          </p:cNvSpPr>
          <p:nvPr>
            <p:ph type="body"/>
          </p:nvPr>
        </p:nvSpPr>
        <p:spPr>
          <a:xfrm>
            <a:off x="689040" y="4759200"/>
            <a:ext cx="5508720" cy="4509000"/>
          </a:xfrm>
          <a:prstGeom prst="rect">
            <a:avLst/>
          </a:prstGeom>
        </p:spPr>
        <p:txBody>
          <a:bodyPr lIns="90000" tIns="46800" rIns="90000" bIns="46800" anchor="ctr"/>
          <a:lstStyle/>
          <a:p>
            <a:endParaRPr lang="fr-FR" sz="1200" b="0" strike="noStrike" spc="-1">
              <a:solidFill>
                <a:srgbClr val="000000"/>
              </a:solidFill>
              <a:latin typeface="Times New Roman"/>
            </a:endParaRPr>
          </a:p>
        </p:txBody>
      </p:sp>
      <p:sp>
        <p:nvSpPr>
          <p:cNvPr id="209" name="TextShape 4"/>
          <p:cNvSpPr txBox="1"/>
          <p:nvPr/>
        </p:nvSpPr>
        <p:spPr>
          <a:xfrm rot="7200">
            <a:off x="687600" y="4753080"/>
            <a:ext cx="5510880" cy="4894200"/>
          </a:xfrm>
          <a:prstGeom prst="rect">
            <a:avLst/>
          </a:prstGeom>
          <a:noFill/>
          <a:ln>
            <a:noFill/>
          </a:ln>
        </p:spPr>
        <p:txBody>
          <a:bodyPr lIns="90000" tIns="45000" rIns="90000" bIns="45000"/>
          <a:lstStyle/>
          <a:p>
            <a:pPr algn="just"/>
            <a:r>
              <a:rPr lang="fr-FR" sz="1400" b="0" strike="noStrike" spc="-1">
                <a:solidFill>
                  <a:srgbClr val="000000"/>
                </a:solidFill>
                <a:latin typeface="Arial"/>
                <a:ea typeface="SimSun"/>
              </a:rPr>
              <a:t>Les enquêtes sont d'importance très  variable aussi le législateur a prévu la possibilité de désigner une commission d'enquête pour les opérations de grande importance, ou présentant une grande technicité, ou concernant un vaste territoire ou une grande longueur.</a:t>
            </a:r>
            <a:endParaRPr lang="fr-FR" sz="1400" b="0" strike="noStrike" spc="-1">
              <a:solidFill>
                <a:srgbClr val="FFFFFF"/>
              </a:solidFill>
              <a:latin typeface="Arial"/>
            </a:endParaRPr>
          </a:p>
          <a:p>
            <a:pPr algn="just"/>
            <a:r>
              <a:rPr lang="fr-FR" sz="1400" b="0" strike="noStrike" spc="-1">
                <a:solidFill>
                  <a:srgbClr val="000000"/>
                </a:solidFill>
                <a:latin typeface="Arial"/>
                <a:ea typeface="SimSun"/>
              </a:rPr>
              <a:t>Nous allons voir le déroulement de l'enquête publique en cas de désignation d'une commission d'enquête et le fonctionnement de celle-ci </a:t>
            </a:r>
            <a:endParaRPr lang="fr-FR" sz="1400" b="0" strike="noStrike" spc="-1">
              <a:solidFill>
                <a:srgbClr val="FFFFFF"/>
              </a:solidFill>
              <a:latin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3898800" y="9515520"/>
            <a:ext cx="2984760" cy="501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fld id="{84FDB8CE-3095-4F18-9F21-EA7642A274D4}" type="slidenum">
              <a:rPr lang="fr-FR" sz="1300" b="0" strike="noStrike" spc="-1">
                <a:solidFill>
                  <a:srgbClr val="FFFFFF"/>
                </a:solidFill>
                <a:latin typeface="Arial"/>
              </a:rPr>
              <a:pPr algn="r"/>
              <a:t>77</a:t>
            </a:fld>
            <a:endParaRPr lang="fr-FR" sz="1300" b="0" strike="noStrike" spc="-1">
              <a:solidFill>
                <a:srgbClr val="FFFFFF"/>
              </a:solidFill>
              <a:latin typeface="Arial"/>
            </a:endParaRPr>
          </a:p>
        </p:txBody>
      </p:sp>
      <p:sp>
        <p:nvSpPr>
          <p:cNvPr id="211" name="PlaceHolder 2"/>
          <p:cNvSpPr>
            <a:spLocks noGrp="1" noRot="1" noChangeAspect="1"/>
          </p:cNvSpPr>
          <p:nvPr>
            <p:ph type="sldImg"/>
          </p:nvPr>
        </p:nvSpPr>
        <p:spPr>
          <a:xfrm>
            <a:off x="792163" y="750888"/>
            <a:ext cx="5008562" cy="3756025"/>
          </a:xfrm>
          <a:prstGeom prst="rect">
            <a:avLst/>
          </a:prstGeom>
        </p:spPr>
      </p:sp>
      <p:sp>
        <p:nvSpPr>
          <p:cNvPr id="212" name="PlaceHolder 3"/>
          <p:cNvSpPr>
            <a:spLocks noGrp="1"/>
          </p:cNvSpPr>
          <p:nvPr>
            <p:ph type="body"/>
          </p:nvPr>
        </p:nvSpPr>
        <p:spPr>
          <a:xfrm>
            <a:off x="689040" y="4759200"/>
            <a:ext cx="5508720" cy="4875480"/>
          </a:xfrm>
          <a:prstGeom prst="rect">
            <a:avLst/>
          </a:prstGeom>
        </p:spPr>
        <p:txBody>
          <a:bodyPr lIns="96480" tIns="48240" rIns="96480" bIns="48240"/>
          <a:lstStyle/>
          <a:p>
            <a:pPr algn="just">
              <a:spcBef>
                <a:spcPts val="448"/>
              </a:spcBef>
            </a:pPr>
            <a:endParaRPr lang="fr-FR" sz="1200" b="0" strike="noStrike" spc="-1" dirty="0">
              <a:solidFill>
                <a:srgbClr val="000000"/>
              </a:solidFill>
              <a:latin typeface="Times New Roman"/>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3898800" y="9515520"/>
            <a:ext cx="2984760" cy="501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fld id="{80FE84C8-4470-4FC4-93E7-C795411A70D6}" type="slidenum">
              <a:rPr lang="fr-FR" sz="1300" b="0" strike="noStrike" spc="-1">
                <a:solidFill>
                  <a:srgbClr val="FFFFFF"/>
                </a:solidFill>
                <a:latin typeface="Arial"/>
              </a:rPr>
              <a:pPr algn="r"/>
              <a:t>78</a:t>
            </a:fld>
            <a:endParaRPr lang="fr-FR" sz="1300" b="0" strike="noStrike" spc="-1">
              <a:solidFill>
                <a:srgbClr val="FFFFFF"/>
              </a:solidFill>
              <a:latin typeface="Arial"/>
            </a:endParaRPr>
          </a:p>
        </p:txBody>
      </p:sp>
      <p:sp>
        <p:nvSpPr>
          <p:cNvPr id="214" name="PlaceHolder 2"/>
          <p:cNvSpPr>
            <a:spLocks noGrp="1" noRot="1" noChangeAspect="1"/>
          </p:cNvSpPr>
          <p:nvPr>
            <p:ph type="sldImg"/>
          </p:nvPr>
        </p:nvSpPr>
        <p:spPr>
          <a:xfrm>
            <a:off x="938213" y="750888"/>
            <a:ext cx="5008562" cy="3756025"/>
          </a:xfrm>
          <a:prstGeom prst="rect">
            <a:avLst/>
          </a:prstGeom>
        </p:spPr>
      </p:sp>
      <p:sp>
        <p:nvSpPr>
          <p:cNvPr id="215" name="PlaceHolder 3"/>
          <p:cNvSpPr>
            <a:spLocks noGrp="1"/>
          </p:cNvSpPr>
          <p:nvPr>
            <p:ph type="body"/>
          </p:nvPr>
        </p:nvSpPr>
        <p:spPr>
          <a:xfrm>
            <a:off x="683280" y="4879800"/>
            <a:ext cx="5508720" cy="4692960"/>
          </a:xfrm>
          <a:prstGeom prst="rect">
            <a:avLst/>
          </a:prstGeom>
        </p:spPr>
        <p:txBody>
          <a:bodyPr lIns="96480" tIns="48240" rIns="96480" bIns="48240"/>
          <a:lstStyle/>
          <a:p>
            <a:pPr algn="just">
              <a:spcBef>
                <a:spcPts val="448"/>
              </a:spcBef>
            </a:pPr>
            <a:endParaRPr lang="fr-FR" sz="1200" b="0" strike="noStrike" spc="-1" dirty="0">
              <a:solidFill>
                <a:srgbClr val="000000"/>
              </a:solidFill>
              <a:latin typeface="Times New Roman"/>
            </a:endParaRPr>
          </a:p>
          <a:p>
            <a:pPr algn="just">
              <a:spcBef>
                <a:spcPts val="448"/>
              </a:spcBef>
            </a:pPr>
            <a:endParaRPr lang="fr-FR" sz="1200" b="0" strike="noStrike" spc="-1" dirty="0">
              <a:solidFill>
                <a:srgbClr val="000000"/>
              </a:solidFill>
              <a:latin typeface="Times New Roman"/>
            </a:endParaRPr>
          </a:p>
          <a:p>
            <a:pPr algn="just">
              <a:spcBef>
                <a:spcPts val="448"/>
              </a:spcBef>
            </a:pPr>
            <a:endParaRPr lang="fr-FR" sz="1200" b="0" strike="noStrike" spc="-1" dirty="0">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0000"/>
              </a:lnSpc>
              <a:spcBef>
                <a:spcPts val="524"/>
              </a:spcBef>
            </a:pPr>
            <a:r>
              <a:rPr lang="fr-FR" sz="1200" b="0" strike="noStrike" spc="-1" dirty="0">
                <a:solidFill>
                  <a:srgbClr val="000000"/>
                </a:solidFill>
                <a:latin typeface="Arial"/>
                <a:ea typeface="Microsoft YaHei"/>
              </a:rPr>
              <a:t>L'enquête publique ne constitue pas le seul mode de participation du public. Dans les cas de très grands projets la procédure de l’enquête publique s’est révélée inadaptée car elle se situe juste avant la délivrance des autorisations de réaliser ou d’exploiter. Le public estime alors que les jeux sont faits et qu’il n’est plus possible de remettre en cause l’opportunité et les principales fonctions de l’opération. La pratique a mis en évidence la nécessité d’une concertation plus en amont.</a:t>
            </a:r>
            <a:endParaRPr lang="fr-FR" sz="1200" b="0" strike="noStrike" spc="-1" dirty="0">
              <a:latin typeface="Arial"/>
            </a:endParaRPr>
          </a:p>
          <a:p>
            <a:pPr algn="just">
              <a:lnSpc>
                <a:spcPct val="100000"/>
              </a:lnSpc>
              <a:spcBef>
                <a:spcPts val="524"/>
              </a:spcBef>
            </a:pPr>
            <a:endParaRPr lang="fr-FR" sz="1200" b="0" strike="noStrike" spc="-1" dirty="0">
              <a:latin typeface="Arial"/>
            </a:endParaRPr>
          </a:p>
          <a:p>
            <a:pPr algn="just">
              <a:lnSpc>
                <a:spcPct val="100000"/>
              </a:lnSpc>
              <a:spcBef>
                <a:spcPts val="524"/>
              </a:spcBef>
            </a:pPr>
            <a:r>
              <a:rPr lang="fr-FR" sz="1200" b="0" strike="noStrike" spc="-1" dirty="0">
                <a:solidFill>
                  <a:srgbClr val="000000"/>
                </a:solidFill>
                <a:latin typeface="Arial"/>
                <a:ea typeface="Microsoft YaHei"/>
              </a:rPr>
              <a:t>Introduite par la loi du 2 février 1995 dite Barnier, la procédure du débat public est placée sous l’autorité de la commission nationale du débat public (CNDP), autorité administrative indépendante, qui constitue une commission particulière pour chaque débat. Sont directement soumis à cette procédure les très grands projets et certains plans et programmes de niveau national </a:t>
            </a:r>
          </a:p>
          <a:p>
            <a:pPr algn="just">
              <a:lnSpc>
                <a:spcPct val="100000"/>
              </a:lnSpc>
              <a:spcBef>
                <a:spcPts val="524"/>
              </a:spcBef>
            </a:pPr>
            <a:endParaRPr lang="fr-FR" sz="1200" b="0" strike="noStrike" spc="-1" dirty="0">
              <a:solidFill>
                <a:srgbClr val="000000"/>
              </a:solidFill>
              <a:latin typeface="Arial"/>
              <a:ea typeface="Microsoft YaHei"/>
            </a:endParaRPr>
          </a:p>
          <a:p>
            <a:pPr algn="just">
              <a:lnSpc>
                <a:spcPct val="100000"/>
              </a:lnSpc>
              <a:spcBef>
                <a:spcPts val="524"/>
              </a:spcBef>
            </a:pPr>
            <a:r>
              <a:rPr lang="fr-FR" sz="1200" b="0" strike="noStrike" spc="-1" dirty="0">
                <a:solidFill>
                  <a:srgbClr val="000000"/>
                </a:solidFill>
                <a:latin typeface="Arial"/>
                <a:ea typeface="Microsoft YaHei"/>
              </a:rPr>
              <a:t>Bien que le débat en lui-même se déroule sur une durée de 4 à 6 mois en principe, cette procédure de participation et d’information intervient en amont de l’engagement des études préliminaires à l’ouverture de l’enquête publique.</a:t>
            </a:r>
            <a:endParaRPr lang="fr-FR" sz="1200" b="0" strike="noStrike" spc="-1" dirty="0">
              <a:latin typeface="Arial"/>
            </a:endParaRPr>
          </a:p>
          <a:p>
            <a:pPr algn="just">
              <a:lnSpc>
                <a:spcPct val="100000"/>
              </a:lnSpc>
              <a:spcBef>
                <a:spcPts val="524"/>
              </a:spcBef>
            </a:pPr>
            <a:endParaRPr lang="fr-FR" sz="1200" b="0" strike="noStrike" spc="-1" dirty="0">
              <a:latin typeface="Arial"/>
            </a:endParaRPr>
          </a:p>
          <a:p>
            <a:pPr algn="just">
              <a:lnSpc>
                <a:spcPct val="100000"/>
              </a:lnSpc>
              <a:spcBef>
                <a:spcPts val="524"/>
              </a:spcBef>
            </a:pPr>
            <a:r>
              <a:rPr lang="fr-FR" sz="1200" b="0" strike="noStrike" spc="-1" dirty="0">
                <a:solidFill>
                  <a:srgbClr val="000000"/>
                </a:solidFill>
                <a:latin typeface="Arial"/>
                <a:ea typeface="Microsoft YaHei"/>
              </a:rPr>
              <a:t>Le bilan du débat public est établi par la commission nationale du débat public et joint au dossier de participation aval. Il n’a trait qu’au déroulement de la procédure et non au fond du projet, plan ou programme.</a:t>
            </a:r>
            <a:endParaRPr lang="fr-FR" sz="1200" b="0" strike="noStrike" spc="-1" dirty="0">
              <a:latin typeface="Arial"/>
            </a:endParaRPr>
          </a:p>
          <a:p>
            <a:pPr algn="just">
              <a:lnSpc>
                <a:spcPct val="100000"/>
              </a:lnSpc>
              <a:spcBef>
                <a:spcPts val="524"/>
              </a:spcBef>
            </a:pPr>
            <a:endParaRPr lang="fr-FR" sz="1200" b="0" strike="noStrike" spc="-1" dirty="0">
              <a:latin typeface="Arial"/>
            </a:endParaRPr>
          </a:p>
          <a:p>
            <a:pPr algn="just">
              <a:lnSpc>
                <a:spcPct val="100000"/>
              </a:lnSpc>
              <a:spcBef>
                <a:spcPts val="524"/>
              </a:spcBef>
            </a:pPr>
            <a:r>
              <a:rPr lang="fr-FR" sz="1200" b="0" strike="noStrike" spc="-1" dirty="0">
                <a:solidFill>
                  <a:srgbClr val="000000"/>
                </a:solidFill>
                <a:latin typeface="Arial"/>
                <a:ea typeface="Microsoft YaHei"/>
              </a:rPr>
              <a:t>Les grands projets ne font pas l’objet d’une saisine systématique de la commission nationale du débat public mais doivent être rendus publics afin que la commission puisse faire le choix de les soumettre à un débat public ou à une procédure de concertation. </a:t>
            </a:r>
          </a:p>
          <a:p>
            <a:pPr algn="just">
              <a:lnSpc>
                <a:spcPct val="100000"/>
              </a:lnSpc>
              <a:spcBef>
                <a:spcPts val="524"/>
              </a:spcBef>
            </a:pPr>
            <a:endParaRPr lang="fr-FR" sz="1200" b="0" strike="noStrike" spc="-1" dirty="0">
              <a:solidFill>
                <a:srgbClr val="000000"/>
              </a:solidFill>
              <a:latin typeface="Arial"/>
              <a:ea typeface="Microsoft YaHei"/>
            </a:endParaRPr>
          </a:p>
          <a:p>
            <a:pPr algn="just">
              <a:lnSpc>
                <a:spcPct val="100000"/>
              </a:lnSpc>
              <a:spcBef>
                <a:spcPts val="524"/>
              </a:spcBef>
            </a:pPr>
            <a:r>
              <a:rPr lang="fr-FR" sz="1200" b="0" strike="noStrike" spc="-1" dirty="0">
                <a:solidFill>
                  <a:srgbClr val="000000"/>
                </a:solidFill>
                <a:latin typeface="Arial"/>
                <a:ea typeface="Microsoft YaHei"/>
              </a:rPr>
              <a:t>Une concertation avec garant désigné par la commission nationale du débat public peux être organisée. </a:t>
            </a:r>
          </a:p>
          <a:p>
            <a:pPr algn="just">
              <a:lnSpc>
                <a:spcPct val="100000"/>
              </a:lnSpc>
              <a:spcBef>
                <a:spcPts val="524"/>
              </a:spcBef>
            </a:pPr>
            <a:endParaRPr lang="fr-FR" sz="1200" b="0" strike="noStrike" spc="-1" dirty="0">
              <a:solidFill>
                <a:srgbClr val="000000"/>
              </a:solidFill>
              <a:latin typeface="Arial"/>
              <a:ea typeface="Microsoft YaHei"/>
            </a:endParaRPr>
          </a:p>
          <a:p>
            <a:pPr algn="just">
              <a:lnSpc>
                <a:spcPct val="100000"/>
              </a:lnSpc>
              <a:spcBef>
                <a:spcPts val="524"/>
              </a:spcBef>
            </a:pPr>
            <a:r>
              <a:rPr lang="fr-FR" sz="1200" b="0" strike="noStrike" spc="-1" dirty="0">
                <a:solidFill>
                  <a:srgbClr val="000000"/>
                </a:solidFill>
                <a:latin typeface="Arial"/>
                <a:ea typeface="Microsoft YaHei"/>
              </a:rPr>
              <a:t>Par ailleurs, si les collectivités territoriales, certaines associations et dix parlementaires ou 10 000 ressortissants de l’Union européenne majeurs résidant en France ont le droit de demander l’organisation d’un débat public ou d’une concertation avec garant pour les projets rendus publics..</a:t>
            </a:r>
          </a:p>
          <a:p>
            <a:pPr algn="just">
              <a:lnSpc>
                <a:spcPct val="100000"/>
              </a:lnSpc>
              <a:spcBef>
                <a:spcPts val="524"/>
              </a:spcBef>
            </a:pPr>
            <a:endParaRPr lang="fr-FR" sz="1200" b="0" strike="noStrike" spc="-1" dirty="0">
              <a:solidFill>
                <a:srgbClr val="000000"/>
              </a:solidFill>
              <a:latin typeface="Arial"/>
              <a:ea typeface="Microsoft YaHei"/>
            </a:endParaRPr>
          </a:p>
          <a:p>
            <a:pPr marL="0" marR="0" lvl="0" indent="0" algn="just" defTabSz="914400" rtl="0" eaLnBrk="1" fontAlgn="auto" latinLnBrk="0" hangingPunct="1">
              <a:lnSpc>
                <a:spcPct val="100000"/>
              </a:lnSpc>
              <a:spcBef>
                <a:spcPts val="524"/>
              </a:spcBef>
              <a:spcAft>
                <a:spcPts val="0"/>
              </a:spcAft>
              <a:buClrTx/>
              <a:buSzTx/>
              <a:buFontTx/>
              <a:buNone/>
              <a:tabLst/>
              <a:defRPr/>
            </a:pPr>
            <a:r>
              <a:rPr lang="fr-FR" sz="1200" b="0" strike="noStrike" spc="-1" dirty="0">
                <a:latin typeface="Arial"/>
              </a:rPr>
              <a:t>Un débat public relatif à un projet portant réforme d’une politique publique peut également être organisé au niveau national. La saisine de la commission nationale du débat public à ce sujet peut émaner du Gouvernement et, depuis la réforme du 3 août 2016 , de soixante députés ou soixante sénateurs ainsi que de 500000 ressortissants de l’Union européenne majeurs résidant en France</a:t>
            </a:r>
          </a:p>
          <a:p>
            <a:pPr algn="just">
              <a:lnSpc>
                <a:spcPct val="100000"/>
              </a:lnSpc>
              <a:spcBef>
                <a:spcPts val="524"/>
              </a:spcBef>
            </a:pPr>
            <a:endParaRPr lang="fr-FR" sz="1200" b="0" strike="noStrike" spc="-1" dirty="0">
              <a:latin typeface="Arial"/>
            </a:endParaRPr>
          </a:p>
          <a:p>
            <a:pPr algn="just">
              <a:lnSpc>
                <a:spcPct val="100000"/>
              </a:lnSpc>
              <a:spcBef>
                <a:spcPts val="524"/>
              </a:spcBef>
            </a:pPr>
            <a:r>
              <a:rPr lang="fr-FR" sz="1200" b="0" strike="noStrike" spc="-1" dirty="0">
                <a:latin typeface="Arial"/>
              </a:rPr>
              <a:t>Le code de l’urbanisme, qui a été précurseur dans le domaine de la concertation, prévoit l’organisation de concertations préalables dans certains cas. Lorsque le code de l’urbanisme prévoit la tenue obligatoire d’une concertation préalable, celle-ci n’est pas soumise aux dispositions relatives à la concertation préalable du code de l’environnement. Toutefois certains droits conférés par l’article L. 120-1 du code de l’environnement doivent être respectés.</a:t>
            </a:r>
          </a:p>
          <a:p>
            <a:pPr algn="just">
              <a:lnSpc>
                <a:spcPct val="100000"/>
              </a:lnSpc>
              <a:spcBef>
                <a:spcPts val="524"/>
              </a:spcBef>
            </a:pPr>
            <a:endParaRPr lang="fr-FR" sz="1200" b="0" strike="noStrike" spc="-1" dirty="0">
              <a:latin typeface="Arial"/>
            </a:endParaRPr>
          </a:p>
          <a:p>
            <a:pPr algn="just">
              <a:lnSpc>
                <a:spcPct val="100000"/>
              </a:lnSpc>
              <a:spcBef>
                <a:spcPts val="524"/>
              </a:spcBef>
            </a:pPr>
            <a:r>
              <a:rPr lang="fr-FR" sz="1200" b="0" strike="noStrike" spc="-1" dirty="0">
                <a:latin typeface="Arial"/>
              </a:rPr>
              <a:t>Au regard du nouvel article L. 121-2 du code de l’environnement, dès lors que le maître d’ouvrage d’un projet et une association agréée de protection de l’environnement en font la demande commune, une conciliation peut être mise en œuvre par la commission nationale du débat public. Cette procédure est non-suspensive et a notamment vocation à rétablir le dialogue entre les parties à une procédure de participation.</a:t>
            </a:r>
          </a:p>
          <a:p>
            <a:endParaRPr lang="fr-FR" dirty="0"/>
          </a:p>
        </p:txBody>
      </p:sp>
      <p:sp>
        <p:nvSpPr>
          <p:cNvPr id="4" name="Espace réservé du numéro de diapositive 3"/>
          <p:cNvSpPr>
            <a:spLocks noGrp="1"/>
          </p:cNvSpPr>
          <p:nvPr>
            <p:ph type="sldNum" sz="quarter" idx="5"/>
          </p:nvPr>
        </p:nvSpPr>
        <p:spPr/>
        <p:txBody>
          <a:bodyPr/>
          <a:lstStyle/>
          <a:p>
            <a:fld id="{209DE8A1-CF61-4081-B21D-690CC393822F}" type="slidenum">
              <a:rPr lang="fr-FR" smtClean="0"/>
              <a:t>6</a:t>
            </a:fld>
            <a:endParaRPr lang="fr-FR"/>
          </a:p>
        </p:txBody>
      </p:sp>
    </p:spTree>
    <p:extLst>
      <p:ext uri="{BB962C8B-B14F-4D97-AF65-F5344CB8AC3E}">
        <p14:creationId xmlns:p14="http://schemas.microsoft.com/office/powerpoint/2010/main" val="9056327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3898800" y="9515520"/>
            <a:ext cx="2984760" cy="501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fld id="{383142AB-339A-46C8-B8AC-2DC76B37BF2F}" type="slidenum">
              <a:rPr lang="fr-FR" sz="1300" b="0" strike="noStrike" spc="-1">
                <a:solidFill>
                  <a:srgbClr val="FFFFFF"/>
                </a:solidFill>
                <a:latin typeface="Arial"/>
              </a:rPr>
              <a:pPr algn="r"/>
              <a:t>79</a:t>
            </a:fld>
            <a:endParaRPr lang="fr-FR" sz="1300" b="0" strike="noStrike" spc="-1">
              <a:solidFill>
                <a:srgbClr val="FFFFFF"/>
              </a:solidFill>
              <a:latin typeface="Arial"/>
            </a:endParaRPr>
          </a:p>
        </p:txBody>
      </p:sp>
      <p:sp>
        <p:nvSpPr>
          <p:cNvPr id="217" name="PlaceHolder 2"/>
          <p:cNvSpPr>
            <a:spLocks noGrp="1" noRot="1" noChangeAspect="1"/>
          </p:cNvSpPr>
          <p:nvPr>
            <p:ph type="sldImg"/>
          </p:nvPr>
        </p:nvSpPr>
        <p:spPr>
          <a:xfrm>
            <a:off x="938213" y="750888"/>
            <a:ext cx="5008562" cy="3756025"/>
          </a:xfrm>
          <a:prstGeom prst="rect">
            <a:avLst/>
          </a:prstGeom>
        </p:spPr>
      </p:sp>
      <p:sp>
        <p:nvSpPr>
          <p:cNvPr id="218" name="PlaceHolder 3"/>
          <p:cNvSpPr>
            <a:spLocks noGrp="1"/>
          </p:cNvSpPr>
          <p:nvPr>
            <p:ph type="body"/>
          </p:nvPr>
        </p:nvSpPr>
        <p:spPr>
          <a:xfrm>
            <a:off x="360000" y="4608000"/>
            <a:ext cx="6336000" cy="5219640"/>
          </a:xfrm>
          <a:prstGeom prst="rect">
            <a:avLst/>
          </a:prstGeom>
        </p:spPr>
        <p:txBody>
          <a:bodyPr lIns="96480" tIns="48240" rIns="96480" bIns="48240"/>
          <a:lstStyle/>
          <a:p>
            <a:pPr algn="just">
              <a:spcBef>
                <a:spcPts val="448"/>
              </a:spcBef>
            </a:pPr>
            <a:endParaRPr lang="fr-FR" sz="1300" b="0" strike="noStrike" spc="-1" dirty="0">
              <a:solidFill>
                <a:srgbClr val="000000"/>
              </a:solidFill>
              <a:latin typeface="Times New Roman"/>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3898800" y="9515520"/>
            <a:ext cx="2984760" cy="501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fld id="{A56A4B11-CB5A-4623-828A-ACB5D29DAA6C}" type="slidenum">
              <a:rPr lang="fr-FR" sz="1300" b="0" strike="noStrike" spc="-1">
                <a:solidFill>
                  <a:srgbClr val="FFFFFF"/>
                </a:solidFill>
                <a:latin typeface="Arial"/>
              </a:rPr>
              <a:pPr algn="r"/>
              <a:t>80</a:t>
            </a:fld>
            <a:endParaRPr lang="fr-FR" sz="1300" b="0" strike="noStrike" spc="-1">
              <a:solidFill>
                <a:srgbClr val="FFFFFF"/>
              </a:solidFill>
              <a:latin typeface="Arial"/>
            </a:endParaRPr>
          </a:p>
        </p:txBody>
      </p:sp>
      <p:sp>
        <p:nvSpPr>
          <p:cNvPr id="232" name="PlaceHolder 2"/>
          <p:cNvSpPr>
            <a:spLocks noGrp="1" noRot="1" noChangeAspect="1"/>
          </p:cNvSpPr>
          <p:nvPr>
            <p:ph type="sldImg"/>
          </p:nvPr>
        </p:nvSpPr>
        <p:spPr>
          <a:xfrm>
            <a:off x="938213" y="750888"/>
            <a:ext cx="5008562" cy="3756025"/>
          </a:xfrm>
          <a:prstGeom prst="rect">
            <a:avLst/>
          </a:prstGeom>
        </p:spPr>
      </p:sp>
      <p:sp>
        <p:nvSpPr>
          <p:cNvPr id="233" name="PlaceHolder 3"/>
          <p:cNvSpPr>
            <a:spLocks noGrp="1"/>
          </p:cNvSpPr>
          <p:nvPr>
            <p:ph type="body"/>
          </p:nvPr>
        </p:nvSpPr>
        <p:spPr>
          <a:xfrm>
            <a:off x="602640" y="4659480"/>
            <a:ext cx="5508720" cy="4509000"/>
          </a:xfrm>
          <a:prstGeom prst="rect">
            <a:avLst/>
          </a:prstGeom>
        </p:spPr>
        <p:txBody>
          <a:bodyPr lIns="96480" tIns="48240" rIns="96480" bIns="48240"/>
          <a:lstStyle/>
          <a:p>
            <a:pPr algn="just">
              <a:spcBef>
                <a:spcPts val="448"/>
              </a:spcBef>
            </a:pPr>
            <a:endParaRPr lang="fr-FR" sz="1400" b="0" strike="noStrike" spc="-1" dirty="0">
              <a:solidFill>
                <a:srgbClr val="000000"/>
              </a:solidFill>
              <a:latin typeface="Times New Roman"/>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3898800" y="9515520"/>
            <a:ext cx="2984760" cy="501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fld id="{D067AE55-B362-4BB5-A08F-25520115B8B3}" type="slidenum">
              <a:rPr lang="fr-FR" sz="1300" b="0" strike="noStrike" spc="-1">
                <a:solidFill>
                  <a:srgbClr val="FFFFFF"/>
                </a:solidFill>
                <a:latin typeface="Arial"/>
              </a:rPr>
              <a:pPr algn="r"/>
              <a:t>81</a:t>
            </a:fld>
            <a:endParaRPr lang="fr-FR" sz="1300" b="0" strike="noStrike" spc="-1">
              <a:solidFill>
                <a:srgbClr val="FFFFFF"/>
              </a:solidFill>
              <a:latin typeface="Arial"/>
            </a:endParaRPr>
          </a:p>
        </p:txBody>
      </p:sp>
      <p:sp>
        <p:nvSpPr>
          <p:cNvPr id="235" name="PlaceHolder 2"/>
          <p:cNvSpPr>
            <a:spLocks noGrp="1" noRot="1" noChangeAspect="1"/>
          </p:cNvSpPr>
          <p:nvPr>
            <p:ph type="sldImg"/>
          </p:nvPr>
        </p:nvSpPr>
        <p:spPr>
          <a:xfrm>
            <a:off x="938213" y="750888"/>
            <a:ext cx="5008562" cy="3756025"/>
          </a:xfrm>
          <a:prstGeom prst="rect">
            <a:avLst/>
          </a:prstGeom>
        </p:spPr>
      </p:sp>
      <p:sp>
        <p:nvSpPr>
          <p:cNvPr id="236" name="PlaceHolder 3"/>
          <p:cNvSpPr>
            <a:spLocks noGrp="1"/>
          </p:cNvSpPr>
          <p:nvPr>
            <p:ph type="body"/>
          </p:nvPr>
        </p:nvSpPr>
        <p:spPr>
          <a:xfrm>
            <a:off x="602640" y="4659480"/>
            <a:ext cx="5508720" cy="4509000"/>
          </a:xfrm>
          <a:prstGeom prst="rect">
            <a:avLst/>
          </a:prstGeom>
        </p:spPr>
        <p:txBody>
          <a:bodyPr lIns="96480" tIns="48240" rIns="96480" bIns="48240"/>
          <a:lstStyle/>
          <a:p>
            <a:pPr algn="just">
              <a:spcBef>
                <a:spcPts val="448"/>
              </a:spcBef>
            </a:pPr>
            <a:endParaRPr lang="fr-FR" sz="1400" b="0" strike="noStrike" spc="-1" dirty="0">
              <a:solidFill>
                <a:srgbClr val="000000"/>
              </a:solidFill>
              <a:latin typeface="Times New Roman"/>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3898800" y="9515520"/>
            <a:ext cx="2984760" cy="501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fld id="{12CAEFC6-022A-434C-898D-DC96E9933872}" type="slidenum">
              <a:rPr lang="fr-FR" sz="1300" b="0" strike="noStrike" spc="-1">
                <a:solidFill>
                  <a:srgbClr val="FFFFFF"/>
                </a:solidFill>
                <a:latin typeface="Arial"/>
              </a:rPr>
              <a:pPr algn="r"/>
              <a:t>82</a:t>
            </a:fld>
            <a:endParaRPr lang="fr-FR" sz="1300" b="0" strike="noStrike" spc="-1">
              <a:solidFill>
                <a:srgbClr val="FFFFFF"/>
              </a:solidFill>
              <a:latin typeface="Arial"/>
            </a:endParaRPr>
          </a:p>
        </p:txBody>
      </p:sp>
      <p:sp>
        <p:nvSpPr>
          <p:cNvPr id="238" name="PlaceHolder 2"/>
          <p:cNvSpPr>
            <a:spLocks noGrp="1" noRot="1" noChangeAspect="1"/>
          </p:cNvSpPr>
          <p:nvPr>
            <p:ph type="sldImg"/>
          </p:nvPr>
        </p:nvSpPr>
        <p:spPr>
          <a:xfrm>
            <a:off x="938213" y="750888"/>
            <a:ext cx="5008562" cy="3756025"/>
          </a:xfrm>
          <a:prstGeom prst="rect">
            <a:avLst/>
          </a:prstGeom>
        </p:spPr>
      </p:sp>
      <p:sp>
        <p:nvSpPr>
          <p:cNvPr id="239" name="PlaceHolder 3"/>
          <p:cNvSpPr>
            <a:spLocks noGrp="1"/>
          </p:cNvSpPr>
          <p:nvPr>
            <p:ph type="body"/>
          </p:nvPr>
        </p:nvSpPr>
        <p:spPr>
          <a:xfrm>
            <a:off x="432000" y="4659480"/>
            <a:ext cx="6120000" cy="5084280"/>
          </a:xfrm>
          <a:prstGeom prst="rect">
            <a:avLst/>
          </a:prstGeom>
        </p:spPr>
        <p:txBody>
          <a:bodyPr lIns="96480" tIns="48240" rIns="96480" bIns="48240"/>
          <a:lstStyle/>
          <a:p>
            <a:pPr algn="just">
              <a:spcBef>
                <a:spcPts val="448"/>
              </a:spcBef>
            </a:pPr>
            <a:endParaRPr lang="fr-FR" sz="1400" b="0" strike="noStrike" spc="-1" dirty="0">
              <a:solidFill>
                <a:srgbClr val="000000"/>
              </a:solidFill>
              <a:latin typeface="Times New Roman"/>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3898800" y="9515520"/>
            <a:ext cx="2984760" cy="501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fld id="{CE1E9880-6571-4850-8882-B885DB88F3D5}" type="slidenum">
              <a:rPr lang="fr-FR" sz="1300" b="0" strike="noStrike" spc="-1">
                <a:solidFill>
                  <a:srgbClr val="FFFFFF"/>
                </a:solidFill>
                <a:latin typeface="Arial"/>
              </a:rPr>
              <a:pPr algn="r"/>
              <a:t>83</a:t>
            </a:fld>
            <a:endParaRPr lang="fr-FR" sz="1300" b="0" strike="noStrike" spc="-1">
              <a:solidFill>
                <a:srgbClr val="FFFFFF"/>
              </a:solidFill>
              <a:latin typeface="Arial"/>
            </a:endParaRPr>
          </a:p>
        </p:txBody>
      </p:sp>
      <p:sp>
        <p:nvSpPr>
          <p:cNvPr id="241" name="PlaceHolder 2"/>
          <p:cNvSpPr>
            <a:spLocks noGrp="1" noRot="1" noChangeAspect="1"/>
          </p:cNvSpPr>
          <p:nvPr>
            <p:ph type="sldImg"/>
          </p:nvPr>
        </p:nvSpPr>
        <p:spPr>
          <a:xfrm>
            <a:off x="938213" y="750888"/>
            <a:ext cx="5008562" cy="3756025"/>
          </a:xfrm>
          <a:prstGeom prst="rect">
            <a:avLst/>
          </a:prstGeom>
        </p:spPr>
      </p:sp>
      <p:sp>
        <p:nvSpPr>
          <p:cNvPr id="242" name="PlaceHolder 3"/>
          <p:cNvSpPr>
            <a:spLocks noGrp="1"/>
          </p:cNvSpPr>
          <p:nvPr>
            <p:ph type="body"/>
          </p:nvPr>
        </p:nvSpPr>
        <p:spPr>
          <a:xfrm>
            <a:off x="360000" y="4659480"/>
            <a:ext cx="6120000" cy="5162760"/>
          </a:xfrm>
          <a:prstGeom prst="rect">
            <a:avLst/>
          </a:prstGeom>
        </p:spPr>
        <p:txBody>
          <a:bodyPr lIns="96480" tIns="48240" rIns="96480" bIns="48240"/>
          <a:lstStyle/>
          <a:p>
            <a:pPr algn="just">
              <a:spcBef>
                <a:spcPts val="448"/>
              </a:spcBef>
            </a:pPr>
            <a:endParaRPr lang="fr-FR" sz="1300" b="0" strike="noStrike" spc="-1" dirty="0">
              <a:solidFill>
                <a:srgbClr val="000000"/>
              </a:solidFill>
              <a:latin typeface="Times New Roman"/>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CustomShape 1"/>
          <p:cNvSpPr/>
          <p:nvPr/>
        </p:nvSpPr>
        <p:spPr>
          <a:xfrm>
            <a:off x="3898800" y="9515520"/>
            <a:ext cx="2984760" cy="501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fld id="{128941FD-5CF9-4B71-A9DE-B889D97129DF}" type="slidenum">
              <a:rPr lang="fr-FR" sz="1300" b="0" strike="noStrike" spc="-1">
                <a:solidFill>
                  <a:srgbClr val="FFFFFF"/>
                </a:solidFill>
                <a:latin typeface="Arial"/>
              </a:rPr>
              <a:pPr algn="r"/>
              <a:t>84</a:t>
            </a:fld>
            <a:endParaRPr lang="fr-FR" sz="1300" b="0" strike="noStrike" spc="-1">
              <a:solidFill>
                <a:srgbClr val="FFFFFF"/>
              </a:solidFill>
              <a:latin typeface="Arial"/>
            </a:endParaRPr>
          </a:p>
        </p:txBody>
      </p:sp>
      <p:sp>
        <p:nvSpPr>
          <p:cNvPr id="244" name="PlaceHolder 2"/>
          <p:cNvSpPr>
            <a:spLocks noGrp="1" noRot="1" noChangeAspect="1"/>
          </p:cNvSpPr>
          <p:nvPr>
            <p:ph type="sldImg"/>
          </p:nvPr>
        </p:nvSpPr>
        <p:spPr>
          <a:xfrm>
            <a:off x="938213" y="750888"/>
            <a:ext cx="5008562" cy="3756025"/>
          </a:xfrm>
          <a:prstGeom prst="rect">
            <a:avLst/>
          </a:prstGeom>
        </p:spPr>
      </p:sp>
      <p:sp>
        <p:nvSpPr>
          <p:cNvPr id="245" name="PlaceHolder 3"/>
          <p:cNvSpPr>
            <a:spLocks noGrp="1"/>
          </p:cNvSpPr>
          <p:nvPr>
            <p:ph type="body"/>
          </p:nvPr>
        </p:nvSpPr>
        <p:spPr>
          <a:xfrm>
            <a:off x="216000" y="4506840"/>
            <a:ext cx="6480000" cy="5429160"/>
          </a:xfrm>
          <a:prstGeom prst="rect">
            <a:avLst/>
          </a:prstGeom>
        </p:spPr>
        <p:txBody>
          <a:bodyPr lIns="96480" tIns="48240" rIns="96480" bIns="48240"/>
          <a:lstStyle/>
          <a:p>
            <a:pPr algn="just">
              <a:spcBef>
                <a:spcPts val="448"/>
              </a:spcBef>
            </a:pPr>
            <a:r>
              <a:rPr lang="fr-FR" sz="1200" b="1" strike="noStrike" spc="-1" dirty="0">
                <a:solidFill>
                  <a:srgbClr val="000000"/>
                </a:solidFill>
                <a:latin typeface="Arial"/>
                <a:ea typeface="Arial"/>
              </a:rPr>
              <a:t>Rédaction du rapport :</a:t>
            </a:r>
            <a:endParaRPr lang="fr-FR" sz="1200" b="0" strike="noStrike" spc="-1" dirty="0">
              <a:solidFill>
                <a:srgbClr val="000000"/>
              </a:solidFill>
              <a:latin typeface="Times New Roman"/>
            </a:endParaRPr>
          </a:p>
          <a:p>
            <a:pPr algn="just">
              <a:spcBef>
                <a:spcPts val="448"/>
              </a:spcBef>
            </a:pPr>
            <a:r>
              <a:rPr lang="fr-FR" sz="1200" b="0" strike="noStrike" spc="-1" dirty="0">
                <a:solidFill>
                  <a:srgbClr val="000000"/>
                </a:solidFill>
                <a:latin typeface="Arial"/>
                <a:ea typeface="Arial"/>
              </a:rPr>
              <a:t>Les membres de la commission doivent être associées à cette rédaction car c'est le rapport de la commission d'enquête. Le travail doit être coordonné par le président pour obtenir un document homogène. </a:t>
            </a:r>
            <a:endParaRPr lang="fr-FR" sz="1200" b="0" strike="noStrike" spc="-1" dirty="0">
              <a:solidFill>
                <a:srgbClr val="000000"/>
              </a:solidFill>
              <a:latin typeface="Times New Roman"/>
            </a:endParaRPr>
          </a:p>
          <a:p>
            <a:pPr algn="just">
              <a:spcBef>
                <a:spcPts val="448"/>
              </a:spcBef>
            </a:pPr>
            <a:r>
              <a:rPr lang="fr-FR" sz="1200" b="0" strike="noStrike" spc="-1" dirty="0">
                <a:solidFill>
                  <a:srgbClr val="000000"/>
                </a:solidFill>
                <a:latin typeface="Arial"/>
                <a:ea typeface="Arial"/>
              </a:rPr>
              <a:t>Cette élaboration nécessite de nombreux échanges par internet et de se réunir à plusieurs reprises car le débat est toujours plus fructueux et que l'on désigne une commission d’enquête  pour recueillir l'avis d'une somme de compétences</a:t>
            </a:r>
            <a:r>
              <a:rPr lang="fr-FR" sz="1200" b="0" strike="noStrike" spc="-1" dirty="0">
                <a:solidFill>
                  <a:srgbClr val="FF3333"/>
                </a:solidFill>
                <a:latin typeface="Arial"/>
                <a:ea typeface="Arial"/>
              </a:rPr>
              <a:t> </a:t>
            </a:r>
            <a:r>
              <a:rPr lang="fr-FR" sz="1200" b="0" strike="noStrike" spc="-1" dirty="0">
                <a:solidFill>
                  <a:srgbClr val="000000"/>
                </a:solidFill>
                <a:latin typeface="Arial"/>
                <a:ea typeface="Arial"/>
              </a:rPr>
              <a:t>.</a:t>
            </a:r>
            <a:endParaRPr lang="fr-FR" sz="1200" b="0" strike="noStrike" spc="-1" dirty="0">
              <a:solidFill>
                <a:srgbClr val="000000"/>
              </a:solidFill>
              <a:latin typeface="Times New Roman"/>
            </a:endParaRPr>
          </a:p>
          <a:p>
            <a:r>
              <a:rPr lang="fr-FR" sz="1200" b="1" strike="noStrike" spc="-1" dirty="0">
                <a:solidFill>
                  <a:srgbClr val="000000"/>
                </a:solidFill>
                <a:latin typeface="Arial"/>
                <a:ea typeface="Arial"/>
              </a:rPr>
              <a:t> généralités et déroulement.</a:t>
            </a:r>
            <a:endParaRPr lang="fr-FR" sz="1200" b="0" strike="noStrike" spc="-1" dirty="0">
              <a:solidFill>
                <a:srgbClr val="000000"/>
              </a:solidFill>
              <a:latin typeface="Times New Roman"/>
            </a:endParaRPr>
          </a:p>
          <a:p>
            <a:pPr algn="just">
              <a:spcBef>
                <a:spcPts val="448"/>
              </a:spcBef>
            </a:pPr>
            <a:r>
              <a:rPr lang="fr-FR" sz="1200" b="0" strike="noStrike" spc="-1" dirty="0">
                <a:solidFill>
                  <a:srgbClr val="000000"/>
                </a:solidFill>
                <a:latin typeface="Arial"/>
                <a:ea typeface="Arial"/>
              </a:rPr>
              <a:t>Les chapitres présentation de l'enquête et déroulement de l'enquête ne présentent pas de difficultés, ils relatent des faits. Il est possible et même préférable de les rédiger au fur et à mesure</a:t>
            </a:r>
            <a:endParaRPr lang="fr-FR" sz="1200" b="0" strike="noStrike" spc="-1" dirty="0">
              <a:solidFill>
                <a:srgbClr val="000000"/>
              </a:solidFill>
              <a:latin typeface="Times New Roman"/>
            </a:endParaRPr>
          </a:p>
          <a:p>
            <a:pPr algn="just">
              <a:spcBef>
                <a:spcPts val="448"/>
              </a:spcBef>
            </a:pPr>
            <a:r>
              <a:rPr lang="fr-FR" sz="1200" b="0" strike="noStrike" spc="-1" dirty="0">
                <a:solidFill>
                  <a:srgbClr val="000000"/>
                </a:solidFill>
                <a:latin typeface="Arial"/>
                <a:ea typeface="Arial"/>
              </a:rPr>
              <a:t>Le président peut se charger de la rédaction, la confier à un CE ou en répartir les diverses parties entre les membres.</a:t>
            </a:r>
            <a:endParaRPr lang="fr-FR" sz="1200" b="0" strike="noStrike" spc="-1" dirty="0">
              <a:solidFill>
                <a:srgbClr val="000000"/>
              </a:solidFill>
              <a:latin typeface="Times New Roman"/>
            </a:endParaRPr>
          </a:p>
          <a:p>
            <a:pPr algn="just">
              <a:spcBef>
                <a:spcPts val="448"/>
              </a:spcBef>
            </a:pPr>
            <a:r>
              <a:rPr lang="fr-FR" sz="1200" b="0" strike="noStrike" spc="-1" dirty="0">
                <a:solidFill>
                  <a:srgbClr val="000000"/>
                </a:solidFill>
                <a:latin typeface="Arial"/>
                <a:ea typeface="Arial"/>
              </a:rPr>
              <a:t>Ne pas oublier d'indiquer le nom des membres présents à chaque permanence.</a:t>
            </a:r>
            <a:endParaRPr lang="fr-FR" sz="1200" b="0" strike="noStrike" spc="-1" dirty="0">
              <a:solidFill>
                <a:srgbClr val="000000"/>
              </a:solidFill>
              <a:latin typeface="Times New Roman"/>
            </a:endParaRPr>
          </a:p>
          <a:p>
            <a:pPr algn="just">
              <a:spcBef>
                <a:spcPts val="448"/>
              </a:spcBef>
            </a:pPr>
            <a:r>
              <a:rPr lang="fr-FR" sz="1200" b="0" strike="noStrike" spc="-1" dirty="0">
                <a:solidFill>
                  <a:srgbClr val="000000"/>
                </a:solidFill>
                <a:latin typeface="Arial"/>
                <a:ea typeface="Arial"/>
              </a:rPr>
              <a:t>Faire ressortir le travail de la CE, liste les réunions en précisant les principaux travaux réalisés.</a:t>
            </a:r>
            <a:endParaRPr lang="fr-FR" sz="1200" b="0" strike="noStrike" spc="-1" dirty="0">
              <a:solidFill>
                <a:srgbClr val="000000"/>
              </a:solidFill>
              <a:latin typeface="Times New Roman"/>
            </a:endParaRPr>
          </a:p>
          <a:p>
            <a:pPr algn="just">
              <a:spcBef>
                <a:spcPts val="448"/>
              </a:spcBef>
            </a:pPr>
            <a:r>
              <a:rPr lang="fr-FR" sz="1200" b="0" strike="noStrike" spc="-1" dirty="0">
                <a:solidFill>
                  <a:srgbClr val="000000"/>
                </a:solidFill>
                <a:latin typeface="Arial"/>
                <a:ea typeface="Arial"/>
              </a:rPr>
              <a:t>Pour les autres paragraphes, je vous renvoie au guide.</a:t>
            </a:r>
            <a:endParaRPr lang="fr-FR" sz="1200" b="0" strike="noStrike" spc="-1" dirty="0">
              <a:solidFill>
                <a:srgbClr val="000000"/>
              </a:solidFill>
              <a:latin typeface="Times New Roman"/>
            </a:endParaRPr>
          </a:p>
          <a:p>
            <a:pPr algn="just">
              <a:spcBef>
                <a:spcPts val="448"/>
              </a:spcBef>
            </a:pPr>
            <a:r>
              <a:rPr lang="fr-FR" sz="1200" b="0" strike="noStrike" spc="-1" dirty="0">
                <a:solidFill>
                  <a:srgbClr val="000000"/>
                </a:solidFill>
                <a:latin typeface="Arial"/>
                <a:ea typeface="Arial"/>
              </a:rPr>
              <a:t>Pour la partie nature et caractéristiques du projet, se limiter aux caractéristiques principales du projet comme le recommande le Conseil d'Etat.</a:t>
            </a:r>
            <a:endParaRPr lang="fr-FR" sz="1200" b="0" strike="noStrike" spc="-1" dirty="0">
              <a:solidFill>
                <a:srgbClr val="000000"/>
              </a:solidFill>
              <a:latin typeface="Times New Roman"/>
            </a:endParaRPr>
          </a:p>
          <a:p>
            <a:pPr algn="just">
              <a:spcBef>
                <a:spcPts val="448"/>
              </a:spcBef>
            </a:pPr>
            <a:r>
              <a:rPr lang="fr-FR" sz="1200" b="0" strike="noStrike" spc="-1" dirty="0">
                <a:solidFill>
                  <a:srgbClr val="000000"/>
                </a:solidFill>
                <a:latin typeface="Arial"/>
                <a:ea typeface="Arial"/>
              </a:rPr>
              <a:t>Ne pas négliger de citer les actions de concertation volontaire, hors obligation. </a:t>
            </a:r>
            <a:endParaRPr lang="fr-FR" sz="1200" b="0" strike="noStrike" spc="-1" dirty="0">
              <a:solidFill>
                <a:srgbClr val="000000"/>
              </a:solidFill>
              <a:latin typeface="Times New Roman"/>
            </a:endParaRPr>
          </a:p>
          <a:p>
            <a:pPr algn="just">
              <a:spcBef>
                <a:spcPts val="448"/>
              </a:spcBef>
            </a:pPr>
            <a:r>
              <a:rPr lang="fr-FR" sz="1200" b="0" strike="noStrike" spc="-1" dirty="0">
                <a:solidFill>
                  <a:srgbClr val="000000"/>
                </a:solidFill>
                <a:latin typeface="Arial"/>
                <a:ea typeface="Arial"/>
              </a:rPr>
              <a:t>Pour les incidents survenus et le climat de l'enquête faire une relation la plus fidèle possible. Si possible évaluer les incidences des faits sur l'information et les possibilités d'expression du public</a:t>
            </a:r>
            <a:endParaRPr lang="fr-FR" sz="1200" b="0" strike="noStrike" spc="-1" dirty="0">
              <a:solidFill>
                <a:srgbClr val="000000"/>
              </a:solidFill>
              <a:latin typeface="Times New Roman"/>
            </a:endParaRPr>
          </a:p>
          <a:p>
            <a:pPr algn="just">
              <a:spcBef>
                <a:spcPts val="448"/>
              </a:spcBef>
            </a:pPr>
            <a:r>
              <a:rPr lang="fr-FR" sz="1200" b="0" strike="noStrike" spc="-1" dirty="0">
                <a:solidFill>
                  <a:srgbClr val="000000"/>
                </a:solidFill>
                <a:latin typeface="Arial"/>
                <a:ea typeface="Arial"/>
              </a:rPr>
              <a:t>Pour la relation comptable des interventions du public faire attention aux unités un document signé par 3 personnes compte comme une intervention mais pour 3 intervenants</a:t>
            </a:r>
            <a:endParaRPr lang="fr-FR" sz="1200" b="0" strike="noStrike" spc="-1" dirty="0">
              <a:solidFill>
                <a:srgbClr val="000000"/>
              </a:solidFill>
              <a:latin typeface="Times New Roman"/>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ustomShape 1"/>
          <p:cNvSpPr/>
          <p:nvPr/>
        </p:nvSpPr>
        <p:spPr>
          <a:xfrm>
            <a:off x="3898800" y="9515520"/>
            <a:ext cx="2984760" cy="501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fld id="{084E636A-847D-4D4F-B692-43030BC7B25A}" type="slidenum">
              <a:rPr lang="fr-FR" sz="1300" b="0" strike="noStrike" spc="-1">
                <a:solidFill>
                  <a:srgbClr val="FFFFFF"/>
                </a:solidFill>
                <a:latin typeface="Arial"/>
              </a:rPr>
              <a:pPr algn="r"/>
              <a:t>85</a:t>
            </a:fld>
            <a:endParaRPr lang="fr-FR" sz="1300" b="0" strike="noStrike" spc="-1">
              <a:solidFill>
                <a:srgbClr val="FFFFFF"/>
              </a:solidFill>
              <a:latin typeface="Arial"/>
            </a:endParaRPr>
          </a:p>
        </p:txBody>
      </p:sp>
      <p:sp>
        <p:nvSpPr>
          <p:cNvPr id="247" name="PlaceHolder 2"/>
          <p:cNvSpPr>
            <a:spLocks noGrp="1" noRot="1" noChangeAspect="1"/>
          </p:cNvSpPr>
          <p:nvPr>
            <p:ph type="sldImg"/>
          </p:nvPr>
        </p:nvSpPr>
        <p:spPr>
          <a:xfrm>
            <a:off x="938213" y="750888"/>
            <a:ext cx="5008562" cy="3756025"/>
          </a:xfrm>
          <a:prstGeom prst="rect">
            <a:avLst/>
          </a:prstGeom>
        </p:spPr>
      </p:sp>
      <p:sp>
        <p:nvSpPr>
          <p:cNvPr id="248" name="PlaceHolder 3"/>
          <p:cNvSpPr>
            <a:spLocks noGrp="1"/>
          </p:cNvSpPr>
          <p:nvPr>
            <p:ph type="body"/>
          </p:nvPr>
        </p:nvSpPr>
        <p:spPr>
          <a:xfrm>
            <a:off x="591120" y="4659480"/>
            <a:ext cx="5733360" cy="5132520"/>
          </a:xfrm>
          <a:prstGeom prst="rect">
            <a:avLst/>
          </a:prstGeom>
        </p:spPr>
        <p:txBody>
          <a:bodyPr lIns="96480" tIns="48240" rIns="96480" bIns="48240"/>
          <a:lstStyle/>
          <a:p>
            <a:pPr algn="just">
              <a:spcBef>
                <a:spcPts val="448"/>
              </a:spcBef>
            </a:pPr>
            <a:endParaRPr lang="fr-FR" sz="1200" b="0" strike="noStrike" spc="-1" dirty="0">
              <a:solidFill>
                <a:srgbClr val="000000"/>
              </a:solidFill>
              <a:latin typeface="Times New Roman"/>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p:nvPr/>
        </p:nvSpPr>
        <p:spPr>
          <a:xfrm>
            <a:off x="3898800" y="9515520"/>
            <a:ext cx="2984760" cy="501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fld id="{345C6916-1925-490F-A350-5A57827BAB9A}" type="slidenum">
              <a:rPr lang="fr-FR" sz="1300" b="0" strike="noStrike" spc="-1">
                <a:solidFill>
                  <a:srgbClr val="FFFFFF"/>
                </a:solidFill>
                <a:latin typeface="Arial"/>
              </a:rPr>
              <a:pPr algn="r"/>
              <a:t>86</a:t>
            </a:fld>
            <a:endParaRPr lang="fr-FR" sz="1300" b="0" strike="noStrike" spc="-1">
              <a:solidFill>
                <a:srgbClr val="FFFFFF"/>
              </a:solidFill>
              <a:latin typeface="Arial"/>
            </a:endParaRPr>
          </a:p>
        </p:txBody>
      </p:sp>
      <p:sp>
        <p:nvSpPr>
          <p:cNvPr id="250" name="PlaceHolder 2"/>
          <p:cNvSpPr>
            <a:spLocks noGrp="1" noRot="1" noChangeAspect="1"/>
          </p:cNvSpPr>
          <p:nvPr>
            <p:ph type="sldImg"/>
          </p:nvPr>
        </p:nvSpPr>
        <p:spPr>
          <a:xfrm>
            <a:off x="938213" y="750888"/>
            <a:ext cx="5008562" cy="3756025"/>
          </a:xfrm>
          <a:prstGeom prst="rect">
            <a:avLst/>
          </a:prstGeom>
        </p:spPr>
      </p:sp>
      <p:sp>
        <p:nvSpPr>
          <p:cNvPr id="251" name="PlaceHolder 3"/>
          <p:cNvSpPr>
            <a:spLocks noGrp="1"/>
          </p:cNvSpPr>
          <p:nvPr>
            <p:ph type="body"/>
          </p:nvPr>
        </p:nvSpPr>
        <p:spPr>
          <a:xfrm>
            <a:off x="591120" y="4659480"/>
            <a:ext cx="5733360" cy="5132520"/>
          </a:xfrm>
          <a:prstGeom prst="rect">
            <a:avLst/>
          </a:prstGeom>
        </p:spPr>
        <p:txBody>
          <a:bodyPr lIns="96480" tIns="48240" rIns="96480" bIns="48240"/>
          <a:lstStyle/>
          <a:p>
            <a:pPr algn="just">
              <a:spcBef>
                <a:spcPts val="448"/>
              </a:spcBef>
            </a:pPr>
            <a:endParaRPr lang="fr-FR" sz="1400" b="0" strike="noStrike" spc="-1" dirty="0">
              <a:solidFill>
                <a:srgbClr val="000000"/>
              </a:solidFill>
              <a:latin typeface="Times New Roman"/>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3898800" y="9515520"/>
            <a:ext cx="2984760" cy="501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fld id="{C35B7F16-672C-4C98-B596-389F2AC7B45F}" type="slidenum">
              <a:rPr lang="fr-FR" sz="1300" b="0" strike="noStrike" spc="-1">
                <a:solidFill>
                  <a:srgbClr val="FFFFFF"/>
                </a:solidFill>
                <a:latin typeface="Arial"/>
              </a:rPr>
              <a:pPr algn="r"/>
              <a:t>87</a:t>
            </a:fld>
            <a:endParaRPr lang="fr-FR" sz="1300" b="0" strike="noStrike" spc="-1">
              <a:solidFill>
                <a:srgbClr val="FFFFFF"/>
              </a:solidFill>
              <a:latin typeface="Arial"/>
            </a:endParaRPr>
          </a:p>
        </p:txBody>
      </p:sp>
      <p:sp>
        <p:nvSpPr>
          <p:cNvPr id="253" name="PlaceHolder 2"/>
          <p:cNvSpPr>
            <a:spLocks noGrp="1" noRot="1" noChangeAspect="1"/>
          </p:cNvSpPr>
          <p:nvPr>
            <p:ph type="sldImg"/>
          </p:nvPr>
        </p:nvSpPr>
        <p:spPr>
          <a:xfrm>
            <a:off x="938213" y="750888"/>
            <a:ext cx="5008562" cy="3756025"/>
          </a:xfrm>
          <a:prstGeom prst="rect">
            <a:avLst/>
          </a:prstGeom>
        </p:spPr>
      </p:sp>
      <p:sp>
        <p:nvSpPr>
          <p:cNvPr id="254" name="PlaceHolder 3"/>
          <p:cNvSpPr>
            <a:spLocks noGrp="1"/>
          </p:cNvSpPr>
          <p:nvPr>
            <p:ph type="body"/>
          </p:nvPr>
        </p:nvSpPr>
        <p:spPr>
          <a:xfrm>
            <a:off x="591120" y="4659480"/>
            <a:ext cx="5733360" cy="5132520"/>
          </a:xfrm>
          <a:prstGeom prst="rect">
            <a:avLst/>
          </a:prstGeom>
        </p:spPr>
        <p:txBody>
          <a:bodyPr lIns="96480" tIns="48240" rIns="96480" bIns="48240"/>
          <a:lstStyle/>
          <a:p>
            <a:pPr algn="just">
              <a:spcBef>
                <a:spcPts val="448"/>
              </a:spcBef>
            </a:pPr>
            <a:endParaRPr lang="fr-FR" sz="1400" b="0" strike="noStrike" spc="-1" dirty="0">
              <a:solidFill>
                <a:srgbClr val="000000"/>
              </a:solidFill>
              <a:latin typeface="Times New Roman"/>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a:xfrm>
            <a:off x="755998" y="6344529"/>
            <a:ext cx="6047640" cy="1378634"/>
          </a:xfrm>
        </p:spPr>
        <p:txBody>
          <a:bodyPr/>
          <a:lstStyle/>
          <a:p>
            <a:r>
              <a:rPr lang="fr-FR" sz="1000" dirty="0"/>
              <a:t>L'ensemble des règles qui régissent les relations entre le public et les administrations vient d'être rassemblé en un seul code.</a:t>
            </a:r>
          </a:p>
          <a:p>
            <a:r>
              <a:rPr lang="fr-FR" sz="1000" dirty="0"/>
              <a:t>Réalisée pour l'essentiel à droit constant, cette codification obéit avant tout à un objectif d'accessibilité.</a:t>
            </a:r>
          </a:p>
          <a:p>
            <a:r>
              <a:rPr lang="fr-FR" sz="1000" dirty="0"/>
              <a:t>Ce texte a été publié au Journal officiel le 25 octobre 2015.</a:t>
            </a:r>
          </a:p>
          <a:p>
            <a:r>
              <a:rPr lang="fr-FR" sz="1000" dirty="0"/>
              <a:t>En matière d'enquête publique, il achève la réforme de 2012 en définissant un nouveau type d'enquête qui remplace l'enquête de droit commun figurant dans le code de l'expropriation..</a:t>
            </a:r>
          </a:p>
          <a:p>
            <a:endParaRPr lang="fr-FR" dirty="0"/>
          </a:p>
        </p:txBody>
      </p:sp>
      <p:sp>
        <p:nvSpPr>
          <p:cNvPr id="4" name="Espace réservé du numéro de diapositive 3"/>
          <p:cNvSpPr>
            <a:spLocks noGrp="1"/>
          </p:cNvSpPr>
          <p:nvPr>
            <p:ph type="sldNum" sz="quarter" idx="5"/>
          </p:nvPr>
        </p:nvSpPr>
        <p:spPr/>
        <p:txBody>
          <a:bodyPr/>
          <a:lstStyle/>
          <a:p>
            <a:pPr lvl="0"/>
            <a:fld id="{BE26D635-40A9-45F2-A2E9-A919A2ED3AC8}" type="slidenum">
              <a:rPr lang="fr-FR" smtClean="0"/>
              <a:t>89</a:t>
            </a:fld>
            <a:endParaRPr lang="fr-FR"/>
          </a:p>
        </p:txBody>
      </p:sp>
    </p:spTree>
    <p:extLst>
      <p:ext uri="{BB962C8B-B14F-4D97-AF65-F5344CB8AC3E}">
        <p14:creationId xmlns:p14="http://schemas.microsoft.com/office/powerpoint/2010/main" val="3187645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0000"/>
              </a:lnSpc>
              <a:spcBef>
                <a:spcPts val="451"/>
              </a:spcBef>
            </a:pPr>
            <a:r>
              <a:rPr lang="fr-FR" sz="1200" b="0" strike="noStrike" spc="-1" dirty="0">
                <a:solidFill>
                  <a:srgbClr val="000000"/>
                </a:solidFill>
                <a:latin typeface="Arial"/>
                <a:ea typeface="Microsoft YaHei"/>
              </a:rPr>
              <a:t>L’évolution de l’enquête publique s’est faite sans soucis d'uniformisation Les textes prescrivant le recours à une enquête publique étaient trop souvent accompagnés de modalités de procédure particulières.</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On a compté plus de 200 procédures d'enquête différentes</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Cette situation était cause d’ erreurs et  d’instabilité juridique. De nombreuses annulations d’arrêté sont prise aux motifs d’irrégularité de procédure.</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Des réformes de simplification des enquêtes publiques ont permis de n'avoir plus que 3 types d'enquêtes publiques</a:t>
            </a:r>
            <a:endParaRPr lang="fr-FR" sz="1200" b="0" strike="noStrike" spc="-1" dirty="0">
              <a:latin typeface="Arial"/>
            </a:endParaRPr>
          </a:p>
          <a:p>
            <a:pPr algn="just">
              <a:lnSpc>
                <a:spcPct val="100000"/>
              </a:lnSpc>
              <a:spcBef>
                <a:spcPts val="451"/>
              </a:spcBef>
            </a:pPr>
            <a:endParaRPr lang="fr-FR" sz="1200" b="0" strike="noStrike" spc="-1" dirty="0">
              <a:solidFill>
                <a:srgbClr val="000000"/>
              </a:solidFill>
              <a:latin typeface="Arial"/>
              <a:ea typeface="Microsoft YaHei"/>
            </a:endParaRPr>
          </a:p>
          <a:p>
            <a:pPr algn="just">
              <a:lnSpc>
                <a:spcPct val="100000"/>
              </a:lnSpc>
              <a:spcBef>
                <a:spcPts val="451"/>
              </a:spcBef>
            </a:pPr>
            <a:r>
              <a:rPr lang="fr-FR" sz="1200" b="0" strike="noStrike" spc="-1" dirty="0">
                <a:solidFill>
                  <a:srgbClr val="000000"/>
                </a:solidFill>
                <a:latin typeface="Arial"/>
                <a:ea typeface="Microsoft YaHei"/>
              </a:rPr>
              <a:t>Les enquêtes relevant du code de l’environnement concernent les opérations susceptibles d’affecter l’environnement et les documents d’urbanisme au sens large. De nombreux textes renvoient également à ce type d'enquête.</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Plus de 90 % des enquêtes se déroulent selon ces modalités.</a:t>
            </a:r>
          </a:p>
          <a:p>
            <a:pPr algn="just">
              <a:lnSpc>
                <a:spcPct val="100000"/>
              </a:lnSpc>
              <a:spcBef>
                <a:spcPts val="451"/>
              </a:spcBef>
            </a:pP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Cette procédure est très formalisée. L’enquête est conduite par un CE nommé par le président du Tribunal administratif et investi de pouvoirs élargis.</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La portée de l’enquête est également accrue. Les résultats de l'enquête publique doivent être pris en considération par le MO et l'autorité compétente pour prendre la décision. </a:t>
            </a:r>
          </a:p>
          <a:p>
            <a:pPr algn="just">
              <a:lnSpc>
                <a:spcPct val="100000"/>
              </a:lnSpc>
              <a:spcBef>
                <a:spcPts val="451"/>
              </a:spcBef>
            </a:pPr>
            <a:endParaRPr lang="fr-FR" sz="1200" b="0" strike="noStrike" spc="-1" dirty="0">
              <a:solidFill>
                <a:srgbClr val="000000"/>
              </a:solidFill>
              <a:latin typeface="Arial"/>
              <a:ea typeface="Microsoft YaHei"/>
            </a:endParaRPr>
          </a:p>
          <a:p>
            <a:pPr algn="just">
              <a:lnSpc>
                <a:spcPct val="100000"/>
              </a:lnSpc>
              <a:spcBef>
                <a:spcPts val="451"/>
              </a:spcBef>
            </a:pPr>
            <a:r>
              <a:rPr lang="fr-FR" sz="1200" b="0" strike="noStrike" spc="-1" dirty="0">
                <a:solidFill>
                  <a:srgbClr val="000000"/>
                </a:solidFill>
                <a:latin typeface="Arial"/>
                <a:ea typeface="Microsoft YaHei"/>
              </a:rPr>
              <a:t>En cas d’avis défavorable, le juge des référés fait droit à une demande de suspension de la décision prise au terme de l’enquête s’il existe un doute sérieux quant à la légalité de celle-ci.</a:t>
            </a:r>
          </a:p>
          <a:p>
            <a:pPr algn="just">
              <a:lnSpc>
                <a:spcPct val="100000"/>
              </a:lnSpc>
              <a:spcBef>
                <a:spcPts val="451"/>
              </a:spcBef>
            </a:pPr>
            <a:endParaRPr lang="fr-FR" sz="1200" b="0" strike="noStrike" spc="-1" dirty="0">
              <a:solidFill>
                <a:srgbClr val="000000"/>
              </a:solidFill>
              <a:latin typeface="Arial"/>
              <a:ea typeface="Microsoft YaHei"/>
            </a:endParaRPr>
          </a:p>
          <a:p>
            <a:pPr algn="just">
              <a:lnSpc>
                <a:spcPct val="100000"/>
              </a:lnSpc>
              <a:spcBef>
                <a:spcPts val="451"/>
              </a:spcBef>
            </a:pPr>
            <a:r>
              <a:rPr lang="fr-FR" sz="1200" b="0" strike="noStrike" spc="-1" dirty="0">
                <a:solidFill>
                  <a:srgbClr val="000000"/>
                </a:solidFill>
                <a:latin typeface="Arial"/>
                <a:ea typeface="Microsoft YaHei"/>
              </a:rPr>
              <a:t>En cas d’avis défavorable du CE le projet doit faire l’objet d’une délibération de l’organe délibérant de la ou des collectivités concernées.</a:t>
            </a:r>
          </a:p>
          <a:p>
            <a:pPr algn="just">
              <a:lnSpc>
                <a:spcPct val="100000"/>
              </a:lnSpc>
              <a:spcBef>
                <a:spcPts val="451"/>
              </a:spcBef>
            </a:pP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On peut considérer que ce sont ces procédures qui mettent en œuvre le principe de participation et d’information au sens de l’article 7 de la Charte de l’environnement de 2005, de la Convention d’Aarhus et de la Directive de 1985 modifiée.</a:t>
            </a:r>
            <a:endParaRPr lang="fr-FR" sz="1200" b="0" strike="noStrike" spc="-1" dirty="0">
              <a:latin typeface="Arial"/>
            </a:endParaRPr>
          </a:p>
          <a:p>
            <a:pPr algn="just">
              <a:lnSpc>
                <a:spcPct val="100000"/>
              </a:lnSpc>
              <a:spcBef>
                <a:spcPts val="451"/>
              </a:spcBef>
            </a:pPr>
            <a:endParaRPr lang="fr-FR" sz="1200" b="0" strike="noStrike" spc="-1" dirty="0">
              <a:solidFill>
                <a:srgbClr val="000000"/>
              </a:solidFill>
              <a:latin typeface="Arial"/>
              <a:ea typeface="Microsoft YaHei"/>
            </a:endParaRPr>
          </a:p>
          <a:p>
            <a:pPr algn="just">
              <a:lnSpc>
                <a:spcPct val="100000"/>
              </a:lnSpc>
              <a:spcBef>
                <a:spcPts val="451"/>
              </a:spcBef>
            </a:pPr>
            <a:r>
              <a:rPr lang="fr-FR" sz="1200" b="0" strike="noStrike" spc="-1" dirty="0">
                <a:solidFill>
                  <a:srgbClr val="000000"/>
                </a:solidFill>
                <a:latin typeface="Arial"/>
                <a:ea typeface="Microsoft YaHei"/>
              </a:rPr>
              <a:t>Au cours de ce stage nous insisterons plus spécifiquement sur cette procédure mais attention ce n’est pas la seule procédure d’enquête.</a:t>
            </a:r>
          </a:p>
          <a:p>
            <a:pPr algn="just">
              <a:lnSpc>
                <a:spcPct val="100000"/>
              </a:lnSpc>
              <a:spcBef>
                <a:spcPts val="451"/>
              </a:spcBef>
            </a:pPr>
            <a:endParaRPr lang="fr-FR" sz="1200" b="0" strike="noStrike" spc="-1" dirty="0">
              <a:solidFill>
                <a:srgbClr val="000000"/>
              </a:solidFill>
              <a:latin typeface="Arial"/>
              <a:ea typeface="Microsoft YaHei"/>
            </a:endParaRPr>
          </a:p>
          <a:p>
            <a:pPr algn="just">
              <a:lnSpc>
                <a:spcPct val="100000"/>
              </a:lnSpc>
              <a:spcBef>
                <a:spcPts val="451"/>
              </a:spcBef>
            </a:pPr>
            <a:r>
              <a:rPr lang="fr-FR" sz="1200" b="0" strike="noStrike" spc="-1" dirty="0">
                <a:solidFill>
                  <a:srgbClr val="000000"/>
                </a:solidFill>
                <a:latin typeface="Arial"/>
                <a:ea typeface="Microsoft YaHei"/>
              </a:rPr>
              <a:t>Le code de l'expropriation prescrit que l'expropriation ne peut être prononcée qu'autant qu'elle aura été précédée d'une déclaration d'utilité publique et qu'il aura été procédé contradictoirement à la détermination des parcelles à exproprier.</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Deux modalités d'enquête sont définies par ce code pour répondre à ces exigences : l'enquête préalable à la DUP et l'enquête parcellaire </a:t>
            </a:r>
          </a:p>
          <a:p>
            <a:pPr algn="just">
              <a:lnSpc>
                <a:spcPct val="100000"/>
              </a:lnSpc>
              <a:spcBef>
                <a:spcPts val="451"/>
              </a:spcBef>
            </a:pPr>
            <a:endParaRPr lang="fr-FR" sz="1200" b="0" strike="noStrike" spc="-1" dirty="0">
              <a:solidFill>
                <a:srgbClr val="000000"/>
              </a:solidFill>
              <a:latin typeface="Arial"/>
              <a:ea typeface="Microsoft YaHei"/>
            </a:endParaRPr>
          </a:p>
          <a:p>
            <a:pPr algn="just">
              <a:lnSpc>
                <a:spcPct val="100000"/>
              </a:lnSpc>
              <a:spcBef>
                <a:spcPts val="451"/>
              </a:spcBef>
            </a:pPr>
            <a:r>
              <a:rPr lang="fr-FR" sz="1200" b="0" strike="noStrike" spc="-1" dirty="0">
                <a:solidFill>
                  <a:srgbClr val="000000"/>
                </a:solidFill>
                <a:latin typeface="Arial"/>
                <a:ea typeface="Microsoft YaHei"/>
              </a:rPr>
              <a:t>Ces enquêtes ont pour vocation de garantir le droit de propriété et les droits réels. Elles remontent à la révolution française.</a:t>
            </a:r>
          </a:p>
          <a:p>
            <a:pPr algn="just">
              <a:lnSpc>
                <a:spcPct val="100000"/>
              </a:lnSpc>
              <a:spcBef>
                <a:spcPts val="451"/>
              </a:spcBef>
            </a:pP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Toutefois, lorsque la déclaration d'utilité publique porte sur une opération susceptible d'affecter l'environnement relevant de l'article L. 123-2 du code de l'environnement l'enquête qui lui est préalable est régie par le code de l'environnement.</a:t>
            </a:r>
          </a:p>
          <a:p>
            <a:pPr algn="just">
              <a:lnSpc>
                <a:spcPct val="100000"/>
              </a:lnSpc>
              <a:spcBef>
                <a:spcPts val="451"/>
              </a:spcBef>
            </a:pP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Le commissaire enquêteur est désigné par le Préfet pour les enquêtes parcellaires et par le Président du TA pour les enquêtes préalable à une DUP.</a:t>
            </a:r>
          </a:p>
          <a:p>
            <a:pPr algn="just">
              <a:lnSpc>
                <a:spcPct val="100000"/>
              </a:lnSpc>
              <a:spcBef>
                <a:spcPts val="451"/>
              </a:spcBef>
            </a:pPr>
            <a:endParaRPr lang="fr-FR" sz="1200" b="0" strike="noStrike" spc="-1" dirty="0">
              <a:solidFill>
                <a:srgbClr val="000000"/>
              </a:solidFill>
              <a:latin typeface="Arial"/>
              <a:ea typeface="Microsoft YaHei"/>
            </a:endParaRPr>
          </a:p>
          <a:p>
            <a:pPr algn="just">
              <a:lnSpc>
                <a:spcPct val="100000"/>
              </a:lnSpc>
              <a:spcBef>
                <a:spcPts val="451"/>
              </a:spcBef>
            </a:pPr>
            <a:r>
              <a:rPr lang="fr-FR" sz="1200" b="0" strike="noStrike" spc="-1" dirty="0">
                <a:solidFill>
                  <a:srgbClr val="000000"/>
                </a:solidFill>
                <a:latin typeface="Arial"/>
                <a:ea typeface="Microsoft YaHei"/>
              </a:rPr>
              <a:t>De nombreux textes dont notamment le code rural et le code de la voirie routière prescrivaient des enquêtes publiques avec souvent des modalités particulières. Depuis le 1er janvier 2016, les modalités d'organisation de ces enquêtes sont fixées par les articles L131-1 à L134-34 du code des relations entre le public et l'administration.</a:t>
            </a:r>
          </a:p>
          <a:p>
            <a:pPr algn="just">
              <a:lnSpc>
                <a:spcPct val="100000"/>
              </a:lnSpc>
              <a:spcBef>
                <a:spcPts val="451"/>
              </a:spcBef>
            </a:pP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Il n’est pas toujours facile de distinguer quel est le type de l’enquête. Je ne peux que vous donner un conseil. Il est indispensable même après plusieurs années d’expérience de se référer chaque fois aux textes de bases relatifs à l’opération ou aménagement concerné. L’arrêté organisant l’enquête vous apportera aussi des précisions. C’est l’autorité organisatrice qui est responsable en matière de choix de la procédure mais vous pouvez donner votre avis.</a:t>
            </a:r>
            <a:endParaRPr lang="fr-FR" sz="1200" b="0" strike="noStrike" spc="-1" dirty="0">
              <a:latin typeface="Arial"/>
            </a:endParaRPr>
          </a:p>
          <a:p>
            <a:pPr algn="just">
              <a:lnSpc>
                <a:spcPct val="100000"/>
              </a:lnSpc>
              <a:spcBef>
                <a:spcPts val="451"/>
              </a:spcBef>
            </a:pPr>
            <a:r>
              <a:rPr lang="fr-FR" sz="1200" b="0" strike="noStrike" spc="-1" dirty="0">
                <a:solidFill>
                  <a:srgbClr val="000000"/>
                </a:solidFill>
                <a:latin typeface="Arial"/>
                <a:ea typeface="Microsoft YaHei"/>
              </a:rPr>
              <a:t>                               </a:t>
            </a:r>
            <a:endParaRPr lang="fr-FR" sz="1200" b="0" strike="noStrike" spc="-1" dirty="0">
              <a:latin typeface="Arial"/>
            </a:endParaRPr>
          </a:p>
          <a:p>
            <a:pPr algn="just">
              <a:lnSpc>
                <a:spcPct val="100000"/>
              </a:lnSpc>
              <a:spcBef>
                <a:spcPts val="451"/>
              </a:spcBef>
            </a:pPr>
            <a:endParaRPr lang="fr-FR" sz="1200" b="0" strike="noStrike" spc="-1" dirty="0">
              <a:latin typeface="Arial"/>
            </a:endParaRPr>
          </a:p>
          <a:p>
            <a:endParaRPr lang="fr-FR" dirty="0"/>
          </a:p>
        </p:txBody>
      </p:sp>
      <p:sp>
        <p:nvSpPr>
          <p:cNvPr id="4" name="Espace réservé du numéro de diapositive 3"/>
          <p:cNvSpPr>
            <a:spLocks noGrp="1"/>
          </p:cNvSpPr>
          <p:nvPr>
            <p:ph type="sldNum" sz="quarter" idx="5"/>
          </p:nvPr>
        </p:nvSpPr>
        <p:spPr/>
        <p:txBody>
          <a:bodyPr/>
          <a:lstStyle/>
          <a:p>
            <a:fld id="{209DE8A1-CF61-4081-B21D-690CC393822F}" type="slidenum">
              <a:rPr lang="fr-FR" smtClean="0"/>
              <a:t>7</a:t>
            </a:fld>
            <a:endParaRPr lang="fr-FR"/>
          </a:p>
        </p:txBody>
      </p:sp>
    </p:spTree>
    <p:extLst>
      <p:ext uri="{BB962C8B-B14F-4D97-AF65-F5344CB8AC3E}">
        <p14:creationId xmlns:p14="http://schemas.microsoft.com/office/powerpoint/2010/main" val="35434035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E0BE1B03-AA41-457B-B82F-D0917D4B74FB}"/>
              </a:ext>
            </a:extLst>
          </p:cNvPr>
          <p:cNvSpPr txBox="1"/>
          <p:nvPr/>
        </p:nvSpPr>
        <p:spPr>
          <a:xfrm>
            <a:off x="4278962" y="10157402"/>
            <a:ext cx="3280684" cy="534238"/>
          </a:xfrm>
          <a:prstGeom prst="rect">
            <a:avLst/>
          </a:prstGeom>
          <a:noFill/>
          <a:ln cap="rnd">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CFFC588-EB32-41C1-A89E-4088812F208B}" type="slidenum">
              <a:t>90</a:t>
            </a:fld>
            <a:endParaRPr lang="fr-FR"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Espace réservé du numéro de diapositive 6">
            <a:extLst>
              <a:ext uri="{FF2B5EF4-FFF2-40B4-BE49-F238E27FC236}">
                <a16:creationId xmlns:a16="http://schemas.microsoft.com/office/drawing/2014/main" id="{5FDFF7DD-C32A-43D4-959A-0FEC0F066AE0}"/>
              </a:ext>
            </a:extLst>
          </p:cNvPr>
          <p:cNvSpPr txBox="1"/>
          <p:nvPr/>
        </p:nvSpPr>
        <p:spPr>
          <a:xfrm>
            <a:off x="4278962" y="10157402"/>
            <a:ext cx="3280684" cy="534238"/>
          </a:xfrm>
          <a:prstGeom prst="rect">
            <a:avLst/>
          </a:prstGeom>
          <a:noFill/>
          <a:ln cap="rnd">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84BE774-53A0-494F-A1E8-C0383393C363}" type="slidenum">
              <a:t>90</a:t>
            </a:fld>
            <a:endParaRPr lang="fr-FR"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4" name="Espace réservé de l'image des diapositives 1">
            <a:extLst>
              <a:ext uri="{FF2B5EF4-FFF2-40B4-BE49-F238E27FC236}">
                <a16:creationId xmlns:a16="http://schemas.microsoft.com/office/drawing/2014/main" id="{B17AC0F9-0B0C-43B3-88CA-F1E2179B0E7F}"/>
              </a:ext>
            </a:extLst>
          </p:cNvPr>
          <p:cNvSpPr>
            <a:spLocks noGrp="1" noRot="1" noChangeAspect="1"/>
          </p:cNvSpPr>
          <p:nvPr>
            <p:ph type="sldImg"/>
          </p:nvPr>
        </p:nvSpPr>
        <p:spPr>
          <a:xfrm>
            <a:off x="1389063" y="795338"/>
            <a:ext cx="4217987" cy="3163887"/>
          </a:xfrm>
          <a:solidFill>
            <a:srgbClr val="4472C4"/>
          </a:solidFill>
          <a:ln w="12701" cap="flat">
            <a:solidFill>
              <a:srgbClr val="2F528F"/>
            </a:solidFill>
            <a:prstDash val="solid"/>
            <a:miter/>
          </a:ln>
        </p:spPr>
      </p:sp>
      <p:sp>
        <p:nvSpPr>
          <p:cNvPr id="6" name="ZoneTexte 4">
            <a:extLst>
              <a:ext uri="{FF2B5EF4-FFF2-40B4-BE49-F238E27FC236}">
                <a16:creationId xmlns:a16="http://schemas.microsoft.com/office/drawing/2014/main" id="{A70526B5-2BB0-4453-8C0A-61373666BD5F}"/>
              </a:ext>
            </a:extLst>
          </p:cNvPr>
          <p:cNvSpPr txBox="1"/>
          <p:nvPr/>
        </p:nvSpPr>
        <p:spPr>
          <a:xfrm>
            <a:off x="359999" y="4356000"/>
            <a:ext cx="6119996" cy="3996001"/>
          </a:xfrm>
          <a:prstGeom prst="rect">
            <a:avLst/>
          </a:prstGeom>
          <a:noFill/>
          <a:ln cap="rnd">
            <a:noFill/>
          </a:ln>
        </p:spPr>
        <p:txBody>
          <a:bodyPr vert="horz" wrap="square" lIns="90004" tIns="44997" rIns="90004" bIns="44997" anchor="t" anchorCtr="0" compatLnSpc="0">
            <a:noAutofit/>
          </a:bodyPr>
          <a:lstStyle/>
          <a:p>
            <a:pPr marL="0" marR="0" lvl="0" indent="0" algn="just" defTabSz="914400" rtl="0" fontAlgn="auto" hangingPunct="1">
              <a:lnSpc>
                <a:spcPct val="93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18"/>
                <a:ea typeface="Microsoft YaHei" pitchFamily="2"/>
                <a:cs typeface="Microsoft YaHei" pitchFamily="2"/>
              </a:rPr>
              <a:t>Le champ de cette procédure d'enquête est définit ainsi : « Sans préjudice de dispositions particulières figurant dans d'autres textes, le présent chapitre régit les enquêtes publiques qui doivent être organisées par l'administration et qui ne relèvent ni du code de l'expropriation pour cause d'utilité publique ni du code de l'environnement. »</a:t>
            </a:r>
          </a:p>
          <a:p>
            <a:pPr marL="0" marR="0" lvl="0" indent="0" algn="just" defTabSz="914400" rtl="0" fontAlgn="auto" hangingPunct="1">
              <a:lnSpc>
                <a:spcPct val="93000"/>
              </a:lnSpc>
              <a:spcBef>
                <a:spcPts val="0"/>
              </a:spcBef>
              <a:spcAft>
                <a:spcPts val="0"/>
              </a:spcAft>
              <a:buNone/>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18"/>
              <a:ea typeface="Microsoft YaHei" pitchFamily="2"/>
              <a:cs typeface="Microsoft YaHei" pitchFamily="2"/>
            </a:endParaRPr>
          </a:p>
          <a:p>
            <a:pPr marL="0" marR="0" lvl="0" indent="0" algn="just" defTabSz="914400" rtl="0" fontAlgn="auto" hangingPunct="1">
              <a:lnSpc>
                <a:spcPct val="93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34"/>
                <a:ea typeface="Arial" pitchFamily="34"/>
                <a:cs typeface="Arial" pitchFamily="34"/>
              </a:rPr>
              <a:t>Attention, il existe encore des enquêtes particulières comme par exemple des enquêtes prescrites par le code de la voirie routière.</a:t>
            </a:r>
          </a:p>
          <a:p>
            <a:pPr marL="0" marR="0" lvl="0" indent="0" algn="just" defTabSz="914400" rtl="0" fontAlgn="auto" hangingPunct="1">
              <a:lnSpc>
                <a:spcPct val="93000"/>
              </a:lnSpc>
              <a:spcBef>
                <a:spcPts val="0"/>
              </a:spcBef>
              <a:spcAft>
                <a:spcPts val="0"/>
              </a:spcAft>
              <a:buNone/>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18"/>
              <a:ea typeface="Microsoft YaHei" pitchFamily="2"/>
              <a:cs typeface="Microsoft YaHei" pitchFamily="2"/>
            </a:endParaRPr>
          </a:p>
          <a:p>
            <a:pPr marL="0" marR="0" lvl="0" indent="0" algn="just" defTabSz="914400" rtl="0" fontAlgn="auto" hangingPunct="1">
              <a:lnSpc>
                <a:spcPct val="93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18"/>
                <a:ea typeface="Microsoft YaHei" pitchFamily="2"/>
                <a:cs typeface="Microsoft YaHei" pitchFamily="2"/>
              </a:rPr>
              <a:t>Cette enquête publique a pour objet d'assurer l'information et la participation du public ainsi que la prise en compte des intérêts des tiers lors de l'élaboration d'une décision administrative. Les observations et propositions recueillies au cours de l'enquête </a:t>
            </a:r>
            <a:r>
              <a:rPr lang="fr-FR" sz="1400" b="0" i="0" u="sng" strike="noStrike" kern="1200" cap="none" spc="0" baseline="0">
                <a:solidFill>
                  <a:srgbClr val="000000"/>
                </a:solidFill>
                <a:uFillTx/>
                <a:latin typeface="Arial" pitchFamily="18"/>
                <a:ea typeface="Microsoft YaHei" pitchFamily="2"/>
                <a:cs typeface="Microsoft YaHei" pitchFamily="2"/>
              </a:rPr>
              <a:t>sont prises en considération par l'administration compétente avant la prise de décision.</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284EFFC8-80DB-4A1B-B554-8664C3398293}"/>
              </a:ext>
            </a:extLst>
          </p:cNvPr>
          <p:cNvSpPr txBox="1"/>
          <p:nvPr/>
        </p:nvSpPr>
        <p:spPr>
          <a:xfrm>
            <a:off x="4278962" y="10157402"/>
            <a:ext cx="3280684" cy="534238"/>
          </a:xfrm>
          <a:prstGeom prst="rect">
            <a:avLst/>
          </a:prstGeom>
          <a:noFill/>
          <a:ln cap="rnd">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5B009DF-6980-4AA4-B2F2-ED0C86FFC67F}" type="slidenum">
              <a:t>91</a:t>
            </a:fld>
            <a:endParaRPr lang="fr-FR"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Espace réservé du numéro de diapositive 6">
            <a:extLst>
              <a:ext uri="{FF2B5EF4-FFF2-40B4-BE49-F238E27FC236}">
                <a16:creationId xmlns:a16="http://schemas.microsoft.com/office/drawing/2014/main" id="{ADBD1A30-5938-45C6-B11A-EBE9F9058BDC}"/>
              </a:ext>
            </a:extLst>
          </p:cNvPr>
          <p:cNvSpPr txBox="1"/>
          <p:nvPr/>
        </p:nvSpPr>
        <p:spPr>
          <a:xfrm>
            <a:off x="4278962" y="10157402"/>
            <a:ext cx="3280684" cy="534238"/>
          </a:xfrm>
          <a:prstGeom prst="rect">
            <a:avLst/>
          </a:prstGeom>
          <a:noFill/>
          <a:ln cap="rnd">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0B60656-B05D-4A94-BC65-D3F952248A31}" type="slidenum">
              <a:t>91</a:t>
            </a:fld>
            <a:endParaRPr lang="fr-FR"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4" name="Espace réservé de l'image des diapositives 1">
            <a:extLst>
              <a:ext uri="{FF2B5EF4-FFF2-40B4-BE49-F238E27FC236}">
                <a16:creationId xmlns:a16="http://schemas.microsoft.com/office/drawing/2014/main" id="{0C4A3449-E328-43B0-804E-3623287A1D57}"/>
              </a:ext>
            </a:extLst>
          </p:cNvPr>
          <p:cNvSpPr>
            <a:spLocks noGrp="1" noRot="1" noChangeAspect="1"/>
          </p:cNvSpPr>
          <p:nvPr>
            <p:ph type="sldImg"/>
          </p:nvPr>
        </p:nvSpPr>
        <p:spPr>
          <a:xfrm>
            <a:off x="1389063" y="795338"/>
            <a:ext cx="4217987" cy="3163887"/>
          </a:xfrm>
          <a:solidFill>
            <a:srgbClr val="4472C4"/>
          </a:solidFill>
          <a:ln w="12701" cap="flat">
            <a:solidFill>
              <a:srgbClr val="2F528F"/>
            </a:solidFill>
            <a:prstDash val="solid"/>
            <a:miter/>
          </a:ln>
        </p:spPr>
      </p:sp>
      <p:sp>
        <p:nvSpPr>
          <p:cNvPr id="5" name="Espace réservé des commentaires 2">
            <a:extLst>
              <a:ext uri="{FF2B5EF4-FFF2-40B4-BE49-F238E27FC236}">
                <a16:creationId xmlns:a16="http://schemas.microsoft.com/office/drawing/2014/main" id="{5B66580F-0EA3-488D-ADFB-4132614B210B}"/>
              </a:ext>
            </a:extLst>
          </p:cNvPr>
          <p:cNvSpPr txBox="1">
            <a:spLocks noGrp="1"/>
          </p:cNvSpPr>
          <p:nvPr>
            <p:ph type="body" sz="quarter" idx="1"/>
          </p:nvPr>
        </p:nvSpPr>
        <p:spPr>
          <a:xfrm>
            <a:off x="504355" y="4356000"/>
            <a:ext cx="5999762" cy="4456803"/>
          </a:xfrm>
        </p:spPr>
        <p:txBody>
          <a:bodyPr/>
          <a:lstStyle/>
          <a:p>
            <a:r>
              <a:rPr lang="fr-FR" sz="1000" dirty="0"/>
              <a:t>Entrent dans le champ d'application de ce code, les enquêtes prévues par le code général des collectivités territoriales concernant:</a:t>
            </a:r>
          </a:p>
          <a:p>
            <a:r>
              <a:rPr lang="fr-FR" sz="1000" dirty="0"/>
              <a:t>- Les modifications des limites territoriales.</a:t>
            </a:r>
          </a:p>
          <a:p>
            <a:r>
              <a:rPr lang="fr-FR" sz="1000" dirty="0"/>
              <a:t>- La suppression des mares communales.</a:t>
            </a:r>
          </a:p>
          <a:p>
            <a:r>
              <a:rPr lang="fr-FR" sz="1000" dirty="0"/>
              <a:t>- La création de régie à caractère commercial.</a:t>
            </a:r>
          </a:p>
          <a:p>
            <a:pPr>
              <a:buFontTx/>
              <a:buChar char="-"/>
            </a:pPr>
            <a:r>
              <a:rPr lang="fr-FR" sz="1000" dirty="0"/>
              <a:t>Les transferts de biens, droits et obligations communaux</a:t>
            </a:r>
          </a:p>
          <a:p>
            <a:pPr>
              <a:buFontTx/>
              <a:buChar char="-"/>
            </a:pPr>
            <a:endParaRPr lang="fr-FR" sz="1000" dirty="0"/>
          </a:p>
          <a:p>
            <a:r>
              <a:rPr lang="fr-FR" sz="1000" dirty="0"/>
              <a:t>Entrent dans ce champ les enquêtes prévues par le code de la voirie routière concernant:</a:t>
            </a:r>
          </a:p>
          <a:p>
            <a:r>
              <a:rPr lang="fr-FR" sz="1000" dirty="0"/>
              <a:t>- La détermination des alignements.</a:t>
            </a:r>
          </a:p>
          <a:p>
            <a:r>
              <a:rPr lang="fr-FR" sz="1000" dirty="0"/>
              <a:t>- Les plans de dégagements des vues.</a:t>
            </a:r>
          </a:p>
          <a:p>
            <a:r>
              <a:rPr lang="fr-FR" sz="1000" dirty="0"/>
              <a:t>- Pose de supports, de canalisation ou d'appareillages sur les propriétés privées.</a:t>
            </a:r>
          </a:p>
          <a:p>
            <a:r>
              <a:rPr lang="fr-FR" sz="1000" dirty="0"/>
              <a:t>- Classement et déclassement de routes départementales si atteinte aux fonctions de desserte ou de circulation assurées par la voie.</a:t>
            </a:r>
          </a:p>
          <a:p>
            <a:r>
              <a:rPr lang="fr-FR" sz="1000" dirty="0"/>
              <a:t>    - Idem pour les voies communales  </a:t>
            </a:r>
          </a:p>
          <a:p>
            <a:r>
              <a:rPr lang="fr-FR" sz="1000" dirty="0"/>
              <a:t>                                      </a:t>
            </a:r>
          </a:p>
          <a:p>
            <a:r>
              <a:rPr lang="fr-FR" sz="1000" dirty="0"/>
              <a:t>On y trouve également les enquêtes prévues par le code rural et de la pêche maritime concernant les cessions de chemins ruraux.</a:t>
            </a:r>
          </a:p>
          <a:p>
            <a:r>
              <a:rPr lang="fr-FR" sz="1000" dirty="0"/>
              <a:t>Et les enquêtes prévues par le code de l'urbanisme concernant le transfert des voies privées ouvertes à la circulation publique.     </a:t>
            </a:r>
            <a:r>
              <a:rPr lang="fr-FR" dirty="0"/>
              <a:t>--</a:t>
            </a:r>
          </a:p>
          <a:p>
            <a:endParaRPr lang="fr-FR" dirty="0"/>
          </a:p>
        </p:txBody>
      </p:sp>
      <p:sp>
        <p:nvSpPr>
          <p:cNvPr id="6" name="ZoneTexte 3">
            <a:extLst>
              <a:ext uri="{FF2B5EF4-FFF2-40B4-BE49-F238E27FC236}">
                <a16:creationId xmlns:a16="http://schemas.microsoft.com/office/drawing/2014/main" id="{4FC42FC2-82CD-462D-A9BD-83DCF293B4D1}"/>
              </a:ext>
            </a:extLst>
          </p:cNvPr>
          <p:cNvSpPr txBox="1"/>
          <p:nvPr/>
        </p:nvSpPr>
        <p:spPr>
          <a:xfrm>
            <a:off x="539998" y="4258443"/>
            <a:ext cx="6083996" cy="4894197"/>
          </a:xfrm>
          <a:prstGeom prst="rect">
            <a:avLst/>
          </a:prstGeom>
          <a:noFill/>
          <a:ln cap="rnd">
            <a:noFill/>
          </a:ln>
        </p:spPr>
        <p:txBody>
          <a:bodyPr vert="horz" wrap="none" lIns="90004" tIns="44997" rIns="90004" bIns="44997" anchor="t" anchorCtr="0" compatLnSpc="0">
            <a:noAutofit/>
          </a:bodyPr>
          <a:lstStyle/>
          <a:p>
            <a:pPr marL="0" marR="0" lvl="0" indent="0" algn="just" defTabSz="914400" rtl="0" fontAlgn="auto" hangingPunct="1">
              <a:lnSpc>
                <a:spcPct val="100000"/>
              </a:lnSpc>
              <a:spcBef>
                <a:spcPts val="525"/>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18"/>
                <a:ea typeface="Lucida Sans Unicode" pitchFamily="2"/>
                <a:cs typeface="Lucida Sans Unicode" pitchFamily="2"/>
              </a:rPr>
              <a:t>n</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B61486E5-5B46-4C1B-A426-75451A1078C9}"/>
              </a:ext>
            </a:extLst>
          </p:cNvPr>
          <p:cNvSpPr txBox="1"/>
          <p:nvPr/>
        </p:nvSpPr>
        <p:spPr>
          <a:xfrm>
            <a:off x="4278962" y="10157402"/>
            <a:ext cx="3280684" cy="534238"/>
          </a:xfrm>
          <a:prstGeom prst="rect">
            <a:avLst/>
          </a:prstGeom>
          <a:noFill/>
          <a:ln cap="rnd">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083FDF8-7375-45D8-984D-EBFF642309E7}" type="slidenum">
              <a:t>92</a:t>
            </a:fld>
            <a:endParaRPr lang="fr-FR"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Espace réservé du numéro de diapositive 6">
            <a:extLst>
              <a:ext uri="{FF2B5EF4-FFF2-40B4-BE49-F238E27FC236}">
                <a16:creationId xmlns:a16="http://schemas.microsoft.com/office/drawing/2014/main" id="{4865B3D2-D364-47D4-A4BC-AA4C96778D90}"/>
              </a:ext>
            </a:extLst>
          </p:cNvPr>
          <p:cNvSpPr txBox="1"/>
          <p:nvPr/>
        </p:nvSpPr>
        <p:spPr>
          <a:xfrm>
            <a:off x="4278962" y="10157402"/>
            <a:ext cx="3280684" cy="534238"/>
          </a:xfrm>
          <a:prstGeom prst="rect">
            <a:avLst/>
          </a:prstGeom>
          <a:noFill/>
          <a:ln cap="rnd">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1A79B81-6F1C-405B-8239-B7D689326503}" type="slidenum">
              <a:t>92</a:t>
            </a:fld>
            <a:endParaRPr lang="fr-FR"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4" name="Espace réservé de l'image des diapositives 1">
            <a:extLst>
              <a:ext uri="{FF2B5EF4-FFF2-40B4-BE49-F238E27FC236}">
                <a16:creationId xmlns:a16="http://schemas.microsoft.com/office/drawing/2014/main" id="{2ED293D6-3F91-4CDD-9144-47C24E42EFA8}"/>
              </a:ext>
            </a:extLst>
          </p:cNvPr>
          <p:cNvSpPr>
            <a:spLocks noGrp="1" noRot="1" noChangeAspect="1"/>
          </p:cNvSpPr>
          <p:nvPr>
            <p:ph type="sldImg"/>
          </p:nvPr>
        </p:nvSpPr>
        <p:spPr>
          <a:xfrm>
            <a:off x="1389063" y="795338"/>
            <a:ext cx="4217987" cy="3163887"/>
          </a:xfrm>
          <a:solidFill>
            <a:srgbClr val="4472C4"/>
          </a:solidFill>
          <a:ln w="12701" cap="flat">
            <a:solidFill>
              <a:srgbClr val="2F528F"/>
            </a:solidFill>
            <a:prstDash val="solid"/>
            <a:miter/>
          </a:ln>
        </p:spPr>
      </p:sp>
      <p:sp>
        <p:nvSpPr>
          <p:cNvPr id="5" name="Espace réservé des commentaires 2">
            <a:extLst>
              <a:ext uri="{FF2B5EF4-FFF2-40B4-BE49-F238E27FC236}">
                <a16:creationId xmlns:a16="http://schemas.microsoft.com/office/drawing/2014/main" id="{260BD3F7-85C8-4B81-B4E5-B15D47367992}"/>
              </a:ext>
            </a:extLst>
          </p:cNvPr>
          <p:cNvSpPr txBox="1">
            <a:spLocks noGrp="1"/>
          </p:cNvSpPr>
          <p:nvPr>
            <p:ph type="body" sz="quarter" idx="1"/>
          </p:nvPr>
        </p:nvSpPr>
        <p:spPr>
          <a:xfrm>
            <a:off x="504355" y="4356000"/>
            <a:ext cx="5759997" cy="4456803"/>
          </a:xfrm>
        </p:spPr>
        <p:txBody>
          <a:bodyPr/>
          <a:lstStyle/>
          <a:p>
            <a:r>
              <a:rPr lang="fr-FR" sz="1000" dirty="0"/>
              <a:t>Lorsque l'enquête publique porte sur une opération qui concerne le territoire d'un seul département, elle est ouverte et organisée jusqu'à sa clôture par le préfet de ce département.</a:t>
            </a:r>
          </a:p>
          <a:p>
            <a:endParaRPr lang="fr-FR" sz="1000" dirty="0"/>
          </a:p>
          <a:p>
            <a:r>
              <a:rPr lang="fr-FR" sz="1000" dirty="0"/>
              <a:t>Lorsque l'enquête publique porte sur une opération qui concerne le territoire de plusieurs départements ou de départements de plusieurs régions, elle est ouverte par arrêté conjoint des préfets compétents.</a:t>
            </a:r>
          </a:p>
          <a:p>
            <a:endParaRPr lang="fr-FR" sz="1000" dirty="0"/>
          </a:p>
          <a:p>
            <a:r>
              <a:rPr lang="fr-FR" sz="1000" dirty="0"/>
              <a:t>Si le projet concerne principalement le territoire d'un de ces départements, le préfet de ce département est désigné dans l'arrêté pour coordonner l'organisation de l'enquête publique et en centraliser les résultats.</a:t>
            </a:r>
          </a:p>
          <a:p>
            <a:endParaRPr lang="fr-FR" sz="1000" dirty="0"/>
          </a:p>
          <a:p>
            <a:r>
              <a:rPr lang="fr-FR" sz="1000" dirty="0"/>
              <a:t>Dans les autres cas, l'arrêté conjoint peut désigner le préfet chargé de coordonner son organisation et d'en centraliser les résultats.</a:t>
            </a:r>
          </a:p>
          <a:p>
            <a:endParaRPr lang="fr-FR" sz="1000" dirty="0"/>
          </a:p>
          <a:p>
            <a:r>
              <a:rPr lang="fr-FR" sz="1000" dirty="0"/>
              <a:t>Lorsqu'en application d'un texte particulier, l'enquête publique est ouverte par une autorité autre que le préfet, cette autorité en assure également l'organisation jusqu'à la clôture, dans les conditions prévues par le présent chapitre, à l'exception de la publication de l'avis  si l'arrêté organisant l'enquête confie le soin d'y procéder au préfet désigné pour coordonner l'organisation de l'enquête.</a:t>
            </a:r>
          </a:p>
          <a:p>
            <a:endParaRPr lang="fr-FR" dirty="0"/>
          </a:p>
        </p:txBody>
      </p:sp>
      <p:sp>
        <p:nvSpPr>
          <p:cNvPr id="6" name="ZoneTexte 3">
            <a:extLst>
              <a:ext uri="{FF2B5EF4-FFF2-40B4-BE49-F238E27FC236}">
                <a16:creationId xmlns:a16="http://schemas.microsoft.com/office/drawing/2014/main" id="{558E8155-F720-44EC-B957-1F8BC56E95D1}"/>
              </a:ext>
            </a:extLst>
          </p:cNvPr>
          <p:cNvSpPr txBox="1"/>
          <p:nvPr/>
        </p:nvSpPr>
        <p:spPr>
          <a:xfrm>
            <a:off x="539998" y="4258443"/>
            <a:ext cx="6083996" cy="4894197"/>
          </a:xfrm>
          <a:prstGeom prst="rect">
            <a:avLst/>
          </a:prstGeom>
          <a:noFill/>
          <a:ln cap="rnd">
            <a:noFill/>
          </a:ln>
        </p:spPr>
        <p:txBody>
          <a:bodyPr vert="horz" wrap="none" lIns="90004" tIns="44997" rIns="90004" bIns="44997" anchor="t" anchorCtr="0" compatLnSpc="0">
            <a:noAutofit/>
          </a:bodyPr>
          <a:lstStyle/>
          <a:p>
            <a:pPr marL="0" marR="0" lvl="0" indent="0" algn="just" defTabSz="914400" rtl="0" fontAlgn="auto" hangingPunct="1">
              <a:lnSpc>
                <a:spcPct val="100000"/>
              </a:lnSpc>
              <a:spcBef>
                <a:spcPts val="525"/>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18"/>
                <a:ea typeface="Lucida Sans Unicode" pitchFamily="2"/>
                <a:cs typeface="Lucida Sans Unicode" pitchFamily="2"/>
              </a:rPr>
              <a:t>3°</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a:xfrm>
            <a:off x="755998" y="5753686"/>
            <a:ext cx="6047640" cy="2799471"/>
          </a:xfrm>
        </p:spPr>
        <p:txBody>
          <a:bodyPr/>
          <a:lstStyle/>
          <a:p>
            <a:r>
              <a:rPr lang="fr-FR" sz="1000" dirty="0"/>
              <a:t>L'enquête publique est ouverte, </a:t>
            </a:r>
          </a:p>
          <a:p>
            <a:endParaRPr lang="fr-FR" sz="1000" dirty="0"/>
          </a:p>
          <a:p>
            <a:r>
              <a:rPr lang="fr-FR" sz="1000" dirty="0"/>
              <a:t>soit à la préfecture du département, soit à la mairie de l'une des communes où doit être réalisée l'opération projetée en vue de laquelle l'enquête est demandée.</a:t>
            </a:r>
          </a:p>
          <a:p>
            <a:endParaRPr lang="fr-FR" sz="1000" dirty="0"/>
          </a:p>
          <a:p>
            <a:r>
              <a:rPr lang="fr-FR" sz="1000" dirty="0"/>
              <a:t>Lorsque l'opération projetée en vue de laquelle l'enquête publique est demandée doit être réalisée sur le territoire et pour le compte d'une seule commune, l'enquête est ouverte à la mairie de cette commune.</a:t>
            </a:r>
          </a:p>
          <a:p>
            <a:endParaRPr lang="fr-FR" sz="1000" dirty="0"/>
          </a:p>
          <a:p>
            <a:r>
              <a:rPr lang="fr-FR" sz="1000" dirty="0"/>
              <a:t>Lorsque l'opération projetée doit être réalisée sur le territoire d'une seule commune mais que l'enquête publique n'est pas ouverte à la mairie de cette commune, un double du dossier d'enquête est transmis au maire de cette commune par les soins du préfet afin qu'il soit tenu à la disposition du public.</a:t>
            </a:r>
          </a:p>
          <a:p>
            <a:endParaRPr lang="fr-FR" sz="1000" dirty="0"/>
          </a:p>
          <a:p>
            <a:r>
              <a:rPr lang="fr-FR" sz="1000" dirty="0"/>
              <a:t>Lorsque l'opération projetée doit être réalisée sur le territoire de plusieurs départements mais qu'elle concerne principalement l'un d'eux, l'enquête publique est ouverte à la préfecture du département sur le territoire duquel  la plus grande partie de cette opération doit être réalisée.</a:t>
            </a:r>
          </a:p>
          <a:p>
            <a:endParaRPr lang="fr-FR" dirty="0"/>
          </a:p>
        </p:txBody>
      </p:sp>
      <p:sp>
        <p:nvSpPr>
          <p:cNvPr id="4" name="Espace réservé du numéro de diapositive 3"/>
          <p:cNvSpPr>
            <a:spLocks noGrp="1"/>
          </p:cNvSpPr>
          <p:nvPr>
            <p:ph type="sldNum" sz="quarter" idx="5"/>
          </p:nvPr>
        </p:nvSpPr>
        <p:spPr/>
        <p:txBody>
          <a:bodyPr/>
          <a:lstStyle/>
          <a:p>
            <a:pPr lvl="0"/>
            <a:fld id="{BE26D635-40A9-45F2-A2E9-A919A2ED3AC8}" type="slidenum">
              <a:rPr lang="fr-FR" smtClean="0"/>
              <a:t>93</a:t>
            </a:fld>
            <a:endParaRPr lang="fr-FR"/>
          </a:p>
        </p:txBody>
      </p:sp>
    </p:spTree>
    <p:extLst>
      <p:ext uri="{BB962C8B-B14F-4D97-AF65-F5344CB8AC3E}">
        <p14:creationId xmlns:p14="http://schemas.microsoft.com/office/powerpoint/2010/main" val="21299773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CBE28280-3E74-4195-90F3-6FC98E749CDB}"/>
              </a:ext>
            </a:extLst>
          </p:cNvPr>
          <p:cNvSpPr txBox="1"/>
          <p:nvPr/>
        </p:nvSpPr>
        <p:spPr>
          <a:xfrm>
            <a:off x="4278962" y="10157402"/>
            <a:ext cx="3280684" cy="534238"/>
          </a:xfrm>
          <a:prstGeom prst="rect">
            <a:avLst/>
          </a:prstGeom>
          <a:noFill/>
          <a:ln cap="rnd">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4F4D46E-D8CD-4585-9271-DBED052032A8}" type="slidenum">
              <a:t>94</a:t>
            </a:fld>
            <a:endParaRPr lang="fr-FR"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Espace réservé du numéro de diapositive 6">
            <a:extLst>
              <a:ext uri="{FF2B5EF4-FFF2-40B4-BE49-F238E27FC236}">
                <a16:creationId xmlns:a16="http://schemas.microsoft.com/office/drawing/2014/main" id="{B916C0B0-3C2B-4026-9FEA-7D6E2C433400}"/>
              </a:ext>
            </a:extLst>
          </p:cNvPr>
          <p:cNvSpPr txBox="1"/>
          <p:nvPr/>
        </p:nvSpPr>
        <p:spPr>
          <a:xfrm>
            <a:off x="4278962" y="10157402"/>
            <a:ext cx="3280684" cy="534238"/>
          </a:xfrm>
          <a:prstGeom prst="rect">
            <a:avLst/>
          </a:prstGeom>
          <a:noFill/>
          <a:ln cap="rnd">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045A719-5F37-40AF-A552-C56C09DB73B0}" type="slidenum">
              <a:t>94</a:t>
            </a:fld>
            <a:endParaRPr lang="fr-FR"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4" name="Espace réservé de l'image des diapositives 1">
            <a:extLst>
              <a:ext uri="{FF2B5EF4-FFF2-40B4-BE49-F238E27FC236}">
                <a16:creationId xmlns:a16="http://schemas.microsoft.com/office/drawing/2014/main" id="{09D88B53-3856-4512-AE28-A2DE8B1D4691}"/>
              </a:ext>
            </a:extLst>
          </p:cNvPr>
          <p:cNvSpPr>
            <a:spLocks noGrp="1" noRot="1" noChangeAspect="1"/>
          </p:cNvSpPr>
          <p:nvPr>
            <p:ph type="sldImg"/>
          </p:nvPr>
        </p:nvSpPr>
        <p:spPr>
          <a:xfrm>
            <a:off x="1389063" y="795338"/>
            <a:ext cx="4217987" cy="3163887"/>
          </a:xfrm>
          <a:solidFill>
            <a:srgbClr val="4472C4"/>
          </a:solidFill>
          <a:ln w="12701" cap="flat">
            <a:solidFill>
              <a:srgbClr val="2F528F"/>
            </a:solidFill>
            <a:prstDash val="solid"/>
            <a:miter/>
          </a:ln>
        </p:spPr>
      </p:sp>
      <p:sp>
        <p:nvSpPr>
          <p:cNvPr id="5" name="Espace réservé des commentaires 2">
            <a:extLst>
              <a:ext uri="{FF2B5EF4-FFF2-40B4-BE49-F238E27FC236}">
                <a16:creationId xmlns:a16="http://schemas.microsoft.com/office/drawing/2014/main" id="{C5687210-6DE5-42A9-B2AF-AFA33AC274D0}"/>
              </a:ext>
            </a:extLst>
          </p:cNvPr>
          <p:cNvSpPr txBox="1">
            <a:spLocks noGrp="1"/>
          </p:cNvSpPr>
          <p:nvPr>
            <p:ph type="body" sz="quarter" idx="1"/>
          </p:nvPr>
        </p:nvSpPr>
        <p:spPr>
          <a:xfrm>
            <a:off x="549001" y="4572000"/>
            <a:ext cx="5759997" cy="2926080"/>
          </a:xfrm>
        </p:spPr>
        <p:txBody>
          <a:bodyPr/>
          <a:lstStyle/>
          <a:p>
            <a:pPr marL="0" marR="0" lvl="0" indent="0" algn="just" defTabSz="914400" rtl="0" fontAlgn="auto" hangingPunct="1">
              <a:lnSpc>
                <a:spcPct val="100000"/>
              </a:lnSpc>
              <a:spcBef>
                <a:spcPts val="525"/>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1000" b="0" i="0" u="none" strike="noStrike" kern="1200" cap="none" spc="0" baseline="0" dirty="0">
                <a:solidFill>
                  <a:srgbClr val="000000"/>
                </a:solidFill>
                <a:uFillTx/>
                <a:latin typeface="Arial" pitchFamily="34"/>
                <a:ea typeface="SimSun" pitchFamily="2"/>
                <a:cs typeface="Mangal" pitchFamily="2"/>
              </a:rPr>
              <a:t>Le préfet, après avoir consulté le CE ou le président de la CE, prévoit les conditions d'ouverture et de déroulement de l'enquête publique, par un arrêté, pris conformément aux modalités définies, selon qu'il y a un seul ou plusieurs documents concernés.</a:t>
            </a:r>
          </a:p>
          <a:p>
            <a:pPr marL="0" marR="0" lvl="0" indent="0" algn="just" defTabSz="914400" rtl="0" fontAlgn="auto" hangingPunct="1">
              <a:lnSpc>
                <a:spcPct val="100000"/>
              </a:lnSpc>
              <a:spcBef>
                <a:spcPts val="525"/>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fr-FR" sz="1000" b="0" i="0" u="none" strike="noStrike" kern="1200" cap="none" spc="0" baseline="0" dirty="0">
              <a:solidFill>
                <a:srgbClr val="000000"/>
              </a:solidFill>
              <a:uFillTx/>
              <a:latin typeface="Arial" pitchFamily="34"/>
              <a:ea typeface="SimSun" pitchFamily="2"/>
              <a:cs typeface="Mangal" pitchFamily="2"/>
            </a:endParaRPr>
          </a:p>
          <a:p>
            <a:pPr marL="0" marR="0" lvl="0" indent="0" algn="just" defTabSz="914400" rtl="0" fontAlgn="auto" hangingPunct="1">
              <a:lnSpc>
                <a:spcPct val="100000"/>
              </a:lnSpc>
              <a:spcBef>
                <a:spcPts val="525"/>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1000" b="0" i="0" u="none" strike="noStrike" kern="1200" cap="none" spc="0" baseline="0" dirty="0">
                <a:solidFill>
                  <a:srgbClr val="000000"/>
                </a:solidFill>
                <a:uFillTx/>
                <a:latin typeface="Arial" pitchFamily="34"/>
                <a:ea typeface="SimSun" pitchFamily="2"/>
                <a:cs typeface="Mangal" pitchFamily="2"/>
              </a:rPr>
              <a:t>A cette fin, il définit l'objet de l'enquête, la date à laquelle celle-ci sera ouverte et sa durée, qui ne peut être inférieure à quinze jours. Il détermine également les heures et le lieu où le public pourra prendre connaissance du dossier et formuler ses observations sur un registre ouvert à cet effet.</a:t>
            </a:r>
          </a:p>
          <a:p>
            <a:pPr marL="0" marR="0" lvl="0" indent="0" algn="just" defTabSz="914400" rtl="0" fontAlgn="auto" hangingPunct="1">
              <a:lnSpc>
                <a:spcPct val="100000"/>
              </a:lnSpc>
              <a:spcBef>
                <a:spcPts val="525"/>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fr-FR" sz="1000" b="0" i="0" u="none" strike="noStrike" kern="1200" cap="none" spc="0" baseline="0" dirty="0">
              <a:solidFill>
                <a:srgbClr val="000000"/>
              </a:solidFill>
              <a:uFillTx/>
              <a:latin typeface="Arial" pitchFamily="34"/>
              <a:ea typeface="SimSun" pitchFamily="2"/>
              <a:cs typeface="Mangal" pitchFamily="2"/>
            </a:endParaRPr>
          </a:p>
          <a:p>
            <a:pPr marL="0" marR="0" lvl="0" indent="0" algn="just" defTabSz="914400" rtl="0" fontAlgn="auto" hangingPunct="1">
              <a:lnSpc>
                <a:spcPct val="100000"/>
              </a:lnSpc>
              <a:spcBef>
                <a:spcPts val="525"/>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1000" b="0" i="0" u="none" strike="noStrike" kern="1200" cap="none" spc="0" baseline="0" dirty="0">
                <a:solidFill>
                  <a:srgbClr val="000000"/>
                </a:solidFill>
                <a:uFillTx/>
                <a:latin typeface="Arial" pitchFamily="34"/>
                <a:ea typeface="SimSun" pitchFamily="2"/>
                <a:cs typeface="Mangal" pitchFamily="2"/>
              </a:rPr>
              <a:t>Ce registre, à feuillets non mobiles, est coté et paraphé par le CE, le président de la CE ou l'un des membres de celle-ci Enfin, il désigne le lieu où siégera le commissaire enquêteur ou la commission d'enquête.</a:t>
            </a:r>
          </a:p>
          <a:p>
            <a:pPr marL="0" marR="0" lvl="0" indent="0" algn="just" defTabSz="914400" rtl="0" fontAlgn="auto" hangingPunct="1">
              <a:lnSpc>
                <a:spcPct val="100000"/>
              </a:lnSpc>
              <a:spcBef>
                <a:spcPts val="525"/>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fr-FR" sz="1000" b="0" i="0" u="none" strike="noStrike" kern="1200" cap="none" spc="0" baseline="0" dirty="0">
              <a:solidFill>
                <a:srgbClr val="000000"/>
              </a:solidFill>
              <a:uFillTx/>
              <a:latin typeface="Arial" pitchFamily="34"/>
              <a:ea typeface="SimSun" pitchFamily="2"/>
              <a:cs typeface="Mangal" pitchFamily="2"/>
            </a:endParaRPr>
          </a:p>
          <a:p>
            <a:pPr marL="0" marR="0" lvl="0" indent="0" algn="just" defTabSz="914400" rtl="0" fontAlgn="auto" hangingPunct="1">
              <a:lnSpc>
                <a:spcPct val="100000"/>
              </a:lnSpc>
              <a:spcBef>
                <a:spcPts val="525"/>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1000" b="0" i="0" u="none" strike="noStrike" kern="1200" cap="none" spc="0" baseline="0" dirty="0">
                <a:solidFill>
                  <a:srgbClr val="000000"/>
                </a:solidFill>
                <a:uFillTx/>
                <a:latin typeface="Arial" pitchFamily="34"/>
                <a:ea typeface="SimSun" pitchFamily="2"/>
                <a:cs typeface="Mangal" pitchFamily="2"/>
              </a:rPr>
              <a:t>S'il en existe un, il peut indiquer l'adresse du site internet sur lequel les informations relatives à l'enquête pourront être consultées. Si cela lui paraît approprié, il peut prévoir les moyens offerts aux personnes intéressées afin qu'elles puissent communiquer leurs observations par voie électronique.</a:t>
            </a:r>
          </a:p>
          <a:p>
            <a:endParaRPr lang="fr-FR"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a:xfrm>
            <a:off x="755998" y="5078521"/>
            <a:ext cx="6047640" cy="2841589"/>
          </a:xfrm>
        </p:spPr>
        <p:txBody>
          <a:bodyPr/>
          <a:lstStyle/>
          <a:p>
            <a:r>
              <a:rPr lang="fr-FR" sz="1000" dirty="0"/>
              <a:t>Le préfet qui a pris l'arrêté organisant l'enquête fait procéder à la publication, en caractères apparents, d'un avis au public l'informant de l'ouverture de l'enquête dans deux journaux régionaux ou locaux diffusés dans tout le département ou tous les départements concernés. </a:t>
            </a:r>
          </a:p>
          <a:p>
            <a:endParaRPr lang="fr-FR" sz="1000" dirty="0"/>
          </a:p>
          <a:p>
            <a:r>
              <a:rPr lang="fr-FR" sz="1000" dirty="0"/>
              <a:t>Cet avis est publié huit jours au moins avant l'ouverture de l'enquête. Il est ensuite rappelé dans les huit premiers jours suivant le début de celle-ci. Lorsque l'opération projetée est d'importance nationale, cet avis est, en outre, publié dans deux journaux à diffusion nationale huit jours avant le début de l'enquête.</a:t>
            </a:r>
          </a:p>
          <a:p>
            <a:endParaRPr lang="fr-FR" sz="1000" dirty="0"/>
          </a:p>
          <a:p>
            <a:r>
              <a:rPr lang="fr-FR" sz="1000" dirty="0"/>
              <a:t>Huit jours au moins avant l'ouverture de l'enquête et durant toute la durée de celle-ci, l'avis au public est, en outre, rendu public par voie d'affiches et, éventuellement, par tout autre procédé, dans au moins toutes les communes sur le territoire desquelles l'opération projetée doit se dérouler.</a:t>
            </a:r>
          </a:p>
          <a:p>
            <a:endParaRPr lang="fr-FR" sz="1000" dirty="0"/>
          </a:p>
          <a:p>
            <a:r>
              <a:rPr lang="fr-FR" sz="1000" dirty="0"/>
              <a:t>Cette mesure de publicité peut être étendue à d'autres communes. Son accomplissement incombe au maire, qui doit le certifier.</a:t>
            </a:r>
          </a:p>
          <a:p>
            <a:endParaRPr lang="fr-FR" dirty="0"/>
          </a:p>
        </p:txBody>
      </p:sp>
      <p:sp>
        <p:nvSpPr>
          <p:cNvPr id="4" name="Espace réservé du numéro de diapositive 3"/>
          <p:cNvSpPr>
            <a:spLocks noGrp="1"/>
          </p:cNvSpPr>
          <p:nvPr>
            <p:ph type="sldNum" sz="quarter" idx="5"/>
          </p:nvPr>
        </p:nvSpPr>
        <p:spPr/>
        <p:txBody>
          <a:bodyPr/>
          <a:lstStyle/>
          <a:p>
            <a:pPr lvl="0"/>
            <a:fld id="{BE26D635-40A9-45F2-A2E9-A919A2ED3AC8}" type="slidenum">
              <a:rPr lang="fr-FR" smtClean="0"/>
              <a:t>95</a:t>
            </a:fld>
            <a:endParaRPr lang="fr-FR"/>
          </a:p>
        </p:txBody>
      </p:sp>
    </p:spTree>
    <p:extLst>
      <p:ext uri="{BB962C8B-B14F-4D97-AF65-F5344CB8AC3E}">
        <p14:creationId xmlns:p14="http://schemas.microsoft.com/office/powerpoint/2010/main" val="36981758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A00D1136-EC78-4706-A1C5-AFA42F82AFD9}"/>
              </a:ext>
            </a:extLst>
          </p:cNvPr>
          <p:cNvSpPr txBox="1"/>
          <p:nvPr/>
        </p:nvSpPr>
        <p:spPr>
          <a:xfrm>
            <a:off x="4278962" y="10157402"/>
            <a:ext cx="3280684" cy="534238"/>
          </a:xfrm>
          <a:prstGeom prst="rect">
            <a:avLst/>
          </a:prstGeom>
          <a:noFill/>
          <a:ln cap="rnd">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4C54A94-81B2-4972-97E2-6BF98A025471}" type="slidenum">
              <a:t>96</a:t>
            </a:fld>
            <a:endParaRPr lang="fr-FR"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Espace réservé du numéro de diapositive 6">
            <a:extLst>
              <a:ext uri="{FF2B5EF4-FFF2-40B4-BE49-F238E27FC236}">
                <a16:creationId xmlns:a16="http://schemas.microsoft.com/office/drawing/2014/main" id="{1C7F3FC4-8B20-4C95-90A0-3FCAEC289137}"/>
              </a:ext>
            </a:extLst>
          </p:cNvPr>
          <p:cNvSpPr txBox="1"/>
          <p:nvPr/>
        </p:nvSpPr>
        <p:spPr>
          <a:xfrm>
            <a:off x="4278962" y="10157402"/>
            <a:ext cx="3280684" cy="534238"/>
          </a:xfrm>
          <a:prstGeom prst="rect">
            <a:avLst/>
          </a:prstGeom>
          <a:noFill/>
          <a:ln cap="rnd">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4DF18C2-CEDC-4878-BD63-B104F512BF59}" type="slidenum">
              <a:t>96</a:t>
            </a:fld>
            <a:endParaRPr lang="fr-FR"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4" name="Espace réservé de l'image des diapositives 1">
            <a:extLst>
              <a:ext uri="{FF2B5EF4-FFF2-40B4-BE49-F238E27FC236}">
                <a16:creationId xmlns:a16="http://schemas.microsoft.com/office/drawing/2014/main" id="{9DA7304A-AB17-46D4-9075-337206D35F94}"/>
              </a:ext>
            </a:extLst>
          </p:cNvPr>
          <p:cNvSpPr>
            <a:spLocks noGrp="1" noRot="1" noChangeAspect="1"/>
          </p:cNvSpPr>
          <p:nvPr>
            <p:ph type="sldImg"/>
          </p:nvPr>
        </p:nvSpPr>
        <p:spPr>
          <a:xfrm>
            <a:off x="1389063" y="795338"/>
            <a:ext cx="4217987" cy="3163887"/>
          </a:xfrm>
          <a:solidFill>
            <a:srgbClr val="4472C4"/>
          </a:solidFill>
          <a:ln w="12701" cap="flat">
            <a:solidFill>
              <a:srgbClr val="2F528F"/>
            </a:solidFill>
            <a:prstDash val="solid"/>
            <a:miter/>
          </a:ln>
        </p:spPr>
      </p:sp>
      <p:sp>
        <p:nvSpPr>
          <p:cNvPr id="5" name="Espace réservé des commentaires 2">
            <a:extLst>
              <a:ext uri="{FF2B5EF4-FFF2-40B4-BE49-F238E27FC236}">
                <a16:creationId xmlns:a16="http://schemas.microsoft.com/office/drawing/2014/main" id="{476CCFE9-248A-455B-B85D-C602AD39AE74}"/>
              </a:ext>
            </a:extLst>
          </p:cNvPr>
          <p:cNvSpPr txBox="1">
            <a:spLocks noGrp="1"/>
          </p:cNvSpPr>
          <p:nvPr>
            <p:ph type="body" sz="quarter" idx="1"/>
          </p:nvPr>
        </p:nvSpPr>
        <p:spPr>
          <a:xfrm>
            <a:off x="504355" y="4356000"/>
            <a:ext cx="5759997" cy="4456803"/>
          </a:xfrm>
        </p:spPr>
        <p:txBody>
          <a:bodyPr/>
          <a:lstStyle/>
          <a:p>
            <a:endParaRPr lang="fr-FR"/>
          </a:p>
        </p:txBody>
      </p:sp>
      <p:sp>
        <p:nvSpPr>
          <p:cNvPr id="6" name="ZoneTexte 3">
            <a:extLst>
              <a:ext uri="{FF2B5EF4-FFF2-40B4-BE49-F238E27FC236}">
                <a16:creationId xmlns:a16="http://schemas.microsoft.com/office/drawing/2014/main" id="{7331F37A-10A3-4F3B-9A92-19B389156898}"/>
              </a:ext>
            </a:extLst>
          </p:cNvPr>
          <p:cNvSpPr txBox="1"/>
          <p:nvPr/>
        </p:nvSpPr>
        <p:spPr>
          <a:xfrm>
            <a:off x="539998" y="4258443"/>
            <a:ext cx="6083996" cy="4894197"/>
          </a:xfrm>
          <a:prstGeom prst="rect">
            <a:avLst/>
          </a:prstGeom>
          <a:noFill/>
          <a:ln cap="rnd">
            <a:noFill/>
          </a:ln>
        </p:spPr>
        <p:txBody>
          <a:bodyPr vert="horz" wrap="none" lIns="90004" tIns="44997" rIns="90004" bIns="44997" anchor="t" anchorCtr="0" compatLnSpc="0">
            <a:noAutofit/>
          </a:bodyPr>
          <a:lstStyle/>
          <a:p>
            <a:pPr marL="0" marR="0" lvl="0" indent="0" algn="just" defTabSz="914400" rtl="0" fontAlgn="auto" hangingPunct="1">
              <a:lnSpc>
                <a:spcPct val="100000"/>
              </a:lnSpc>
              <a:spcBef>
                <a:spcPts val="525"/>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18"/>
              <a:ea typeface="Lucida Sans Unicode" pitchFamily="2"/>
              <a:cs typeface="Lucida Sans Unicode" pitchFamily="2"/>
            </a:endParaRPr>
          </a:p>
          <a:p>
            <a:pPr marL="0" marR="0" lvl="0" indent="0" algn="just" defTabSz="914400" rtl="0" fontAlgn="auto" hangingPunct="1">
              <a:lnSpc>
                <a:spcPct val="100000"/>
              </a:lnSpc>
              <a:spcBef>
                <a:spcPts val="525"/>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18"/>
              <a:ea typeface="Lucida Sans Unicode" pitchFamily="2"/>
              <a:cs typeface="Lucida Sans Unicode" pitchFamily="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a:xfrm>
            <a:off x="755998" y="5078522"/>
            <a:ext cx="6047640" cy="3826327"/>
          </a:xfrm>
        </p:spPr>
        <p:txBody>
          <a:bodyPr/>
          <a:lstStyle/>
          <a:p>
            <a:r>
              <a:rPr lang="fr-FR" sz="1000" dirty="0"/>
              <a:t>Sous réserve des cas où une autre autorité administrative est compétente pour y procéder, le préfet du département où doit se dérouler l'opération projetée en vue de laquelle l'enquête publique est demandée désigne, par arrêté, un commissaire enquêteur.</a:t>
            </a:r>
          </a:p>
          <a:p>
            <a:endParaRPr lang="fr-FR" sz="1000" dirty="0"/>
          </a:p>
          <a:p>
            <a:r>
              <a:rPr lang="fr-FR" sz="1000" dirty="0"/>
              <a:t>Lorsque cette opération doit se dérouler sur le territoire de plusieurs départements, cette désignation s'effectue par arrêté conjoint des préfets Le préfet peut désigner une commission d'enquête dont il nomme le président, le cas échéant selon les modalités prévues ci-avant. Les membres de la commission d'enquête sont nommés en nombre impair.</a:t>
            </a:r>
          </a:p>
          <a:p>
            <a:endParaRPr lang="fr-FR" sz="1000" dirty="0"/>
          </a:p>
          <a:p>
            <a:r>
              <a:rPr lang="fr-FR" sz="1000" dirty="0"/>
              <a:t>Le commissaire enquêteur ou les membres de la commission d'enquête sont choisis parmi les personnes figurant sur les listes d'aptitude prévues par le code de l'environnement.</a:t>
            </a:r>
          </a:p>
          <a:p>
            <a:endParaRPr lang="fr-FR" sz="1000" dirty="0"/>
          </a:p>
          <a:p>
            <a:r>
              <a:rPr lang="fr-FR" sz="1000" dirty="0"/>
              <a:t>Ne peuvent être désignées pour exercer les fonctions de commissaire enquêteur ou de membre de la commission d'enquête ni les personnes  appartenant à l'administration de la collectivité ou de l'organisme bénéficiaire de l'opération projetée ou participant à son contrôle ni les personnes intéressées à celle-ci, soit à titre personnel, soit en raison des fonctions qu'elles exercent ou qu'elles ont exercées depuis moins de cinq ans</a:t>
            </a:r>
          </a:p>
        </p:txBody>
      </p:sp>
      <p:sp>
        <p:nvSpPr>
          <p:cNvPr id="4" name="Espace réservé du numéro de diapositive 3"/>
          <p:cNvSpPr>
            <a:spLocks noGrp="1"/>
          </p:cNvSpPr>
          <p:nvPr>
            <p:ph type="sldNum" sz="quarter" idx="5"/>
          </p:nvPr>
        </p:nvSpPr>
        <p:spPr/>
        <p:txBody>
          <a:bodyPr/>
          <a:lstStyle/>
          <a:p>
            <a:pPr lvl="0"/>
            <a:fld id="{BE26D635-40A9-45F2-A2E9-A919A2ED3AC8}" type="slidenum">
              <a:rPr lang="fr-FR" smtClean="0"/>
              <a:t>97</a:t>
            </a:fld>
            <a:endParaRPr lang="fr-FR"/>
          </a:p>
        </p:txBody>
      </p:sp>
    </p:spTree>
    <p:extLst>
      <p:ext uri="{BB962C8B-B14F-4D97-AF65-F5344CB8AC3E}">
        <p14:creationId xmlns:p14="http://schemas.microsoft.com/office/powerpoint/2010/main" val="9633941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a:xfrm>
            <a:off x="755998" y="5078522"/>
            <a:ext cx="6047640" cy="3502770"/>
          </a:xfrm>
        </p:spPr>
        <p:txBody>
          <a:bodyPr/>
          <a:lstStyle/>
          <a:p>
            <a:r>
              <a:rPr lang="fr-FR" sz="1000" dirty="0"/>
              <a:t>Le commissaire enquêteur et les membres de la commission d'enquête ont droit à une indemnité, à la charge du maître d'ouvrage, qui comprend des vacations et le remboursement des frais qu'ils engagent pour l'accomplissement de leur mission</a:t>
            </a:r>
          </a:p>
          <a:p>
            <a:endParaRPr lang="fr-FR" sz="1000" dirty="0"/>
          </a:p>
          <a:p>
            <a:r>
              <a:rPr lang="fr-FR" sz="1000" dirty="0"/>
              <a:t>Sous réserve des cas où une autre autorité administrative les a désignés, le préfet ayant désigné le CE ou les membres de la CE détermine le  nombre de vacations qui leur sont allouées sur la base du nombre d'heures que les CE déclarent avoir consacrées à l'enquête, en tenant compte des difficultés de l'enquête ainsi que de la nature et de la qualité du travail fourni.</a:t>
            </a:r>
          </a:p>
          <a:p>
            <a:endParaRPr lang="fr-FR" sz="1000" dirty="0"/>
          </a:p>
          <a:p>
            <a:r>
              <a:rPr lang="fr-FR" sz="1000" dirty="0"/>
              <a:t>Il arrête, sur justificatifs, le montant des frais qui sont remboursés au commissaire enquêteur.</a:t>
            </a:r>
          </a:p>
          <a:p>
            <a:endParaRPr lang="fr-FR" sz="1000" dirty="0"/>
          </a:p>
          <a:p>
            <a:r>
              <a:rPr lang="fr-FR" sz="1000" dirty="0"/>
              <a:t>Il fixe le montant de l'indemnité, par un arrêté qu'il notifie au CE et au maître d'ouvrage.</a:t>
            </a:r>
          </a:p>
          <a:p>
            <a:endParaRPr lang="fr-FR" sz="1000" dirty="0"/>
          </a:p>
          <a:p>
            <a:r>
              <a:rPr lang="fr-FR" sz="1000" dirty="0"/>
              <a:t>Lorsque le projet en vue duquel l'enquête publique est demandée doit se dérouler sur le territoire de plusieurs départements, la détermination de l'indemnisation s'effectue par arrêté conjoint des préfets concernés.</a:t>
            </a:r>
          </a:p>
          <a:p>
            <a:endParaRPr lang="fr-FR" sz="1000" dirty="0"/>
          </a:p>
          <a:p>
            <a:r>
              <a:rPr lang="fr-FR" sz="1000" dirty="0"/>
              <a:t>Le maître d'ouvrage verse sans délai au CE le montant de l'indemnité arrêté conformément à l'article R. 134-19.</a:t>
            </a:r>
          </a:p>
          <a:p>
            <a:endParaRPr lang="fr-FR" dirty="0"/>
          </a:p>
        </p:txBody>
      </p:sp>
      <p:sp>
        <p:nvSpPr>
          <p:cNvPr id="4" name="Espace réservé du numéro de diapositive 3"/>
          <p:cNvSpPr>
            <a:spLocks noGrp="1"/>
          </p:cNvSpPr>
          <p:nvPr>
            <p:ph type="sldNum" sz="quarter" idx="5"/>
          </p:nvPr>
        </p:nvSpPr>
        <p:spPr/>
        <p:txBody>
          <a:bodyPr/>
          <a:lstStyle/>
          <a:p>
            <a:pPr lvl="0"/>
            <a:fld id="{BE26D635-40A9-45F2-A2E9-A919A2ED3AC8}" type="slidenum">
              <a:rPr lang="fr-FR" smtClean="0"/>
              <a:t>98</a:t>
            </a:fld>
            <a:endParaRPr lang="fr-FR"/>
          </a:p>
        </p:txBody>
      </p:sp>
    </p:spTree>
    <p:extLst>
      <p:ext uri="{BB962C8B-B14F-4D97-AF65-F5344CB8AC3E}">
        <p14:creationId xmlns:p14="http://schemas.microsoft.com/office/powerpoint/2010/main" val="16104248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a:xfrm>
            <a:off x="755998" y="5078522"/>
            <a:ext cx="6047640" cy="2813453"/>
          </a:xfrm>
        </p:spPr>
        <p:txBody>
          <a:bodyPr/>
          <a:lstStyle/>
          <a:p>
            <a:r>
              <a:rPr lang="fr-FR" sz="1000" dirty="0"/>
              <a:t>Le dossier soumis à l'enquête publique comprend au moins :</a:t>
            </a:r>
          </a:p>
          <a:p>
            <a:r>
              <a:rPr lang="fr-FR" sz="1000" dirty="0"/>
              <a:t>1° Une notice explicative, qui indique l'objet du projet et les raisons pour lesquelles, parmi les partis envisagés, le projet soumis à l'enquête a été retenu, notamment du point de vue de son insertion dans l'environnement ;</a:t>
            </a:r>
          </a:p>
          <a:p>
            <a:r>
              <a:rPr lang="fr-FR" sz="1000" dirty="0"/>
              <a:t>2° Un plan de situation ;</a:t>
            </a:r>
          </a:p>
          <a:p>
            <a:r>
              <a:rPr lang="fr-FR" sz="1000" dirty="0"/>
              <a:t>3° La mention des textes qui régissent l'enquête publique et la ou les décisions pouvant être adoptées au terme de celle-ci ;</a:t>
            </a:r>
          </a:p>
          <a:p>
            <a:r>
              <a:rPr lang="fr-FR" sz="1000" dirty="0"/>
              <a:t>4° Les autorités compétentes pour prendre la ou les décisions pouvant être adoptées au terme de l'enquête </a:t>
            </a:r>
          </a:p>
          <a:p>
            <a:r>
              <a:rPr lang="fr-FR" sz="1000" dirty="0"/>
              <a:t>5° Lorsqu'ils sont rendus obligatoires par un texte législatif ou réglementaire préalablement à l'ouverture de l'enquête, les avis émis sur le projet, sauf à organiser un autre mode de consultation s'ils sont très volumineux.</a:t>
            </a:r>
          </a:p>
          <a:p>
            <a:endParaRPr lang="fr-FR" dirty="0"/>
          </a:p>
        </p:txBody>
      </p:sp>
      <p:sp>
        <p:nvSpPr>
          <p:cNvPr id="4" name="Espace réservé du numéro de diapositive 3"/>
          <p:cNvSpPr>
            <a:spLocks noGrp="1"/>
          </p:cNvSpPr>
          <p:nvPr>
            <p:ph type="sldNum" sz="quarter" idx="5"/>
          </p:nvPr>
        </p:nvSpPr>
        <p:spPr/>
        <p:txBody>
          <a:bodyPr/>
          <a:lstStyle/>
          <a:p>
            <a:pPr lvl="0"/>
            <a:fld id="{BE26D635-40A9-45F2-A2E9-A919A2ED3AC8}" type="slidenum">
              <a:rPr lang="fr-FR" smtClean="0"/>
              <a:t>99</a:t>
            </a:fld>
            <a:endParaRPr lang="fr-FR"/>
          </a:p>
        </p:txBody>
      </p:sp>
    </p:spTree>
    <p:extLst>
      <p:ext uri="{BB962C8B-B14F-4D97-AF65-F5344CB8AC3E}">
        <p14:creationId xmlns:p14="http://schemas.microsoft.com/office/powerpoint/2010/main" val="4180747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3898800" y="9515520"/>
            <a:ext cx="2984760" cy="501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fld id="{F30FE8C4-F747-4CB4-A274-F9A3A501BC0A}" type="slidenum">
              <a:rPr lang="fr-FR" sz="1300" b="0" strike="noStrike" spc="-1">
                <a:solidFill>
                  <a:srgbClr val="FFFFFF"/>
                </a:solidFill>
                <a:latin typeface="Arial"/>
              </a:rPr>
              <a:t>22</a:t>
            </a:fld>
            <a:endParaRPr lang="fr-FR" sz="1300" b="0" strike="noStrike" spc="-1">
              <a:solidFill>
                <a:srgbClr val="FFFFFF"/>
              </a:solidFill>
              <a:latin typeface="Arial"/>
            </a:endParaRPr>
          </a:p>
        </p:txBody>
      </p:sp>
      <p:sp>
        <p:nvSpPr>
          <p:cNvPr id="145" name="PlaceHolder 2"/>
          <p:cNvSpPr>
            <a:spLocks noGrp="1" noRot="1" noChangeAspect="1"/>
          </p:cNvSpPr>
          <p:nvPr>
            <p:ph type="sldImg"/>
          </p:nvPr>
        </p:nvSpPr>
        <p:spPr>
          <a:xfrm>
            <a:off x="938213" y="750888"/>
            <a:ext cx="5010150" cy="3757612"/>
          </a:xfrm>
          <a:prstGeom prst="rect">
            <a:avLst/>
          </a:prstGeom>
        </p:spPr>
      </p:sp>
      <p:sp>
        <p:nvSpPr>
          <p:cNvPr id="146" name="TextShape 3"/>
          <p:cNvSpPr txBox="1"/>
          <p:nvPr/>
        </p:nvSpPr>
        <p:spPr>
          <a:xfrm>
            <a:off x="689040" y="4759200"/>
            <a:ext cx="5508720" cy="4508640"/>
          </a:xfrm>
          <a:prstGeom prst="rect">
            <a:avLst/>
          </a:prstGeom>
          <a:noFill/>
          <a:ln>
            <a:noFill/>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lvl="0"/>
            <a:fld id="{BE26D635-40A9-45F2-A2E9-A919A2ED3AC8}" type="slidenum">
              <a:rPr lang="fr-FR" smtClean="0"/>
              <a:t>100</a:t>
            </a:fld>
            <a:endParaRPr lang="fr-FR"/>
          </a:p>
        </p:txBody>
      </p:sp>
    </p:spTree>
    <p:extLst>
      <p:ext uri="{BB962C8B-B14F-4D97-AF65-F5344CB8AC3E}">
        <p14:creationId xmlns:p14="http://schemas.microsoft.com/office/powerpoint/2010/main" val="13091027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a:xfrm>
            <a:off x="755998" y="5078522"/>
            <a:ext cx="6047640" cy="3784124"/>
          </a:xfrm>
        </p:spPr>
        <p:txBody>
          <a:bodyPr/>
          <a:lstStyle/>
          <a:p>
            <a:r>
              <a:rPr lang="fr-FR" sz="1000" dirty="0"/>
              <a:t>Pendant le délai fixé par l'arrêté ouvrant l'enquête, des observations sur le projet peuvent être consignées, par toute personne intéressée, directement sur les registres d'enquête, ou être adressées par </a:t>
            </a:r>
          </a:p>
          <a:p>
            <a:r>
              <a:rPr lang="fr-FR" sz="1000" dirty="0"/>
              <a:t>correspondance, au lieu fixé par cet arrêté, au commissaire enquêteur ou au président de la commission d'enquête. Il en est de même des observations qui seraient présentées par les chambres d'agriculture, les chambres de commerce et d'industrie et les chambres de métiers et de l'artisanat. Les observations peuvent, si l'arrêté ouvrant l'enquête le prévoit, être adressées par voie électronique.</a:t>
            </a:r>
          </a:p>
          <a:p>
            <a:endParaRPr lang="fr-FR" sz="1000" dirty="0"/>
          </a:p>
          <a:p>
            <a:r>
              <a:rPr lang="fr-FR" sz="1000" dirty="0"/>
              <a:t>Toutes les observations écrites sont annexées au registre d'enquête et, le cas échéant, au registre subsidiaire.</a:t>
            </a:r>
          </a:p>
          <a:p>
            <a:endParaRPr lang="fr-FR" sz="1000" dirty="0"/>
          </a:p>
          <a:p>
            <a:r>
              <a:rPr lang="fr-FR" sz="1000" dirty="0"/>
              <a:t>Indépendamment des dispositions qui précèdent, les observations sur le projet sont également reçues par le commissaire enquêteur, par le président de la commission d'enquête ou par l'un des membres de la commission qu'il a délégué à cet effet aux lieu, jour et heure annoncés par l'arrêté ouvrant l'enquête, si l'arrêté en a disposé ainsi.</a:t>
            </a:r>
          </a:p>
          <a:p>
            <a:endParaRPr lang="fr-FR" dirty="0"/>
          </a:p>
        </p:txBody>
      </p:sp>
      <p:sp>
        <p:nvSpPr>
          <p:cNvPr id="4" name="Espace réservé du numéro de diapositive 3"/>
          <p:cNvSpPr>
            <a:spLocks noGrp="1"/>
          </p:cNvSpPr>
          <p:nvPr>
            <p:ph type="sldNum" sz="quarter" idx="5"/>
          </p:nvPr>
        </p:nvSpPr>
        <p:spPr/>
        <p:txBody>
          <a:bodyPr/>
          <a:lstStyle/>
          <a:p>
            <a:pPr lvl="0"/>
            <a:fld id="{BE26D635-40A9-45F2-A2E9-A919A2ED3AC8}" type="slidenum">
              <a:rPr lang="fr-FR" smtClean="0"/>
              <a:t>101</a:t>
            </a:fld>
            <a:endParaRPr lang="fr-FR"/>
          </a:p>
        </p:txBody>
      </p:sp>
    </p:spTree>
    <p:extLst>
      <p:ext uri="{BB962C8B-B14F-4D97-AF65-F5344CB8AC3E}">
        <p14:creationId xmlns:p14="http://schemas.microsoft.com/office/powerpoint/2010/main" val="18776948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a:xfrm>
            <a:off x="140678" y="5078437"/>
            <a:ext cx="6569612" cy="3896751"/>
          </a:xfrm>
        </p:spPr>
        <p:txBody>
          <a:bodyPr/>
          <a:lstStyle/>
          <a:p>
            <a:r>
              <a:rPr lang="fr-FR" sz="1000" dirty="0"/>
              <a:t>Le ou les registres d'enquête sont, selon les lieux où ils ont été déposés, clos et signés soit par le maire, soit par le préfet qui a pris l'arrêté mentionné ci-dessus, soit par le préfet chargé de centraliser les résultats de l'enquête. Le préfet ou le maire en assure la transmission, dans les vingt-quatre heures, avec le dossier d'enquête, au commissaire enquêteur ou au président de la commission d'enquête.</a:t>
            </a:r>
          </a:p>
          <a:p>
            <a:endParaRPr lang="fr-FR" sz="1000" dirty="0"/>
          </a:p>
          <a:p>
            <a:r>
              <a:rPr lang="fr-FR" sz="1000" dirty="0"/>
              <a:t>Le commissaire enquêteur ou le président de la commission d'enquête examine les observations recueillies et entend toute personne qu'il lui paraît utile de consulter. </a:t>
            </a:r>
          </a:p>
          <a:p>
            <a:endParaRPr lang="fr-FR" sz="1000" dirty="0"/>
          </a:p>
          <a:p>
            <a:r>
              <a:rPr lang="fr-FR" sz="1000" dirty="0"/>
              <a:t>Le commissaire enquêteur ou le président de la commission d'enquête rédige un rapport énonçant ses conclusions motivées, en précisant si elles sont favorables ou non au projet.</a:t>
            </a:r>
          </a:p>
          <a:p>
            <a:endParaRPr lang="fr-FR" sz="1000" dirty="0"/>
          </a:p>
          <a:p>
            <a:r>
              <a:rPr lang="fr-FR" sz="1000" dirty="0"/>
              <a:t>Le commissaire enquêteur ou le président de la commission d'enquête transmet le dossier et les registres assortis du rapport énonçant ses conclusions soit au préfet qui a pris l'arrêté ouvrant l'enquête, soit au préfet chargé de centraliser les résultats de l'enquête.</a:t>
            </a:r>
          </a:p>
          <a:p>
            <a:endParaRPr lang="fr-FR" sz="1000" dirty="0"/>
          </a:p>
          <a:p>
            <a:pPr marL="0" marR="0" lvl="0" indent="0" algn="just" defTabSz="914400" rtl="0" fontAlgn="auto" hangingPunct="1">
              <a:lnSpc>
                <a:spcPct val="100000"/>
              </a:lnSpc>
              <a:spcBef>
                <a:spcPts val="525"/>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1000" b="0" i="0" u="none" strike="noStrike" kern="1200" cap="none" spc="0" baseline="0" dirty="0">
                <a:solidFill>
                  <a:srgbClr val="000000"/>
                </a:solidFill>
                <a:uFillTx/>
                <a:latin typeface="Arial" pitchFamily="18"/>
                <a:ea typeface="Lucida Sans Unicode" pitchFamily="2"/>
                <a:cs typeface="Lucida Sans Unicode" pitchFamily="2"/>
              </a:rPr>
              <a:t>Ces opérations sont terminées dans un délai d'un mois à compter de l'expiration du délai d'enquête fixé par l'arrêté ouvrant l'enquête. Il en est dressé procès-verbal soit par le préfet qui a pris l'arrêté ouvrant l'enquête, soit par le préfet chargé de centraliser les résultats de l'enquête. Une copie du rapport dans lequel le commissaire enquêteur ou la commission d'enquête énonce ses conclusions motivées est déposée à la mairie de la commune où s'est déroulée l'enquête ainsi que dans la ou les communes sur le territoire desquelles l'opération projetée faisant l'objet de l'enquête doit avoir lieu, par les soins soit du préfet qui a pris l'arrêté ouvrant l'enquête, soit du préfet chargé de centraliser les résultats de l'enquête.</a:t>
            </a:r>
          </a:p>
          <a:p>
            <a:pPr marL="0" marR="0" lvl="0" indent="0" algn="just" defTabSz="914400" rtl="0" fontAlgn="auto" hangingPunct="1">
              <a:lnSpc>
                <a:spcPct val="100000"/>
              </a:lnSpc>
              <a:spcBef>
                <a:spcPts val="525"/>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1000" b="0" i="0" u="none" strike="noStrike" kern="1200" cap="none" spc="0" baseline="0" dirty="0">
                <a:solidFill>
                  <a:srgbClr val="000000"/>
                </a:solidFill>
                <a:uFillTx/>
                <a:latin typeface="Arial" pitchFamily="18"/>
                <a:ea typeface="Lucida Sans Unicode" pitchFamily="2"/>
                <a:cs typeface="Lucida Sans Unicode" pitchFamily="2"/>
              </a:rPr>
              <a:t>Une copie est, en outre, déposée dans toutes les préfectures des départements où sont situées ces communes selon les mêmes modalités</a:t>
            </a:r>
            <a:endParaRPr lang="fr-FR" dirty="0"/>
          </a:p>
        </p:txBody>
      </p:sp>
      <p:sp>
        <p:nvSpPr>
          <p:cNvPr id="4" name="Espace réservé du numéro de diapositive 3"/>
          <p:cNvSpPr>
            <a:spLocks noGrp="1"/>
          </p:cNvSpPr>
          <p:nvPr>
            <p:ph type="sldNum" sz="quarter" idx="5"/>
          </p:nvPr>
        </p:nvSpPr>
        <p:spPr/>
        <p:txBody>
          <a:bodyPr/>
          <a:lstStyle/>
          <a:p>
            <a:pPr lvl="0"/>
            <a:fld id="{BE26D635-40A9-45F2-A2E9-A919A2ED3AC8}" type="slidenum">
              <a:rPr lang="fr-FR" smtClean="0"/>
              <a:t>102</a:t>
            </a:fld>
            <a:endParaRPr lang="fr-FR"/>
          </a:p>
        </p:txBody>
      </p:sp>
    </p:spTree>
    <p:extLst>
      <p:ext uri="{BB962C8B-B14F-4D97-AF65-F5344CB8AC3E}">
        <p14:creationId xmlns:p14="http://schemas.microsoft.com/office/powerpoint/2010/main" val="23047931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a:xfrm>
            <a:off x="755998" y="5078522"/>
            <a:ext cx="6047640" cy="3741921"/>
          </a:xfrm>
        </p:spPr>
        <p:txBody>
          <a:bodyPr/>
          <a:lstStyle/>
          <a:p>
            <a:r>
              <a:rPr lang="fr-FR" sz="1000" dirty="0"/>
              <a:t>Lorsque l'opération projetée doit être réalisée sur le territoire et pour le compte d'une seule commune, le registre d'enquête est clos et signé par le commissaire enquêteur ou le président de la commission d'enquête.</a:t>
            </a:r>
          </a:p>
          <a:p>
            <a:endParaRPr lang="fr-FR" sz="1000" dirty="0"/>
          </a:p>
          <a:p>
            <a:r>
              <a:rPr lang="fr-FR" sz="1000" dirty="0"/>
              <a:t>Le commissaire enquêteur ou le président de la commission, dans un délai d'un mois à compter de la date de la clôture de l'enquête, transmet au maire le dossier et le registre accompagnés de ses conclusions motivées</a:t>
            </a:r>
          </a:p>
          <a:p>
            <a:endParaRPr lang="fr-FR" sz="1000" dirty="0"/>
          </a:p>
          <a:p>
            <a:r>
              <a:rPr lang="fr-FR" sz="1000" dirty="0"/>
              <a:t>Dans le cas prévu à l'article R. 134-29, si les conclusions du commissaire enquêteur ou de la commission d'enquête sont défavorables à l'opération projetée, le conseil municipal est appelé à émettre son avis par une délibération motivée dont le procès-verbal est joint au dossier transmis au préfet.</a:t>
            </a:r>
          </a:p>
          <a:p>
            <a:endParaRPr lang="fr-FR" sz="1000" dirty="0"/>
          </a:p>
          <a:p>
            <a:r>
              <a:rPr lang="fr-FR" sz="1000" dirty="0"/>
              <a:t>Faute de délibération dans un délai de trois mois à compter de la transmission du dossier au maire, le conseil municipal est regardé comme ayant renoncé à l'opération projetée..</a:t>
            </a:r>
          </a:p>
          <a:p>
            <a:endParaRPr lang="fr-FR" dirty="0"/>
          </a:p>
        </p:txBody>
      </p:sp>
      <p:sp>
        <p:nvSpPr>
          <p:cNvPr id="4" name="Espace réservé du numéro de diapositive 3"/>
          <p:cNvSpPr>
            <a:spLocks noGrp="1"/>
          </p:cNvSpPr>
          <p:nvPr>
            <p:ph type="sldNum" sz="quarter" idx="5"/>
          </p:nvPr>
        </p:nvSpPr>
        <p:spPr/>
        <p:txBody>
          <a:bodyPr/>
          <a:lstStyle/>
          <a:p>
            <a:pPr lvl="0"/>
            <a:fld id="{BE26D635-40A9-45F2-A2E9-A919A2ED3AC8}" type="slidenum">
              <a:rPr lang="fr-FR" smtClean="0"/>
              <a:t>103</a:t>
            </a:fld>
            <a:endParaRPr lang="fr-FR"/>
          </a:p>
        </p:txBody>
      </p:sp>
    </p:spTree>
    <p:extLst>
      <p:ext uri="{BB962C8B-B14F-4D97-AF65-F5344CB8AC3E}">
        <p14:creationId xmlns:p14="http://schemas.microsoft.com/office/powerpoint/2010/main" val="17170952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a:xfrm>
            <a:off x="755998" y="5078522"/>
            <a:ext cx="5345112" cy="3699718"/>
          </a:xfrm>
        </p:spPr>
        <p:txBody>
          <a:bodyPr/>
          <a:lstStyle/>
          <a:p>
            <a:r>
              <a:rPr lang="fr-FR" sz="1000" dirty="0"/>
              <a:t>Les conclusions du commissaire ou de la commission chargée de l‘enquête publique sont communiquées, sur leur demande, aux intéressées.</a:t>
            </a:r>
          </a:p>
          <a:p>
            <a:endParaRPr lang="fr-FR" sz="1000" dirty="0"/>
          </a:p>
          <a:p>
            <a:r>
              <a:rPr lang="fr-FR" sz="1000" dirty="0"/>
              <a:t>Les demandes de communication, formées en application de l'article L. 134-31, des conclusions motivées du commissaire enquêteur ou de la commission d'enquête sont adressées au préfet du département où s’est déroulée l'enquête. Celui-ci peut soit inviter le demandeur à prendre connaissance de ces conclusions à l'une des mairies dans lesquelles une copie de ce document a été déposée, soit lui en adresser une copie, soit assurer la publication de ces conclusions, qui tient lieu de diffusion aux demandeurs.</a:t>
            </a:r>
          </a:p>
          <a:p>
            <a:endParaRPr lang="fr-FR" dirty="0"/>
          </a:p>
        </p:txBody>
      </p:sp>
      <p:sp>
        <p:nvSpPr>
          <p:cNvPr id="4" name="Espace réservé du numéro de diapositive 3"/>
          <p:cNvSpPr>
            <a:spLocks noGrp="1"/>
          </p:cNvSpPr>
          <p:nvPr>
            <p:ph type="sldNum" sz="quarter" idx="5"/>
          </p:nvPr>
        </p:nvSpPr>
        <p:spPr/>
        <p:txBody>
          <a:bodyPr/>
          <a:lstStyle/>
          <a:p>
            <a:pPr lvl="0"/>
            <a:fld id="{BE26D635-40A9-45F2-A2E9-A919A2ED3AC8}" type="slidenum">
              <a:rPr lang="fr-FR" smtClean="0"/>
              <a:t>104</a:t>
            </a:fld>
            <a:endParaRPr lang="fr-FR"/>
          </a:p>
        </p:txBody>
      </p:sp>
    </p:spTree>
    <p:extLst>
      <p:ext uri="{BB962C8B-B14F-4D97-AF65-F5344CB8AC3E}">
        <p14:creationId xmlns:p14="http://schemas.microsoft.com/office/powerpoint/2010/main" val="31967751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F083B91-656B-4A1C-9A2A-7A7A7466140C}"/>
              </a:ext>
            </a:extLst>
          </p:cNvPr>
          <p:cNvSpPr>
            <a:spLocks noGrp="1" noRot="1" noChangeAspect="1"/>
          </p:cNvSpPr>
          <p:nvPr>
            <p:ph type="sldImg"/>
          </p:nvPr>
        </p:nvSpPr>
        <p:spPr>
          <a:xfrm>
            <a:off x="1317625" y="877888"/>
            <a:ext cx="4221163" cy="3165475"/>
          </a:xfrm>
          <a:solidFill>
            <a:srgbClr val="CFE7F5"/>
          </a:solidFill>
          <a:ln w="25402">
            <a:solidFill>
              <a:srgbClr val="808080"/>
            </a:solidFill>
            <a:prstDash val="solid"/>
          </a:ln>
        </p:spPr>
      </p:sp>
      <p:sp>
        <p:nvSpPr>
          <p:cNvPr id="3" name="Espace réservé des commentaires 2">
            <a:extLst>
              <a:ext uri="{FF2B5EF4-FFF2-40B4-BE49-F238E27FC236}">
                <a16:creationId xmlns:a16="http://schemas.microsoft.com/office/drawing/2014/main" id="{5B1173F7-4BD4-4372-8AAB-F78649B216E6}"/>
              </a:ext>
            </a:extLst>
          </p:cNvPr>
          <p:cNvSpPr txBox="1">
            <a:spLocks noGrp="1"/>
          </p:cNvSpPr>
          <p:nvPr>
            <p:ph type="body" sz="quarter" idx="1"/>
          </p:nvPr>
        </p:nvSpPr>
        <p:spPr>
          <a:xfrm>
            <a:off x="179277" y="4349883"/>
            <a:ext cx="6300718" cy="3512877"/>
          </a:xfrm>
        </p:spPr>
        <p:txBody>
          <a:bodyPr lIns="91440" tIns="91440" rIns="91440" bIns="45720"/>
          <a:lstStyle/>
          <a:p>
            <a:pPr lvl="0">
              <a:spcBef>
                <a:spcPts val="0"/>
              </a:spcBef>
            </a:pPr>
            <a:endParaRPr lang="fr-FR" sz="2400" b="1" i="1" kern="1200">
              <a:latin typeface="Arial" pitchFamily="18"/>
              <a:cs typeface="Lucida Sans Unicode" pitchFamily="2"/>
            </a:endParaRPr>
          </a:p>
          <a:p>
            <a:pPr lvl="0">
              <a:spcBef>
                <a:spcPts val="0"/>
              </a:spcBef>
            </a:pPr>
            <a:endParaRPr lang="fr-FR" sz="2400" b="1" i="1" kern="1200">
              <a:latin typeface="Arial" pitchFamily="18"/>
              <a:cs typeface="Lucida Sans Unicode" pitchFamily="2"/>
            </a:endParaRPr>
          </a:p>
        </p:txBody>
      </p:sp>
      <p:sp>
        <p:nvSpPr>
          <p:cNvPr id="4" name="Forme libre 3">
            <a:extLst>
              <a:ext uri="{FF2B5EF4-FFF2-40B4-BE49-F238E27FC236}">
                <a16:creationId xmlns:a16="http://schemas.microsoft.com/office/drawing/2014/main" id="{6096685A-D1CB-479E-90B5-D90192AD49EE}"/>
              </a:ext>
            </a:extLst>
          </p:cNvPr>
          <p:cNvSpPr/>
          <p:nvPr/>
        </p:nvSpPr>
        <p:spPr>
          <a:xfrm>
            <a:off x="0" y="0"/>
            <a:ext cx="1435" cy="143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91440" rIns="91440" bIns="45720" anchor="t"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F6FBC287-B04A-4CC9-B648-ADF91AB9F8BB}" type="slidenum">
              <a:t>106</a:t>
            </a:fld>
            <a:endParaRPr lang="fr-FR" sz="1400" b="0" i="0" u="none" strike="noStrike" kern="1200" cap="none" spc="0" baseline="0">
              <a:solidFill>
                <a:srgbClr val="FFFFFF"/>
              </a:solidFill>
              <a:uFillTx/>
              <a:latin typeface="Arial" pitchFamily="2"/>
            </a:endParaRPr>
          </a:p>
        </p:txBody>
      </p:sp>
      <p:sp>
        <p:nvSpPr>
          <p:cNvPr id="5" name="Forme libre 4">
            <a:extLst>
              <a:ext uri="{FF2B5EF4-FFF2-40B4-BE49-F238E27FC236}">
                <a16:creationId xmlns:a16="http://schemas.microsoft.com/office/drawing/2014/main" id="{3D78B6BE-D55F-47DD-8173-4CB405A0C2B2}"/>
              </a:ext>
            </a:extLst>
          </p:cNvPr>
          <p:cNvSpPr/>
          <p:nvPr/>
        </p:nvSpPr>
        <p:spPr>
          <a:xfrm>
            <a:off x="360355" y="4325761"/>
            <a:ext cx="6300718" cy="449423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57241" rIns="90004" bIns="44997" anchor="t" anchorCtr="0" compatLnSpc="1">
            <a:noAutofit/>
          </a:bodyPr>
          <a:lstStyle/>
          <a:p>
            <a:pPr marL="0" marR="0" lvl="0" indent="0" algn="just" defTabSz="914400" rtl="0" fontAlgn="auto" hangingPunct="1">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2"/>
                <a:ea typeface="Microsoft YaHei" pitchFamily="2"/>
                <a:cs typeface="Microsoft YaHei" pitchFamily="2"/>
              </a:rPr>
              <a:t>Il s'agit en fait du code de l'expropriation pour cause d'utilité publique.</a:t>
            </a:r>
          </a:p>
          <a:p>
            <a:pPr marL="0" marR="0" lvl="0" indent="0" algn="just" defTabSz="914400" rtl="0" fontAlgn="auto" hangingPunct="1">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2"/>
              <a:ea typeface="Microsoft YaHei" pitchFamily="2"/>
              <a:cs typeface="Microsoft YaHei" pitchFamily="2"/>
            </a:endParaRPr>
          </a:p>
          <a:p>
            <a:pPr marL="0" marR="0" lvl="0" indent="0" algn="just" defTabSz="914400" rtl="0" fontAlgn="auto" hangingPunct="1">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2"/>
                <a:ea typeface="Microsoft YaHei" pitchFamily="2"/>
                <a:cs typeface="Microsoft YaHei" pitchFamily="2"/>
              </a:rPr>
              <a:t>L'article 1  de ce code est ainsi rédigé : « L'expropriation, en tout ou partie, d'immeubles ou de droits réels immobiliers ne peut être prononcée qu'à la condition qu'elle réponde à une utilité publique préalablement et formellement constatée à la suite d'une enquête et qu'il ait été procédé, contradictoirement, à la détermination des parcelles à exproprier ainsi qu'à la recherche des propriétaires, des titulaires de droits réels et des autres personnes intéressées.</a:t>
            </a:r>
          </a:p>
          <a:p>
            <a:pPr marL="0" marR="0" lvl="0" indent="0" algn="just" defTabSz="914400" rtl="0" fontAlgn="auto" hangingPunct="1">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2"/>
                <a:ea typeface="Microsoft YaHei" pitchFamily="2"/>
                <a:cs typeface="Microsoft YaHei" pitchFamily="2"/>
              </a:rPr>
              <a:t>Elle donne lieu à une juste et préalable indemnité. »</a:t>
            </a:r>
          </a:p>
          <a:p>
            <a:pPr marL="0" marR="0" lvl="0" indent="0" algn="just" defTabSz="914400" rtl="0" fontAlgn="auto" hangingPunct="1">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2"/>
              <a:ea typeface="Microsoft YaHei" pitchFamily="2"/>
              <a:cs typeface="Microsoft YaHei" pitchFamily="2"/>
            </a:endParaRPr>
          </a:p>
          <a:p>
            <a:pPr marL="0" marR="0" lvl="0" indent="0" algn="just" defTabSz="914400" rtl="0" fontAlgn="auto" hangingPunct="1">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2"/>
                <a:ea typeface="Microsoft YaHei" pitchFamily="2"/>
                <a:cs typeface="Microsoft YaHei" pitchFamily="2"/>
              </a:rPr>
              <a:t>Ces enquêtes ont pour vocation de garantir le droit de propriété et les droits réels. Elles remontent à la révolution française.</a:t>
            </a:r>
          </a:p>
          <a:p>
            <a:pPr marL="0" marR="0" lvl="0" indent="0" algn="just" defTabSz="914400" rtl="0" fontAlgn="auto" hangingPunct="1">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2"/>
              <a:ea typeface="Microsoft YaHei" pitchFamily="2"/>
              <a:cs typeface="Microsoft YaHei" pitchFamily="2"/>
            </a:endParaRPr>
          </a:p>
          <a:p>
            <a:pPr marL="0" marR="0" lvl="0" indent="0" algn="just" defTabSz="914400" rtl="0" fontAlgn="auto" hangingPunct="1">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2"/>
              <a:ea typeface="Microsoft YaHei" pitchFamily="2"/>
              <a:cs typeface="Microsoft YaHei" pitchFamily="2"/>
            </a:endParaRPr>
          </a:p>
          <a:p>
            <a:pPr marL="0" marR="0" lvl="0" indent="0" algn="just" defTabSz="914400" rtl="0" fontAlgn="auto" hangingPunct="1">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2"/>
              <a:ea typeface="Microsoft YaHei" pitchFamily="2"/>
              <a:cs typeface="Microsoft YaHei" pitchFamily="2"/>
            </a:endParaRPr>
          </a:p>
          <a:p>
            <a:pPr marL="0" marR="0" lvl="0" indent="0" algn="just" defTabSz="914400" rtl="0" fontAlgn="auto" hangingPunct="1">
              <a:lnSpc>
                <a:spcPct val="93000"/>
              </a:lnSpc>
              <a:spcBef>
                <a:spcPts val="45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2"/>
              <a:ea typeface="Microsoft YaHei" pitchFamily="2"/>
              <a:cs typeface="Microsoft YaHei" pitchFamily="2"/>
            </a:endParaRPr>
          </a:p>
          <a:p>
            <a:pPr marL="0" marR="0" lvl="0" indent="0" algn="just" defTabSz="914400" rtl="0" fontAlgn="auto" hangingPunct="1">
              <a:lnSpc>
                <a:spcPct val="93000"/>
              </a:lnSpc>
              <a:spcBef>
                <a:spcPts val="45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2"/>
              <a:ea typeface="Microsoft YaHei" pitchFamily="2"/>
              <a:cs typeface="Microsoft YaHei" pitchFamily="2"/>
            </a:endParaRPr>
          </a:p>
          <a:p>
            <a:pPr marL="0" marR="0" lvl="0" indent="0" algn="l" defTabSz="914400" rtl="0" fontAlgn="auto" hangingPunct="1">
              <a:lnSpc>
                <a:spcPct val="93000"/>
              </a:lnSpc>
              <a:spcBef>
                <a:spcPts val="45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2"/>
              <a:ea typeface="Microsoft YaHei" pitchFamily="2"/>
              <a:cs typeface="Microsoft YaHei" pitchFamily="2"/>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C3EE62A-EA22-44EE-AEC7-D80019EDBD15}"/>
              </a:ext>
            </a:extLst>
          </p:cNvPr>
          <p:cNvSpPr>
            <a:spLocks noGrp="1" noRot="1" noChangeAspect="1"/>
          </p:cNvSpPr>
          <p:nvPr>
            <p:ph type="sldImg"/>
          </p:nvPr>
        </p:nvSpPr>
        <p:spPr>
          <a:xfrm>
            <a:off x="1387475" y="900113"/>
            <a:ext cx="4221163" cy="3165475"/>
          </a:xfrm>
          <a:solidFill>
            <a:srgbClr val="CFE7F5"/>
          </a:solidFill>
          <a:ln w="25402">
            <a:solidFill>
              <a:srgbClr val="808080"/>
            </a:solidFill>
            <a:prstDash val="solid"/>
          </a:ln>
        </p:spPr>
      </p:sp>
      <p:sp>
        <p:nvSpPr>
          <p:cNvPr id="3" name="Espace réservé des commentaires 2">
            <a:extLst>
              <a:ext uri="{FF2B5EF4-FFF2-40B4-BE49-F238E27FC236}">
                <a16:creationId xmlns:a16="http://schemas.microsoft.com/office/drawing/2014/main" id="{CBD8BE6B-4F8F-49A3-94A5-719EFF3AD3E2}"/>
              </a:ext>
            </a:extLst>
          </p:cNvPr>
          <p:cNvSpPr txBox="1">
            <a:spLocks noGrp="1"/>
          </p:cNvSpPr>
          <p:nvPr>
            <p:ph type="body" sz="quarter" idx="1"/>
          </p:nvPr>
        </p:nvSpPr>
        <p:spPr>
          <a:xfrm>
            <a:off x="359999" y="4104000"/>
            <a:ext cx="6301075" cy="4795918"/>
          </a:xfrm>
        </p:spPr>
        <p:txBody>
          <a:bodyPr tIns="12243"/>
          <a:lstStyle/>
          <a:p>
            <a:pPr lvl="0" algn="just"/>
            <a:r>
              <a:rPr lang="fr-FR" sz="1400" kern="1200" dirty="0"/>
              <a:t>Un décret en Conseil d'Etat détermine les catégories de travaux ou d'opérations qui ne peuvent, en raison de leur nature ou de leur importance, être déclarés d'utilité publique que par décret en Conseil d'Etat,</a:t>
            </a:r>
          </a:p>
          <a:p>
            <a:pPr lvl="0" algn="just"/>
            <a:endParaRPr lang="fr-FR" sz="1400" kern="1200" dirty="0"/>
          </a:p>
          <a:p>
            <a:pPr lvl="0" algn="just"/>
            <a:r>
              <a:rPr lang="fr-FR" sz="1400" kern="1200" dirty="0"/>
              <a:t>L'acte déclarant l'utilité publique précise le délai accordé pour réaliser l'expropriation. Il ne peut excéder cinq ans, si la déclaration d'utilité publique n'est pas prononcée par décret en Conseil d'Etat en application de l'article L. 121-1.</a:t>
            </a:r>
          </a:p>
          <a:p>
            <a:pPr lvl="0" algn="just"/>
            <a:endParaRPr lang="fr-FR" sz="1400" kern="1200" dirty="0"/>
          </a:p>
          <a:p>
            <a:pPr lvl="0" algn="just"/>
            <a:r>
              <a:rPr lang="fr-FR" sz="1400" kern="1200" dirty="0"/>
              <a:t>Toutefois, si les opérations déclarées d'utilité publique sont prévues par des plans d'occupation des sols, des plans locaux d'urbanisme ou des documents d'urbanisme en tenant lieu, cette durée maximale est portée à dix ans.</a:t>
            </a:r>
          </a:p>
          <a:p>
            <a:pPr lvl="0" algn="just"/>
            <a:endParaRPr lang="fr-FR" sz="1400" kern="1200" dirty="0"/>
          </a:p>
        </p:txBody>
      </p:sp>
      <p:sp>
        <p:nvSpPr>
          <p:cNvPr id="4" name="ZoneTexte 3">
            <a:extLst>
              <a:ext uri="{FF2B5EF4-FFF2-40B4-BE49-F238E27FC236}">
                <a16:creationId xmlns:a16="http://schemas.microsoft.com/office/drawing/2014/main" id="{6E34437B-D010-4801-AAC0-82EBE0222BF2}"/>
              </a:ext>
            </a:extLst>
          </p:cNvPr>
          <p:cNvSpPr txBox="1"/>
          <p:nvPr/>
        </p:nvSpPr>
        <p:spPr>
          <a:xfrm>
            <a:off x="71999" y="6912004"/>
            <a:ext cx="6959516" cy="3172318"/>
          </a:xfrm>
          <a:prstGeom prst="rect">
            <a:avLst/>
          </a:prstGeom>
          <a:noFill/>
          <a:ln>
            <a:noFill/>
          </a:ln>
        </p:spPr>
        <p:txBody>
          <a:bodyPr vert="horz" wrap="none" lIns="90004" tIns="44997" rIns="90004" bIns="44997" anchor="t" anchorCtr="0" compatLnSpc="1">
            <a:noAutofit/>
          </a:bodyPr>
          <a:lstStyle/>
          <a:p>
            <a:pPr marL="0" marR="0" lvl="0" indent="0" algn="l"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2"/>
                <a:ea typeface="SimSun" pitchFamily="2"/>
                <a:cs typeface="SimSun" pitchFamily="2"/>
              </a:rPr>
              <a:t>.</a:t>
            </a:r>
          </a:p>
          <a:p>
            <a:pPr marL="0" marR="0" lvl="0" indent="0" algn="l"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2"/>
              <a:ea typeface="SimSun" pitchFamily="2"/>
              <a:cs typeface="SimSun" pitchFamily="2"/>
            </a:endParaRPr>
          </a:p>
          <a:p>
            <a:pPr marL="0" marR="0" lvl="0" indent="0" algn="l"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2"/>
              <a:ea typeface="SimSun" pitchFamily="2"/>
              <a:cs typeface="SimSun" pitchFamily="2"/>
            </a:endParaRPr>
          </a:p>
          <a:p>
            <a:pPr marL="0" marR="0" lvl="0" indent="0" algn="l"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2"/>
              <a:ea typeface="SimSun" pitchFamily="2"/>
              <a:cs typeface="SimSun" pitchFamily="2"/>
            </a:endParaRPr>
          </a:p>
          <a:p>
            <a:pPr marL="0" marR="0" lvl="0" indent="0" algn="l"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Arial" pitchFamily="2"/>
                <a:ea typeface="SimSun" pitchFamily="2"/>
                <a:cs typeface="SimSun" pitchFamily="2"/>
              </a:rPr>
              <a:t>.</a:t>
            </a:r>
          </a:p>
          <a:p>
            <a:pPr marL="0" marR="0" lvl="0" indent="0" algn="l"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2"/>
              <a:ea typeface="SimSun" pitchFamily="2"/>
              <a:cs typeface="SimSun" pitchFamily="2"/>
            </a:endParaRPr>
          </a:p>
          <a:p>
            <a:pPr marL="0" marR="0" lvl="0" indent="0" algn="l"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2"/>
              <a:ea typeface="SimSun" pitchFamily="2"/>
              <a:cs typeface="SimSun" pitchFamily="2"/>
            </a:endParaRPr>
          </a:p>
          <a:p>
            <a:pPr marL="0" marR="0" lvl="0" indent="0" algn="l"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2"/>
              <a:ea typeface="SimSun" pitchFamily="2"/>
              <a:cs typeface="SimSun" pitchFamily="2"/>
            </a:endParaRPr>
          </a:p>
          <a:p>
            <a:pPr marL="0" marR="0" lvl="0" indent="0" algn="l" defTabSz="914400" rtl="0" fontAlgn="auto" hangingPunct="0">
              <a:lnSpc>
                <a:spcPct val="93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2"/>
              <a:ea typeface="SimSun" pitchFamily="2"/>
              <a:cs typeface="SimSun" pitchFamily="2"/>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792500C-CF96-4F6C-8B9C-147F98838ADD}"/>
              </a:ext>
            </a:extLst>
          </p:cNvPr>
          <p:cNvSpPr>
            <a:spLocks noGrp="1" noRot="1" noChangeAspect="1"/>
          </p:cNvSpPr>
          <p:nvPr>
            <p:ph type="sldImg"/>
          </p:nvPr>
        </p:nvSpPr>
        <p:spPr>
          <a:xfrm>
            <a:off x="1387475" y="900113"/>
            <a:ext cx="4221163" cy="3165475"/>
          </a:xfrm>
          <a:solidFill>
            <a:srgbClr val="CFE7F5"/>
          </a:solidFill>
          <a:ln w="25402">
            <a:solidFill>
              <a:srgbClr val="808080"/>
            </a:solidFill>
            <a:prstDash val="solid"/>
          </a:ln>
        </p:spPr>
      </p:sp>
      <p:sp>
        <p:nvSpPr>
          <p:cNvPr id="3" name="Espace réservé des commentaires 2">
            <a:extLst>
              <a:ext uri="{FF2B5EF4-FFF2-40B4-BE49-F238E27FC236}">
                <a16:creationId xmlns:a16="http://schemas.microsoft.com/office/drawing/2014/main" id="{8A6A8D60-9011-474B-AFF2-0EB36C9AD2FB}"/>
              </a:ext>
            </a:extLst>
          </p:cNvPr>
          <p:cNvSpPr txBox="1">
            <a:spLocks noGrp="1"/>
          </p:cNvSpPr>
          <p:nvPr>
            <p:ph type="body" sz="quarter" idx="1"/>
          </p:nvPr>
        </p:nvSpPr>
        <p:spPr>
          <a:xfrm>
            <a:off x="503998" y="4320000"/>
            <a:ext cx="5759641" cy="4289395"/>
          </a:xfrm>
        </p:spPr>
        <p:txBody>
          <a:bodyPr tIns="12243"/>
          <a:lstStyle/>
          <a:p>
            <a:pPr lvl="0" algn="just">
              <a:lnSpc>
                <a:spcPct val="93000"/>
              </a:lnSpc>
              <a:spcBef>
                <a:spcPts val="0"/>
              </a:spcBef>
            </a:pPr>
            <a:r>
              <a:rPr lang="fr-FR" sz="1400" u="sng" kern="1200">
                <a:latin typeface="Arial" pitchFamily="18"/>
              </a:rPr>
              <a:t>Envoi du dossier. </a:t>
            </a:r>
            <a:r>
              <a:rPr lang="fr-FR" sz="1400" kern="1200">
                <a:latin typeface="Arial" pitchFamily="18"/>
              </a:rPr>
              <a:t>La réglementation ne prévoit pas l'envoi d'un exemplaire du dossier au CE. Ce dernier ne pouvant valablement conduire une enquête sans dossier, il doit le réclamer le plus tôt possible pour le consulter avant la préparation de l'arrêté organisant l'enquête</a:t>
            </a:r>
          </a:p>
          <a:p>
            <a:pPr lvl="0" algn="just">
              <a:lnSpc>
                <a:spcPct val="93000"/>
              </a:lnSpc>
              <a:spcBef>
                <a:spcPts val="0"/>
              </a:spcBef>
            </a:pPr>
            <a:r>
              <a:rPr lang="fr-FR" sz="1400" kern="1200">
                <a:latin typeface="Arial" pitchFamily="18"/>
              </a:rPr>
              <a:t>.</a:t>
            </a:r>
          </a:p>
          <a:p>
            <a:pPr lvl="0" algn="just">
              <a:lnSpc>
                <a:spcPct val="93000"/>
              </a:lnSpc>
              <a:spcBef>
                <a:spcPts val="0"/>
              </a:spcBef>
            </a:pPr>
            <a:r>
              <a:rPr lang="fr-FR" sz="1400" kern="1200">
                <a:latin typeface="Arial" pitchFamily="18"/>
              </a:rPr>
              <a:t>Nous allons voir maintenant la composition du dossier. Deux cas sont à considérer :</a:t>
            </a:r>
          </a:p>
          <a:p>
            <a:pPr lvl="0" algn="just">
              <a:lnSpc>
                <a:spcPct val="93000"/>
              </a:lnSpc>
              <a:spcBef>
                <a:spcPts val="0"/>
              </a:spcBef>
            </a:pPr>
            <a:r>
              <a:rPr lang="fr-FR" sz="1400" kern="1200">
                <a:latin typeface="Arial" pitchFamily="18"/>
              </a:rPr>
              <a:t>DUP en vue de la réalisation de travaux ou ouvrages.</a:t>
            </a:r>
          </a:p>
          <a:p>
            <a:pPr lvl="0" algn="just">
              <a:lnSpc>
                <a:spcPct val="93000"/>
              </a:lnSpc>
              <a:spcBef>
                <a:spcPts val="0"/>
              </a:spcBef>
            </a:pPr>
            <a:r>
              <a:rPr lang="fr-FR" sz="1400" kern="1200">
                <a:latin typeface="Arial" pitchFamily="18"/>
              </a:rPr>
              <a:t>DUP en vue de l'acquisition d'immeubles</a:t>
            </a:r>
          </a:p>
          <a:p>
            <a:pPr lvl="0" algn="just">
              <a:lnSpc>
                <a:spcPct val="93000"/>
              </a:lnSpc>
              <a:spcBef>
                <a:spcPts val="0"/>
              </a:spcBef>
            </a:pPr>
            <a:endParaRPr lang="fr-FR" sz="1400" kern="1200">
              <a:latin typeface="Arial" pitchFamily="18"/>
            </a:endParaRPr>
          </a:p>
          <a:p>
            <a:pPr lvl="0" algn="just">
              <a:lnSpc>
                <a:spcPct val="93000"/>
              </a:lnSpc>
              <a:spcBef>
                <a:spcPts val="0"/>
              </a:spcBef>
            </a:pPr>
            <a:endParaRPr lang="fr-FR" sz="1400" kern="1200">
              <a:latin typeface="Arial" pitchFamily="18"/>
            </a:endParaRPr>
          </a:p>
          <a:p>
            <a:pPr lvl="0" algn="just">
              <a:lnSpc>
                <a:spcPct val="93000"/>
              </a:lnSpc>
              <a:spcBef>
                <a:spcPts val="0"/>
              </a:spcBef>
            </a:pPr>
            <a:endParaRPr lang="fr-FR" sz="1400" kern="1200">
              <a:latin typeface="Arial" pitchFamily="18"/>
            </a:endParaRPr>
          </a:p>
          <a:p>
            <a:pPr lvl="0" algn="just">
              <a:lnSpc>
                <a:spcPct val="93000"/>
              </a:lnSpc>
              <a:spcBef>
                <a:spcPts val="0"/>
              </a:spcBef>
            </a:pPr>
            <a:endParaRPr lang="fr-FR" sz="1400" kern="1200">
              <a:latin typeface="Arial" pitchFamily="1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5C8CC82-0B9C-435E-B4DD-B0EDB29349B2}"/>
              </a:ext>
            </a:extLst>
          </p:cNvPr>
          <p:cNvSpPr>
            <a:spLocks noGrp="1" noRot="1" noChangeAspect="1"/>
          </p:cNvSpPr>
          <p:nvPr>
            <p:ph type="sldImg"/>
          </p:nvPr>
        </p:nvSpPr>
        <p:spPr>
          <a:xfrm>
            <a:off x="1484313" y="866775"/>
            <a:ext cx="4221162" cy="3165475"/>
          </a:xfrm>
          <a:solidFill>
            <a:srgbClr val="CFE7F5"/>
          </a:solidFill>
          <a:ln w="25402">
            <a:solidFill>
              <a:srgbClr val="808080"/>
            </a:solidFill>
            <a:prstDash val="solid"/>
          </a:ln>
        </p:spPr>
      </p:sp>
      <p:sp>
        <p:nvSpPr>
          <p:cNvPr id="3" name="Espace réservé des commentaires 2">
            <a:extLst>
              <a:ext uri="{FF2B5EF4-FFF2-40B4-BE49-F238E27FC236}">
                <a16:creationId xmlns:a16="http://schemas.microsoft.com/office/drawing/2014/main" id="{EF0A71BF-9FE8-4CC7-814B-927E4B686E36}"/>
              </a:ext>
            </a:extLst>
          </p:cNvPr>
          <p:cNvSpPr txBox="1">
            <a:spLocks noGrp="1"/>
          </p:cNvSpPr>
          <p:nvPr>
            <p:ph type="body" sz="quarter" idx="1"/>
          </p:nvPr>
        </p:nvSpPr>
        <p:spPr>
          <a:xfrm>
            <a:off x="539276" y="4349517"/>
            <a:ext cx="5759641" cy="4289395"/>
          </a:xfrm>
        </p:spPr>
        <p:txBody>
          <a:bodyPr tIns="12243"/>
          <a:lstStyle/>
          <a:p>
            <a:pPr lvl="0" algn="just">
              <a:lnSpc>
                <a:spcPct val="93000"/>
              </a:lnSpc>
              <a:spcBef>
                <a:spcPts val="0"/>
              </a:spcBef>
            </a:pPr>
            <a:endParaRPr lang="fr-FR" sz="1400" kern="1200" dirty="0">
              <a:latin typeface="Arial" pitchFamily="18"/>
            </a:endParaRPr>
          </a:p>
          <a:p>
            <a:pPr lvl="0" algn="just">
              <a:lnSpc>
                <a:spcPct val="93000"/>
              </a:lnSpc>
              <a:spcBef>
                <a:spcPts val="0"/>
              </a:spcBef>
              <a:buClr>
                <a:srgbClr val="000000"/>
              </a:buClr>
              <a:buSzPct val="45000"/>
              <a:buFont typeface="Wingdings" pitchFamily="2"/>
              <a:buNone/>
            </a:pPr>
            <a:endParaRPr lang="fr-FR" sz="1400" kern="1200" dirty="0">
              <a:latin typeface="Arial" pitchFamily="18"/>
            </a:endParaRPr>
          </a:p>
          <a:p>
            <a:pPr lvl="0" algn="just">
              <a:lnSpc>
                <a:spcPct val="92000"/>
              </a:lnSpc>
              <a:spcBef>
                <a:spcPts val="0"/>
              </a:spcBef>
            </a:pPr>
            <a:r>
              <a:rPr lang="fr-FR" sz="1400" kern="1200" dirty="0">
                <a:latin typeface="Arial" pitchFamily="34"/>
                <a:cs typeface="Arial" pitchFamily="34"/>
              </a:rPr>
              <a:t>Tous documents, plans et maquettes établis par l'expropriant peuvent, en outre, venir préciser l'opération en vue de laquelle l'enquête publique est demandée. On peut utiliser cette possibilité même pour d'autres types d'enquête</a:t>
            </a:r>
          </a:p>
          <a:p>
            <a:pPr lvl="0" algn="just">
              <a:lnSpc>
                <a:spcPct val="93000"/>
              </a:lnSpc>
              <a:spcBef>
                <a:spcPts val="0"/>
              </a:spcBef>
            </a:pPr>
            <a:endParaRPr lang="fr-FR" sz="1400" kern="1200" dirty="0">
              <a:latin typeface="Arial" pitchFamily="18"/>
            </a:endParaRPr>
          </a:p>
          <a:p>
            <a:pPr lvl="0" algn="just">
              <a:lnSpc>
                <a:spcPct val="93000"/>
              </a:lnSpc>
              <a:spcBef>
                <a:spcPts val="0"/>
              </a:spcBef>
            </a:pPr>
            <a:endParaRPr lang="fr-FR" sz="1400" kern="1200" dirty="0">
              <a:latin typeface="Arial" pitchFamily="18"/>
            </a:endParaRPr>
          </a:p>
          <a:p>
            <a:pPr lvl="0" algn="just">
              <a:lnSpc>
                <a:spcPct val="93000"/>
              </a:lnSpc>
              <a:spcBef>
                <a:spcPts val="0"/>
              </a:spcBef>
            </a:pPr>
            <a:endParaRPr lang="fr-FR" sz="1400" kern="1200" dirty="0">
              <a:latin typeface="Arial" pitchFamily="1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5D4FE6C-3713-4BD5-B042-D736CD2803C6}"/>
              </a:ext>
            </a:extLst>
          </p:cNvPr>
          <p:cNvSpPr>
            <a:spLocks noGrp="1" noRot="1" noChangeAspect="1"/>
          </p:cNvSpPr>
          <p:nvPr>
            <p:ph type="sldImg"/>
          </p:nvPr>
        </p:nvSpPr>
        <p:spPr>
          <a:xfrm>
            <a:off x="1387475" y="900113"/>
            <a:ext cx="4221163" cy="3165475"/>
          </a:xfrm>
          <a:solidFill>
            <a:srgbClr val="CFE7F5"/>
          </a:solidFill>
          <a:ln w="25402">
            <a:solidFill>
              <a:srgbClr val="808080"/>
            </a:solidFill>
            <a:prstDash val="solid"/>
          </a:ln>
        </p:spPr>
      </p:sp>
      <p:sp>
        <p:nvSpPr>
          <p:cNvPr id="3" name="Espace réservé des commentaires 2">
            <a:extLst>
              <a:ext uri="{FF2B5EF4-FFF2-40B4-BE49-F238E27FC236}">
                <a16:creationId xmlns:a16="http://schemas.microsoft.com/office/drawing/2014/main" id="{B3A446D7-EA6C-4B21-B1C5-00C89949B2BA}"/>
              </a:ext>
            </a:extLst>
          </p:cNvPr>
          <p:cNvSpPr txBox="1">
            <a:spLocks noGrp="1"/>
          </p:cNvSpPr>
          <p:nvPr>
            <p:ph type="body" sz="quarter" idx="1"/>
          </p:nvPr>
        </p:nvSpPr>
        <p:spPr>
          <a:xfrm>
            <a:off x="539276" y="4349883"/>
            <a:ext cx="5759641" cy="4605119"/>
          </a:xfrm>
        </p:spPr>
        <p:txBody>
          <a:bodyPr tIns="8997"/>
          <a:lstStyle/>
          <a:p>
            <a:pPr lvl="0" algn="just">
              <a:lnSpc>
                <a:spcPct val="95000"/>
              </a:lnSpc>
              <a:spcBef>
                <a:spcPts val="0"/>
              </a:spcBef>
            </a:pPr>
            <a:r>
              <a:rPr lang="fr-FR" sz="1400" kern="1200"/>
              <a:t>-</a:t>
            </a:r>
            <a:r>
              <a:rPr lang="fr-FR" sz="1400" b="1" i="1" kern="1200">
                <a:latin typeface="Arial" pitchFamily="18"/>
              </a:rPr>
              <a:t>Lorsque la déclaration d'utilité publique est demandée en vue de l'acquisition d'immeubles</a:t>
            </a:r>
            <a:r>
              <a:rPr lang="fr-FR" sz="1400" kern="1200">
                <a:latin typeface="Arial" pitchFamily="18"/>
              </a:rPr>
              <a:t>, ou lorsqu'elle est demandée en vue de la réalisation d'une opération d'aménagement ou d'urbanisme importante et qu'il est nécessaire de procéder à l'acquisition des immeubles avant que le projet n'ait pu être établi le dossier comporte au moins:</a:t>
            </a:r>
          </a:p>
          <a:p>
            <a:pPr lvl="0" algn="just">
              <a:lnSpc>
                <a:spcPct val="93000"/>
              </a:lnSpc>
              <a:spcBef>
                <a:spcPts val="0"/>
              </a:spcBef>
            </a:pPr>
            <a:r>
              <a:rPr lang="fr-FR" sz="1400" kern="1200">
                <a:latin typeface="Arial" pitchFamily="18"/>
              </a:rPr>
              <a:t>une notice explicative ;</a:t>
            </a:r>
          </a:p>
          <a:p>
            <a:pPr lvl="0" algn="just">
              <a:lnSpc>
                <a:spcPct val="93000"/>
              </a:lnSpc>
              <a:spcBef>
                <a:spcPts val="0"/>
              </a:spcBef>
            </a:pPr>
            <a:r>
              <a:rPr lang="fr-FR" sz="1400" kern="1200">
                <a:latin typeface="Arial" pitchFamily="18"/>
              </a:rPr>
              <a:t>le plan de situation ;</a:t>
            </a:r>
          </a:p>
          <a:p>
            <a:pPr lvl="0" algn="just">
              <a:lnSpc>
                <a:spcPct val="93000"/>
              </a:lnSpc>
              <a:spcBef>
                <a:spcPts val="0"/>
              </a:spcBef>
            </a:pPr>
            <a:r>
              <a:rPr lang="fr-FR" sz="1400" kern="1200">
                <a:latin typeface="Arial" pitchFamily="18"/>
              </a:rPr>
              <a:t>le périmètre délimitant les immeubles à exproprier</a:t>
            </a:r>
          </a:p>
          <a:p>
            <a:pPr lvl="0" algn="just">
              <a:lnSpc>
                <a:spcPct val="93000"/>
              </a:lnSpc>
              <a:spcBef>
                <a:spcPts val="0"/>
              </a:spcBef>
            </a:pPr>
            <a:r>
              <a:rPr lang="fr-FR" sz="1400" kern="1200">
                <a:latin typeface="Arial" pitchFamily="18"/>
              </a:rPr>
              <a:t>l'estimation sommaire des acquisitions à réaliser.</a:t>
            </a:r>
          </a:p>
          <a:p>
            <a:pPr lvl="0" algn="just">
              <a:lnSpc>
                <a:spcPct val="93000"/>
              </a:lnSpc>
              <a:spcBef>
                <a:spcPts val="0"/>
              </a:spcBef>
            </a:pPr>
            <a:endParaRPr lang="fr-FR" sz="1400" kern="1200">
              <a:latin typeface="Arial" pitchFamily="18"/>
            </a:endParaRPr>
          </a:p>
          <a:p>
            <a:pPr lvl="0" algn="just">
              <a:lnSpc>
                <a:spcPct val="93000"/>
              </a:lnSpc>
              <a:spcBef>
                <a:spcPts val="0"/>
              </a:spcBef>
            </a:pPr>
            <a:r>
              <a:rPr lang="fr-FR" sz="1400" kern="1200">
                <a:latin typeface="Arial" pitchFamily="18"/>
              </a:rPr>
              <a:t>Dans les deux cas, la notice explicative indique l'objet de l'opération et les raisons pour lesquelles, parmi les partis envisagés, le projet soumis à l'enquête a été retenu, notamment du point de vue de son insertion dans l'environnement.</a:t>
            </a:r>
          </a:p>
          <a:p>
            <a:pPr lvl="0" algn="just">
              <a:lnSpc>
                <a:spcPct val="93000"/>
              </a:lnSpc>
              <a:spcBef>
                <a:spcPts val="0"/>
              </a:spcBef>
            </a:pPr>
            <a:endParaRPr lang="fr-FR" sz="1400" kern="1200">
              <a:latin typeface="Arial" pitchFamily="18"/>
            </a:endParaRPr>
          </a:p>
          <a:p>
            <a:pPr lvl="0" algn="just">
              <a:lnSpc>
                <a:spcPct val="93000"/>
              </a:lnSpc>
              <a:spcBef>
                <a:spcPts val="0"/>
              </a:spcBef>
            </a:pPr>
            <a:r>
              <a:rPr lang="fr-FR" sz="1400" kern="1200">
                <a:latin typeface="Arial" pitchFamily="18"/>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laceHolder 1"/>
          <p:cNvSpPr>
            <a:spLocks noGrp="1" noRot="1" noChangeAspect="1"/>
          </p:cNvSpPr>
          <p:nvPr>
            <p:ph type="sldImg"/>
          </p:nvPr>
        </p:nvSpPr>
        <p:spPr>
          <a:xfrm>
            <a:off x="938213" y="750888"/>
            <a:ext cx="5008562" cy="3756025"/>
          </a:xfrm>
          <a:prstGeom prst="rect">
            <a:avLst/>
          </a:prstGeom>
        </p:spPr>
      </p:sp>
      <p:sp>
        <p:nvSpPr>
          <p:cNvPr id="148" name="TextShape 2"/>
          <p:cNvSpPr txBox="1"/>
          <p:nvPr/>
        </p:nvSpPr>
        <p:spPr>
          <a:xfrm>
            <a:off x="688680" y="4759200"/>
            <a:ext cx="5506920" cy="4507200"/>
          </a:xfrm>
          <a:prstGeom prst="rect">
            <a:avLst/>
          </a:prstGeom>
          <a:noFill/>
          <a:ln>
            <a:noFill/>
          </a:ln>
        </p:spPr>
        <p:txBody>
          <a:bodyPr lIns="0" tIns="0" rIns="0" bIns="0"/>
          <a:lstStyle/>
          <a:p>
            <a:pPr>
              <a:lnSpc>
                <a:spcPct val="100000"/>
              </a:lnSpc>
              <a:spcBef>
                <a:spcPts val="448"/>
              </a:spcBef>
            </a:pPr>
            <a:r>
              <a:rPr lang="fr-FR" sz="1200" b="0" strike="noStrike" spc="-1">
                <a:solidFill>
                  <a:srgbClr val="000000"/>
                </a:solidFill>
                <a:latin typeface="Calibri"/>
                <a:ea typeface="Microsoft YaHei"/>
              </a:rPr>
              <a:t>En principe les nouveaux  CE sont  en tutorat sur une ou deux enquêtes.   </a:t>
            </a:r>
            <a:endParaRPr lang="fr-FR" sz="1200" b="0" strike="noStrike" spc="-1">
              <a:solidFill>
                <a:srgbClr val="000000"/>
              </a:solidFill>
              <a:latin typeface="Times New Roman"/>
            </a:endParaRPr>
          </a:p>
          <a:p>
            <a:pPr>
              <a:lnSpc>
                <a:spcPct val="100000"/>
              </a:lnSpc>
              <a:spcBef>
                <a:spcPts val="448"/>
              </a:spcBef>
            </a:pPr>
            <a:r>
              <a:rPr lang="fr-FR" sz="1200" b="0" strike="noStrike" spc="-1">
                <a:solidFill>
                  <a:srgbClr val="000000"/>
                </a:solidFill>
                <a:latin typeface="Calibri"/>
                <a:ea typeface="Microsoft YaHei"/>
              </a:rPr>
              <a:t>Le tuteur (membre titulaire d’une enquête ou président de commission d’enquête) est un CE confirmé ;</a:t>
            </a:r>
            <a:endParaRPr lang="fr-FR" sz="1200" b="0" strike="noStrike" spc="-1">
              <a:solidFill>
                <a:srgbClr val="000000"/>
              </a:solidFill>
              <a:latin typeface="Times New Roman"/>
            </a:endParaRPr>
          </a:p>
          <a:p>
            <a:pPr>
              <a:lnSpc>
                <a:spcPct val="100000"/>
              </a:lnSpc>
              <a:spcBef>
                <a:spcPts val="448"/>
              </a:spcBef>
            </a:pPr>
            <a:r>
              <a:rPr lang="fr-FR" sz="1200" b="0" strike="noStrike" spc="-1">
                <a:solidFill>
                  <a:srgbClr val="000000"/>
                </a:solidFill>
                <a:latin typeface="Calibri"/>
                <a:ea typeface="Microsoft YaHei"/>
              </a:rPr>
              <a:t>Le nouveau CE doit être associé aux réunions préparatoires à l’enquête, aux entretiens avec le maître d’ouvrage</a:t>
            </a:r>
            <a:endParaRPr lang="fr-FR" sz="1200" b="0" strike="noStrike" spc="-1">
              <a:solidFill>
                <a:srgbClr val="000000"/>
              </a:solidFill>
              <a:latin typeface="Times New Roman"/>
            </a:endParaRPr>
          </a:p>
          <a:p>
            <a:pPr>
              <a:lnSpc>
                <a:spcPct val="100000"/>
              </a:lnSpc>
              <a:spcBef>
                <a:spcPts val="448"/>
              </a:spcBef>
            </a:pPr>
            <a:r>
              <a:rPr lang="fr-FR" sz="1200" b="0" strike="noStrike" spc="-1">
                <a:solidFill>
                  <a:srgbClr val="000000"/>
                </a:solidFill>
                <a:latin typeface="Calibri"/>
                <a:ea typeface="Microsoft YaHei"/>
              </a:rPr>
              <a:t>Il doit participer à la visite des lieux,   </a:t>
            </a:r>
            <a:endParaRPr lang="fr-FR" sz="1200" b="0" strike="noStrike" spc="-1">
              <a:solidFill>
                <a:srgbClr val="000000"/>
              </a:solidFill>
              <a:latin typeface="Times New Roman"/>
            </a:endParaRPr>
          </a:p>
          <a:p>
            <a:pPr marL="9360">
              <a:lnSpc>
                <a:spcPct val="100000"/>
              </a:lnSpc>
              <a:spcBef>
                <a:spcPts val="448"/>
              </a:spcBef>
            </a:pPr>
            <a:r>
              <a:rPr lang="fr-FR" sz="1200" b="0" strike="noStrike" spc="-1">
                <a:solidFill>
                  <a:srgbClr val="000000"/>
                </a:solidFill>
                <a:latin typeface="Calibri"/>
                <a:ea typeface="Microsoft YaHei"/>
              </a:rPr>
              <a:t>Il peut solliciter la remise d'une version numérique du dossier d’enquête, voir d'un version papier.</a:t>
            </a:r>
            <a:endParaRPr lang="fr-FR" sz="1200" b="0" strike="noStrike" spc="-1">
              <a:solidFill>
                <a:srgbClr val="000000"/>
              </a:solidFill>
              <a:latin typeface="Times New Roman"/>
            </a:endParaRPr>
          </a:p>
          <a:p>
            <a:pPr marL="9360">
              <a:lnSpc>
                <a:spcPct val="100000"/>
              </a:lnSpc>
              <a:spcBef>
                <a:spcPts val="448"/>
              </a:spcBef>
            </a:pPr>
            <a:r>
              <a:rPr lang="fr-FR" sz="1200" b="0" strike="noStrike" spc="-1">
                <a:solidFill>
                  <a:srgbClr val="000000"/>
                </a:solidFill>
                <a:latin typeface="Calibri"/>
                <a:ea typeface="Microsoft YaHei"/>
              </a:rPr>
              <a:t>Il peut assister à une ou plusieurs permanences.</a:t>
            </a:r>
            <a:endParaRPr lang="fr-FR" sz="1200" b="0" strike="noStrike" spc="-1">
              <a:solidFill>
                <a:srgbClr val="000000"/>
              </a:solidFill>
              <a:latin typeface="Times New Roman"/>
            </a:endParaRPr>
          </a:p>
          <a:p>
            <a:pPr>
              <a:lnSpc>
                <a:spcPct val="100000"/>
              </a:lnSpc>
              <a:spcBef>
                <a:spcPts val="448"/>
              </a:spcBef>
            </a:pPr>
            <a:r>
              <a:rPr lang="fr-FR" sz="1200" b="0" u="sng" strike="noStrike" spc="-1">
                <a:solidFill>
                  <a:srgbClr val="000000"/>
                </a:solidFill>
                <a:uFillTx/>
                <a:latin typeface="Calibri"/>
                <a:ea typeface="Microsoft YaHei"/>
              </a:rPr>
              <a:t>Par contre : </a:t>
            </a:r>
            <a:r>
              <a:rPr lang="fr-FR" sz="1200" b="0" strike="noStrike" spc="-1">
                <a:solidFill>
                  <a:srgbClr val="000000"/>
                </a:solidFill>
                <a:latin typeface="Calibri"/>
                <a:ea typeface="Microsoft YaHei"/>
              </a:rPr>
              <a:t>En aucun cas il ne peut « aider « le titulaire » par exemple présenter le dossier, recevoir le public même en cas d’absence momentanée du titulaire</a:t>
            </a:r>
            <a:r>
              <a:rPr lang="fr-FR" sz="1200" b="0" u="sng" strike="noStrike" spc="-1">
                <a:solidFill>
                  <a:srgbClr val="000000"/>
                </a:solidFill>
                <a:uFillTx/>
                <a:latin typeface="Calibri"/>
                <a:ea typeface="Microsoft YaHei"/>
              </a:rPr>
              <a:t>. Il est exclusivement auditeur </a:t>
            </a:r>
            <a:endParaRPr lang="fr-FR" sz="1200" b="0" strike="noStrike" spc="-1">
              <a:solidFill>
                <a:srgbClr val="000000"/>
              </a:solidFill>
              <a:latin typeface="Times New Roman"/>
            </a:endParaRPr>
          </a:p>
          <a:p>
            <a:pPr>
              <a:lnSpc>
                <a:spcPct val="100000"/>
              </a:lnSpc>
              <a:spcBef>
                <a:spcPts val="448"/>
              </a:spcBef>
            </a:pPr>
            <a:r>
              <a:rPr lang="fr-FR" sz="1200" b="0" strike="noStrike" spc="-1">
                <a:solidFill>
                  <a:srgbClr val="000000"/>
                </a:solidFill>
                <a:latin typeface="Calibri"/>
                <a:ea typeface="Microsoft YaHei"/>
              </a:rPr>
              <a:t>Il  assiste à la notification des observations. Il reçoit une copie du rapport et de l’avis motivé</a:t>
            </a:r>
            <a:endParaRPr lang="fr-FR" sz="1200" b="0" strike="noStrike" spc="-1">
              <a:solidFill>
                <a:srgbClr val="000000"/>
              </a:solidFill>
              <a:latin typeface="Times New Roman"/>
            </a:endParaRPr>
          </a:p>
          <a:p>
            <a:pPr marL="914400">
              <a:lnSpc>
                <a:spcPct val="100000"/>
              </a:lnSpc>
              <a:spcBef>
                <a:spcPts val="448"/>
              </a:spcBef>
            </a:pPr>
            <a:endParaRPr lang="fr-FR" sz="1200" b="0" strike="noStrike" spc="-1">
              <a:solidFill>
                <a:srgbClr val="000000"/>
              </a:solidFill>
              <a:latin typeface="Times New Roman"/>
            </a:endParaRPr>
          </a:p>
          <a:p>
            <a:pPr>
              <a:lnSpc>
                <a:spcPct val="100000"/>
              </a:lnSpc>
              <a:spcBef>
                <a:spcPts val="448"/>
              </a:spcBef>
            </a:pPr>
            <a:r>
              <a:rPr lang="fr-FR" sz="1200" b="0" strike="noStrike" spc="-1">
                <a:solidFill>
                  <a:srgbClr val="000000"/>
                </a:solidFill>
                <a:latin typeface="Calibri"/>
                <a:ea typeface="Microsoft YaHei"/>
              </a:rPr>
              <a:t>EN RESUME IL ASSISTE,  REGARDE ET SE TAIT	</a:t>
            </a:r>
            <a:endParaRPr lang="fr-FR" sz="1200" b="0" strike="noStrike" spc="-1">
              <a:solidFill>
                <a:srgbClr val="000000"/>
              </a:solidFill>
              <a:latin typeface="Times New Roman"/>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A3AFAC0-4B6F-4568-AE59-2CFA522D5F28}"/>
              </a:ext>
            </a:extLst>
          </p:cNvPr>
          <p:cNvSpPr>
            <a:spLocks noGrp="1" noRot="1" noChangeAspect="1"/>
          </p:cNvSpPr>
          <p:nvPr>
            <p:ph type="sldImg"/>
          </p:nvPr>
        </p:nvSpPr>
        <p:spPr>
          <a:xfrm>
            <a:off x="1387475" y="900113"/>
            <a:ext cx="4221163" cy="3165475"/>
          </a:xfrm>
          <a:solidFill>
            <a:srgbClr val="CFE7F5"/>
          </a:solidFill>
          <a:ln w="25402">
            <a:solidFill>
              <a:srgbClr val="808080"/>
            </a:solidFill>
            <a:prstDash val="solid"/>
          </a:ln>
        </p:spPr>
      </p:sp>
      <p:sp>
        <p:nvSpPr>
          <p:cNvPr id="3" name="Espace réservé des commentaires 2">
            <a:extLst>
              <a:ext uri="{FF2B5EF4-FFF2-40B4-BE49-F238E27FC236}">
                <a16:creationId xmlns:a16="http://schemas.microsoft.com/office/drawing/2014/main" id="{E0F66659-01AF-458E-84F5-6F4A9FEF6E71}"/>
              </a:ext>
            </a:extLst>
          </p:cNvPr>
          <p:cNvSpPr txBox="1">
            <a:spLocks noGrp="1"/>
          </p:cNvSpPr>
          <p:nvPr>
            <p:ph type="body" sz="quarter" idx="1"/>
          </p:nvPr>
        </p:nvSpPr>
        <p:spPr>
          <a:xfrm>
            <a:off x="431999" y="4320000"/>
            <a:ext cx="5975997" cy="4361404"/>
          </a:xfrm>
        </p:spPr>
        <p:txBody>
          <a:bodyPr tIns="12243"/>
          <a:lstStyle/>
          <a:p>
            <a:pPr lvl="0" algn="just">
              <a:lnSpc>
                <a:spcPct val="93000"/>
              </a:lnSpc>
              <a:spcBef>
                <a:spcPts val="0"/>
              </a:spcBef>
            </a:pPr>
            <a:r>
              <a:rPr lang="fr-FR" sz="1400" kern="1200" dirty="0">
                <a:latin typeface="Arial" pitchFamily="18"/>
              </a:rPr>
              <a:t>Lorsque l'opération doit être réalisée sur le territoire d'une seule commune mais que l'enquête publique n'est pas ouverte à la mairie de cette commune, un double du dossier d'enquête est transmis au maire de cette commune par les soins du préfet afin qu'il soit tenu à la disposition du public.</a:t>
            </a:r>
          </a:p>
          <a:p>
            <a:pPr lvl="0" algn="just">
              <a:lnSpc>
                <a:spcPct val="93000"/>
              </a:lnSpc>
              <a:spcBef>
                <a:spcPts val="0"/>
              </a:spcBef>
            </a:pPr>
            <a:endParaRPr lang="fr-FR" sz="1400" kern="1200" dirty="0">
              <a:latin typeface="Arial" pitchFamily="18"/>
            </a:endParaRPr>
          </a:p>
          <a:p>
            <a:pPr lvl="0" algn="just">
              <a:lnSpc>
                <a:spcPct val="93000"/>
              </a:lnSpc>
              <a:spcBef>
                <a:spcPts val="0"/>
              </a:spcBef>
            </a:pPr>
            <a:r>
              <a:rPr lang="fr-FR" sz="1400" kern="1200" dirty="0">
                <a:latin typeface="Arial" pitchFamily="18"/>
              </a:rPr>
              <a:t>L'arrêté ouvrant l'enquête peut, en outre, ordonner le dépôt, pendant le délai et à partir de la date qu'il fixe, dans chacune des mairies des communes qu'il désigne à cet effet, d'un registre subsidiaire, à feuillets non mobiles, coté et paraphé par le maire, et d'un dossier sommaire donnant les caractéristiques principales des ouvrages les plus importants.</a:t>
            </a:r>
          </a:p>
          <a:p>
            <a:pPr lvl="0" algn="just">
              <a:lnSpc>
                <a:spcPct val="93000"/>
              </a:lnSpc>
              <a:spcBef>
                <a:spcPts val="0"/>
              </a:spcBef>
            </a:pPr>
            <a:endParaRPr lang="fr-FR" sz="1400" kern="1200" dirty="0">
              <a:latin typeface="Arial" pitchFamily="18"/>
            </a:endParaRPr>
          </a:p>
          <a:p>
            <a:pPr lvl="0" algn="just">
              <a:lnSpc>
                <a:spcPct val="93000"/>
              </a:lnSpc>
              <a:spcBef>
                <a:spcPts val="0"/>
              </a:spcBef>
            </a:pPr>
            <a:r>
              <a:rPr lang="fr-FR" sz="1400" kern="1200" dirty="0">
                <a:latin typeface="Arial" pitchFamily="18"/>
              </a:rPr>
              <a:t>Lorsque certaines de ces communes sont situées dans un autre département que celui où l'opération doit avoir lieu ou lorsque l'opération doit se dérouler sur le territoire de plusieurs départements, le préfet du département concerné fait assurer le dépôt des registres subsidiaires et des dossiers d'enquête, sauf si l'arrêté prévu à l'article R. 112-2 confie le soin d'y procéder au préfet désigné pour coordonner l'organisation de l'enquête conformément à l'article R. 112-3..</a:t>
            </a:r>
          </a:p>
          <a:p>
            <a:pPr lvl="0" algn="just">
              <a:lnSpc>
                <a:spcPct val="93000"/>
              </a:lnSpc>
              <a:spcBef>
                <a:spcPts val="0"/>
              </a:spcBef>
            </a:pPr>
            <a:endParaRPr lang="fr-FR" sz="1400" kern="1200" dirty="0">
              <a:latin typeface="Arial" pitchFamily="18"/>
            </a:endParaRPr>
          </a:p>
          <a:p>
            <a:pPr lvl="0" algn="just">
              <a:lnSpc>
                <a:spcPct val="93000"/>
              </a:lnSpc>
              <a:spcBef>
                <a:spcPts val="0"/>
              </a:spcBef>
            </a:pPr>
            <a:r>
              <a:rPr lang="fr-FR" sz="1400" kern="1200" dirty="0">
                <a:latin typeface="Arial" pitchFamily="18"/>
              </a:rPr>
              <a:t>Les préfectures complètent souvent les arrêtés avec des prescriptions rappelant d'autres dispositions réglementaires applicables.  </a:t>
            </a:r>
          </a:p>
          <a:p>
            <a:pPr lvl="0" algn="just">
              <a:lnSpc>
                <a:spcPct val="93000"/>
              </a:lnSpc>
              <a:spcBef>
                <a:spcPts val="0"/>
              </a:spcBef>
            </a:pPr>
            <a:endParaRPr lang="fr-FR" sz="1400" kern="1200" dirty="0">
              <a:latin typeface="Arial" pitchFamily="18"/>
            </a:endParaRPr>
          </a:p>
          <a:p>
            <a:pPr lvl="0" algn="just">
              <a:lnSpc>
                <a:spcPct val="93000"/>
              </a:lnSpc>
              <a:spcBef>
                <a:spcPts val="0"/>
              </a:spcBef>
            </a:pPr>
            <a:endParaRPr lang="fr-FR" sz="1400" kern="1200" dirty="0">
              <a:latin typeface="Arial" pitchFamily="1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EF8935A-72EC-4AB5-AB37-EAC791FBC43D}"/>
              </a:ext>
            </a:extLst>
          </p:cNvPr>
          <p:cNvSpPr>
            <a:spLocks noGrp="1" noRot="1" noChangeAspect="1"/>
          </p:cNvSpPr>
          <p:nvPr>
            <p:ph type="sldImg"/>
          </p:nvPr>
        </p:nvSpPr>
        <p:spPr>
          <a:xfrm>
            <a:off x="1387475" y="900113"/>
            <a:ext cx="4221163" cy="3165475"/>
          </a:xfrm>
          <a:solidFill>
            <a:srgbClr val="CFE7F5"/>
          </a:solidFill>
          <a:ln w="25402">
            <a:solidFill>
              <a:srgbClr val="808080"/>
            </a:solidFill>
            <a:prstDash val="solid"/>
          </a:ln>
        </p:spPr>
      </p:sp>
      <p:sp>
        <p:nvSpPr>
          <p:cNvPr id="3" name="Espace réservé des commentaires 2">
            <a:extLst>
              <a:ext uri="{FF2B5EF4-FFF2-40B4-BE49-F238E27FC236}">
                <a16:creationId xmlns:a16="http://schemas.microsoft.com/office/drawing/2014/main" id="{F1C29C74-C87C-4AAF-844B-CEF51A3108AA}"/>
              </a:ext>
            </a:extLst>
          </p:cNvPr>
          <p:cNvSpPr txBox="1">
            <a:spLocks noGrp="1"/>
          </p:cNvSpPr>
          <p:nvPr>
            <p:ph type="body" sz="quarter" idx="1"/>
          </p:nvPr>
        </p:nvSpPr>
        <p:spPr>
          <a:xfrm>
            <a:off x="287999" y="4176000"/>
            <a:ext cx="6335639" cy="4751999"/>
          </a:xfrm>
        </p:spPr>
        <p:txBody>
          <a:bodyPr tIns="12243"/>
          <a:lstStyle/>
          <a:p>
            <a:pPr lvl="0" algn="just">
              <a:lnSpc>
                <a:spcPct val="93000"/>
              </a:lnSpc>
              <a:spcBef>
                <a:spcPts val="0"/>
              </a:spcBef>
            </a:pPr>
            <a:endParaRPr lang="fr-FR" sz="1400" kern="1200" dirty="0">
              <a:latin typeface="Arial" pitchFamily="1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6A37132-7750-4C83-8A2E-A287DC4B8A92}"/>
              </a:ext>
            </a:extLst>
          </p:cNvPr>
          <p:cNvSpPr>
            <a:spLocks noGrp="1" noRot="1" noChangeAspect="1"/>
          </p:cNvSpPr>
          <p:nvPr>
            <p:ph type="sldImg"/>
          </p:nvPr>
        </p:nvSpPr>
        <p:spPr>
          <a:xfrm>
            <a:off x="1387475" y="900113"/>
            <a:ext cx="4221163" cy="3165475"/>
          </a:xfrm>
          <a:solidFill>
            <a:srgbClr val="CFE7F5"/>
          </a:solidFill>
          <a:ln w="25402">
            <a:solidFill>
              <a:srgbClr val="808080"/>
            </a:solidFill>
            <a:prstDash val="solid"/>
          </a:ln>
        </p:spPr>
      </p:sp>
      <p:sp>
        <p:nvSpPr>
          <p:cNvPr id="3" name="Espace réservé des commentaires 2">
            <a:extLst>
              <a:ext uri="{FF2B5EF4-FFF2-40B4-BE49-F238E27FC236}">
                <a16:creationId xmlns:a16="http://schemas.microsoft.com/office/drawing/2014/main" id="{5D8BCD70-5708-41FF-B786-82EDCB642FC7}"/>
              </a:ext>
            </a:extLst>
          </p:cNvPr>
          <p:cNvSpPr txBox="1">
            <a:spLocks noGrp="1"/>
          </p:cNvSpPr>
          <p:nvPr>
            <p:ph type="body" sz="quarter" idx="1"/>
          </p:nvPr>
        </p:nvSpPr>
        <p:spPr>
          <a:xfrm>
            <a:off x="359999" y="4319278"/>
            <a:ext cx="6119640" cy="4289395"/>
          </a:xfrm>
        </p:spPr>
        <p:txBody>
          <a:bodyPr tIns="12243"/>
          <a:lstStyle/>
          <a:p>
            <a:pPr lvl="0" algn="just">
              <a:lnSpc>
                <a:spcPct val="93000"/>
              </a:lnSpc>
              <a:spcBef>
                <a:spcPts val="0"/>
              </a:spcBef>
            </a:pPr>
            <a:endParaRPr lang="fr-FR" sz="1400" kern="1200" dirty="0">
              <a:latin typeface="Arial" pitchFamily="1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A00E96F-26DA-4F3D-A6DC-91E1A9FA917D}"/>
              </a:ext>
            </a:extLst>
          </p:cNvPr>
          <p:cNvSpPr>
            <a:spLocks noGrp="1" noRot="1" noChangeAspect="1"/>
          </p:cNvSpPr>
          <p:nvPr>
            <p:ph type="sldImg"/>
          </p:nvPr>
        </p:nvSpPr>
        <p:spPr>
          <a:xfrm>
            <a:off x="1387475" y="900113"/>
            <a:ext cx="4221163" cy="3165475"/>
          </a:xfrm>
          <a:solidFill>
            <a:srgbClr val="CFE7F5"/>
          </a:solidFill>
          <a:ln w="25402">
            <a:solidFill>
              <a:srgbClr val="808080"/>
            </a:solidFill>
            <a:prstDash val="solid"/>
          </a:ln>
        </p:spPr>
      </p:sp>
      <p:sp>
        <p:nvSpPr>
          <p:cNvPr id="3" name="Espace réservé des commentaires 2">
            <a:extLst>
              <a:ext uri="{FF2B5EF4-FFF2-40B4-BE49-F238E27FC236}">
                <a16:creationId xmlns:a16="http://schemas.microsoft.com/office/drawing/2014/main" id="{A7D466BB-6237-413A-BEF1-81159EE4FAFA}"/>
              </a:ext>
            </a:extLst>
          </p:cNvPr>
          <p:cNvSpPr txBox="1">
            <a:spLocks noGrp="1"/>
          </p:cNvSpPr>
          <p:nvPr>
            <p:ph type="body" sz="quarter" idx="1"/>
          </p:nvPr>
        </p:nvSpPr>
        <p:spPr>
          <a:xfrm>
            <a:off x="287999" y="4319278"/>
            <a:ext cx="6335996" cy="4289395"/>
          </a:xfrm>
        </p:spPr>
        <p:txBody>
          <a:bodyPr tIns="12243"/>
          <a:lstStyle/>
          <a:p>
            <a:pPr lvl="0" algn="just"/>
            <a:r>
              <a:rPr lang="fr-FR" kern="1200" dirty="0"/>
              <a:t>Une copie du rapport dans lequel le commissaire enquêteur ou la commission d'enquête énonce ses conclusions motivées est déposée à la mairie de la commune où s'est déroulée l'enquête ainsi que dans toutes les communes désignées dans l'arrêté ouvrant l'enquête, par les soins soit du préfet qui a pris l'arrêté ouvrant l'enquête, soit du préfet chargé de centraliser les résultats de l'enquête .</a:t>
            </a:r>
          </a:p>
          <a:p>
            <a:pPr lvl="0" algn="just"/>
            <a:r>
              <a:rPr lang="fr-FR" kern="1200" dirty="0"/>
              <a:t>Une copie en est, en outre, déposée dans toutes les préfectures des départements où sont situées ces communes selon les mêmes modalités.</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011B1BF-89E2-47CE-B9DB-99D35C7ED98A}"/>
              </a:ext>
            </a:extLst>
          </p:cNvPr>
          <p:cNvSpPr>
            <a:spLocks noGrp="1" noRot="1" noChangeAspect="1"/>
          </p:cNvSpPr>
          <p:nvPr>
            <p:ph type="sldImg"/>
          </p:nvPr>
        </p:nvSpPr>
        <p:spPr>
          <a:xfrm>
            <a:off x="685800" y="900113"/>
            <a:ext cx="5624513" cy="3165475"/>
          </a:xfrm>
          <a:solidFill>
            <a:srgbClr val="CFE7F5"/>
          </a:solidFill>
          <a:ln w="25402">
            <a:solidFill>
              <a:srgbClr val="808080"/>
            </a:solidFill>
            <a:prstDash val="solid"/>
          </a:ln>
        </p:spPr>
      </p:sp>
      <p:sp>
        <p:nvSpPr>
          <p:cNvPr id="3" name="Espace réservé des commentaires 2">
            <a:extLst>
              <a:ext uri="{FF2B5EF4-FFF2-40B4-BE49-F238E27FC236}">
                <a16:creationId xmlns:a16="http://schemas.microsoft.com/office/drawing/2014/main" id="{5883B584-B760-418B-B6F1-AA9877052CDA}"/>
              </a:ext>
            </a:extLst>
          </p:cNvPr>
          <p:cNvSpPr txBox="1">
            <a:spLocks noGrp="1"/>
          </p:cNvSpPr>
          <p:nvPr>
            <p:ph type="body" sz="quarter" idx="1"/>
          </p:nvPr>
        </p:nvSpPr>
        <p:spPr>
          <a:xfrm>
            <a:off x="287999" y="4319278"/>
            <a:ext cx="6335996" cy="4289395"/>
          </a:xfrm>
        </p:spPr>
        <p:txBody>
          <a:bodyPr tIns="12243"/>
          <a:lstStyle/>
          <a:p>
            <a:pPr lvl="0" algn="just"/>
            <a:r>
              <a:rPr lang="fr-FR" kern="1200" dirty="0"/>
              <a:t>si les conclusions du commissaire enquêteur ou de la commission d'enquête sont défavorables à la déclaration d'utilité publique de l'opération envisagée, le conseil municipal est appelé à émettre son avis par une délibération motivée dont le procès-verbal est joint au dossier transmis au préfet.</a:t>
            </a:r>
          </a:p>
          <a:p>
            <a:pPr lvl="0" algn="just"/>
            <a:endParaRPr lang="fr-FR" kern="1200" dirty="0"/>
          </a:p>
          <a:p>
            <a:pPr lvl="0" algn="just"/>
            <a:r>
              <a:rPr lang="fr-FR" kern="1200" dirty="0"/>
              <a:t>Faute de délibération dans un délai de trois mois à compter de la transmission du dossier au maire, le conseil municipal est regardé comme ayant renoncé à l'opération.</a:t>
            </a:r>
          </a:p>
          <a:p>
            <a:pPr lvl="0" algn="just"/>
            <a:endParaRPr lang="fr-FR" kern="1200" dirty="0"/>
          </a:p>
          <a:p>
            <a:pPr lvl="0" algn="just"/>
            <a:r>
              <a:rPr lang="fr-FR" kern="1200" dirty="0"/>
              <a:t>Les demandes de communication des conclusions motivées du commissaire enquêteur ou de la commission d'enquête, sont adressées au préfet du département où s'est déroulée l'enquête. Celui-ci peut soit inviter le demandeur à prendre connaissance de ces conclusions à l'une des mairies dans lesquelles une copie de ce document a été déposée, soit lui en adresser une copie, soit assurer la publication de ces conclusions en vue de leur diffusion aux demandeurs</a:t>
            </a:r>
          </a:p>
          <a:p>
            <a:pPr lvl="0" algn="just"/>
            <a:endParaRPr lang="fr-FR" kern="1200"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69761B-857D-4C29-93EA-83E8CD5A13BB}"/>
              </a:ext>
            </a:extLst>
          </p:cNvPr>
          <p:cNvSpPr>
            <a:spLocks noGrp="1" noRot="1" noChangeAspect="1"/>
          </p:cNvSpPr>
          <p:nvPr>
            <p:ph type="sldImg"/>
          </p:nvPr>
        </p:nvSpPr>
        <p:spPr>
          <a:xfrm>
            <a:off x="1387475" y="900113"/>
            <a:ext cx="4221163" cy="3165475"/>
          </a:xfrm>
          <a:solidFill>
            <a:srgbClr val="CFE7F5"/>
          </a:solidFill>
          <a:ln w="25402">
            <a:solidFill>
              <a:srgbClr val="808080"/>
            </a:solidFill>
            <a:prstDash val="solid"/>
          </a:ln>
        </p:spPr>
      </p:sp>
      <p:sp>
        <p:nvSpPr>
          <p:cNvPr id="3" name="Espace réservé des commentaires 2">
            <a:extLst>
              <a:ext uri="{FF2B5EF4-FFF2-40B4-BE49-F238E27FC236}">
                <a16:creationId xmlns:a16="http://schemas.microsoft.com/office/drawing/2014/main" id="{B670B936-0C9E-4EAD-A07A-A5CF42698ED1}"/>
              </a:ext>
            </a:extLst>
          </p:cNvPr>
          <p:cNvSpPr txBox="1">
            <a:spLocks noGrp="1"/>
          </p:cNvSpPr>
          <p:nvPr>
            <p:ph type="body" sz="quarter" idx="1"/>
          </p:nvPr>
        </p:nvSpPr>
        <p:spPr>
          <a:xfrm>
            <a:off x="359999" y="4176000"/>
            <a:ext cx="6119640" cy="4967999"/>
          </a:xfrm>
        </p:spPr>
        <p:txBody>
          <a:bodyPr tIns="12243"/>
          <a:lstStyle/>
          <a:p>
            <a:pPr lvl="0" algn="just">
              <a:lnSpc>
                <a:spcPct val="93000"/>
              </a:lnSpc>
              <a:spcBef>
                <a:spcPts val="0"/>
              </a:spcBef>
            </a:pPr>
            <a:r>
              <a:rPr lang="fr-FR" sz="1400" kern="1200" dirty="0">
                <a:latin typeface="Arial" pitchFamily="18"/>
              </a:rPr>
              <a:t>Les obligations et compétences du CE sont plus réduites que pour l'enquête de type environnemental.</a:t>
            </a:r>
          </a:p>
          <a:p>
            <a:pPr lvl="0" algn="just">
              <a:lnSpc>
                <a:spcPct val="93000"/>
              </a:lnSpc>
              <a:spcBef>
                <a:spcPts val="0"/>
              </a:spcBef>
              <a:buClr>
                <a:srgbClr val="000000"/>
              </a:buClr>
              <a:buSzPct val="45000"/>
              <a:buFont typeface="Symbol" pitchFamily="2"/>
              <a:buChar char=""/>
            </a:pPr>
            <a:r>
              <a:rPr lang="fr-FR" sz="1400" kern="1200" dirty="0">
                <a:latin typeface="Arial" pitchFamily="18"/>
              </a:rPr>
              <a:t>Il ne signe pas de déclaration sur l'honneur mais le CE doit signaler tout ce qui peut porter atteinte à la perception  de son indépendance,</a:t>
            </a:r>
          </a:p>
          <a:p>
            <a:pPr lvl="0" algn="just">
              <a:lnSpc>
                <a:spcPct val="93000"/>
              </a:lnSpc>
              <a:spcBef>
                <a:spcPts val="0"/>
              </a:spcBef>
              <a:buClr>
                <a:srgbClr val="000000"/>
              </a:buClr>
              <a:buSzPct val="45000"/>
              <a:buFont typeface="Symbol" pitchFamily="2"/>
              <a:buChar char=""/>
            </a:pPr>
            <a:r>
              <a:rPr lang="fr-FR" sz="1400" kern="1200" dirty="0">
                <a:latin typeface="Arial" pitchFamily="18"/>
              </a:rPr>
              <a:t>Il doit prendre connaissance du dossier,</a:t>
            </a:r>
          </a:p>
          <a:p>
            <a:pPr lvl="0" algn="just">
              <a:lnSpc>
                <a:spcPct val="93000"/>
              </a:lnSpc>
              <a:spcBef>
                <a:spcPts val="0"/>
              </a:spcBef>
              <a:buClr>
                <a:srgbClr val="000000"/>
              </a:buClr>
              <a:buSzPct val="45000"/>
              <a:buFont typeface="Symbol" pitchFamily="2"/>
              <a:buChar char=""/>
            </a:pPr>
            <a:r>
              <a:rPr lang="fr-FR" sz="1400" kern="1200" dirty="0">
                <a:latin typeface="Arial" pitchFamily="18"/>
              </a:rPr>
              <a:t>Il peut donner son avis sur les modalités d'enquête prévues par le préfet mais pas de concertation.</a:t>
            </a:r>
          </a:p>
          <a:p>
            <a:pPr lvl="0" algn="just">
              <a:lnSpc>
                <a:spcPct val="93000"/>
              </a:lnSpc>
              <a:spcBef>
                <a:spcPts val="0"/>
              </a:spcBef>
            </a:pPr>
            <a:endParaRPr lang="fr-FR" sz="1400" kern="1200" dirty="0">
              <a:latin typeface="Arial" pitchFamily="18"/>
            </a:endParaRPr>
          </a:p>
          <a:p>
            <a:pPr marL="285750" lvl="0" indent="-285750" algn="just">
              <a:lnSpc>
                <a:spcPct val="93000"/>
              </a:lnSpc>
              <a:spcBef>
                <a:spcPts val="0"/>
              </a:spcBef>
              <a:buFont typeface="Arial" panose="020B0604020202020204" pitchFamily="34" charset="0"/>
              <a:buChar char="•"/>
            </a:pPr>
            <a:r>
              <a:rPr lang="fr-FR" sz="1400" kern="1200" dirty="0">
                <a:latin typeface="Arial" pitchFamily="18"/>
              </a:rPr>
              <a:t>Il n'a pas le pouvoir de faire compléter le dossier mais il peut signaler au MO l'absence d'éléments réglementaires ou ce qu'il juge nécessaires à une bonne information du public.</a:t>
            </a:r>
          </a:p>
          <a:p>
            <a:pPr marL="285750" lvl="0" indent="-285750" algn="just">
              <a:lnSpc>
                <a:spcPct val="93000"/>
              </a:lnSpc>
              <a:spcBef>
                <a:spcPts val="0"/>
              </a:spcBef>
              <a:buFont typeface="Arial" panose="020B0604020202020204" pitchFamily="34" charset="0"/>
              <a:buChar char="•"/>
            </a:pPr>
            <a:r>
              <a:rPr lang="fr-FR" sz="1400" kern="1200" dirty="0">
                <a:latin typeface="Arial" pitchFamily="18"/>
              </a:rPr>
              <a:t>Il doit solliciter l'autorisation du maître d'ouvrage et éventuellement des occupants et des propriétaires pour visiter les lieux</a:t>
            </a:r>
          </a:p>
          <a:p>
            <a:pPr marL="285750" lvl="0" indent="-285750" algn="just">
              <a:lnSpc>
                <a:spcPct val="93000"/>
              </a:lnSpc>
              <a:spcBef>
                <a:spcPts val="0"/>
              </a:spcBef>
              <a:buFont typeface="Arial" panose="020B0604020202020204" pitchFamily="34" charset="0"/>
              <a:buChar char="•"/>
            </a:pPr>
            <a:r>
              <a:rPr lang="fr-FR" sz="1400" kern="1200" dirty="0">
                <a:latin typeface="Arial" pitchFamily="18"/>
              </a:rPr>
              <a:t>Il ne peut pas organiser de réunion publique, ni prolonger la durée de l'enquête, ni demander la désignation d'un expert.</a:t>
            </a:r>
          </a:p>
          <a:p>
            <a:pPr marL="285750" lvl="0" indent="-285750" algn="just">
              <a:lnSpc>
                <a:spcPct val="93000"/>
              </a:lnSpc>
              <a:spcBef>
                <a:spcPts val="0"/>
              </a:spcBef>
              <a:buFont typeface="Arial" panose="020B0604020202020204" pitchFamily="34" charset="0"/>
              <a:buChar char="•"/>
            </a:pPr>
            <a:r>
              <a:rPr lang="fr-FR" sz="1400" kern="1200" dirty="0">
                <a:latin typeface="Arial" pitchFamily="18"/>
              </a:rPr>
              <a:t>Il peut entendre toute personne qu'il lui paraît utile de consulter.</a:t>
            </a:r>
          </a:p>
          <a:p>
            <a:pPr marL="285750" lvl="0" indent="-285750" algn="just">
              <a:lnSpc>
                <a:spcPct val="93000"/>
              </a:lnSpc>
              <a:spcBef>
                <a:spcPts val="0"/>
              </a:spcBef>
              <a:buFont typeface="Arial" panose="020B0604020202020204" pitchFamily="34" charset="0"/>
              <a:buChar char="•"/>
            </a:pPr>
            <a:r>
              <a:rPr lang="fr-FR" sz="1400" kern="1200" dirty="0">
                <a:latin typeface="Arial" pitchFamily="18"/>
              </a:rPr>
              <a:t>Il peut mettre au point les modalités de réception du public avec les maires et responsables des lieux de consultation.</a:t>
            </a:r>
          </a:p>
          <a:p>
            <a:pPr marL="285750" lvl="0" indent="-285750" algn="just">
              <a:lnSpc>
                <a:spcPct val="93000"/>
              </a:lnSpc>
              <a:spcBef>
                <a:spcPts val="0"/>
              </a:spcBef>
              <a:buFont typeface="Arial" panose="020B0604020202020204" pitchFamily="34" charset="0"/>
              <a:buChar char="•"/>
            </a:pPr>
            <a:r>
              <a:rPr lang="fr-FR" sz="1400" kern="1200" dirty="0">
                <a:latin typeface="Arial" pitchFamily="18"/>
              </a:rPr>
              <a:t>Il ne dresse pas de procès verbal de synthèse des observations mais il peut interroger le MO pour connaître son avis sur des questions évoquées par le public. Dans son rapport, il doit éviter de présenter cela comme une notification des observations.             </a:t>
            </a:r>
          </a:p>
          <a:p>
            <a:pPr lvl="0" algn="just">
              <a:lnSpc>
                <a:spcPct val="93000"/>
              </a:lnSpc>
              <a:spcBef>
                <a:spcPts val="0"/>
              </a:spcBef>
            </a:pPr>
            <a:endParaRPr lang="fr-FR" sz="1400" kern="1200" dirty="0">
              <a:latin typeface="Arial" pitchFamily="1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8D00246-0003-4F7D-B37D-E52C9116148F}"/>
              </a:ext>
            </a:extLst>
          </p:cNvPr>
          <p:cNvSpPr>
            <a:spLocks noGrp="1" noRot="1" noChangeAspect="1"/>
          </p:cNvSpPr>
          <p:nvPr>
            <p:ph type="sldImg"/>
          </p:nvPr>
        </p:nvSpPr>
        <p:spPr>
          <a:xfrm>
            <a:off x="1411288" y="900113"/>
            <a:ext cx="4221162" cy="3165475"/>
          </a:xfrm>
          <a:solidFill>
            <a:srgbClr val="CFE7F5"/>
          </a:solidFill>
          <a:ln w="25402">
            <a:solidFill>
              <a:srgbClr val="808080"/>
            </a:solidFill>
            <a:prstDash val="solid"/>
          </a:ln>
        </p:spPr>
      </p:sp>
      <p:sp>
        <p:nvSpPr>
          <p:cNvPr id="3" name="Espace réservé des commentaires 2">
            <a:extLst>
              <a:ext uri="{FF2B5EF4-FFF2-40B4-BE49-F238E27FC236}">
                <a16:creationId xmlns:a16="http://schemas.microsoft.com/office/drawing/2014/main" id="{04330F20-47B9-49E5-96F7-667283660CF3}"/>
              </a:ext>
            </a:extLst>
          </p:cNvPr>
          <p:cNvSpPr txBox="1">
            <a:spLocks noGrp="1"/>
          </p:cNvSpPr>
          <p:nvPr>
            <p:ph type="body" sz="quarter" idx="1"/>
          </p:nvPr>
        </p:nvSpPr>
        <p:spPr>
          <a:xfrm>
            <a:off x="359999" y="4319278"/>
            <a:ext cx="6119640" cy="4289395"/>
          </a:xfrm>
        </p:spPr>
        <p:txBody>
          <a:bodyPr tIns="12243"/>
          <a:lstStyle/>
          <a:p>
            <a:pPr lvl="0" algn="just">
              <a:lnSpc>
                <a:spcPct val="93000"/>
              </a:lnSpc>
              <a:spcBef>
                <a:spcPts val="0"/>
              </a:spcBef>
            </a:pPr>
            <a:endParaRPr lang="fr-FR" sz="1400" kern="1200" dirty="0">
              <a:latin typeface="Arial" pitchFamily="1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9603430-6C86-4552-88FB-C5018141A940}"/>
              </a:ext>
            </a:extLst>
          </p:cNvPr>
          <p:cNvSpPr>
            <a:spLocks noGrp="1" noRot="1" noChangeAspect="1"/>
          </p:cNvSpPr>
          <p:nvPr>
            <p:ph type="sldImg"/>
          </p:nvPr>
        </p:nvSpPr>
        <p:spPr>
          <a:xfrm>
            <a:off x="1317625" y="877888"/>
            <a:ext cx="4221163" cy="3165475"/>
          </a:xfrm>
          <a:solidFill>
            <a:srgbClr val="CFE7F5"/>
          </a:solidFill>
          <a:ln w="25402">
            <a:solidFill>
              <a:srgbClr val="808080"/>
            </a:solidFill>
            <a:prstDash val="solid"/>
          </a:ln>
        </p:spPr>
      </p:sp>
      <p:sp>
        <p:nvSpPr>
          <p:cNvPr id="3" name="Espace réservé des commentaires 2">
            <a:extLst>
              <a:ext uri="{FF2B5EF4-FFF2-40B4-BE49-F238E27FC236}">
                <a16:creationId xmlns:a16="http://schemas.microsoft.com/office/drawing/2014/main" id="{F2199139-C645-4AB6-8067-96264057136F}"/>
              </a:ext>
            </a:extLst>
          </p:cNvPr>
          <p:cNvSpPr txBox="1">
            <a:spLocks noGrp="1"/>
          </p:cNvSpPr>
          <p:nvPr>
            <p:ph type="body" sz="quarter" idx="1"/>
          </p:nvPr>
        </p:nvSpPr>
        <p:spPr>
          <a:xfrm>
            <a:off x="178920" y="4140000"/>
            <a:ext cx="6480361" cy="3958922"/>
          </a:xfrm>
        </p:spPr>
        <p:txBody>
          <a:bodyPr tIns="12243"/>
          <a:lstStyle/>
          <a:p>
            <a:pPr lvl="0">
              <a:lnSpc>
                <a:spcPct val="93000"/>
              </a:lnSpc>
              <a:spcBef>
                <a:spcPts val="0"/>
              </a:spcBef>
            </a:pPr>
            <a:r>
              <a:rPr lang="fr-FR" sz="1400" b="1" u="sng" kern="1200" dirty="0">
                <a:latin typeface="Arial" pitchFamily="18"/>
                <a:cs typeface="Times New Roman" pitchFamily="18"/>
              </a:rPr>
              <a:t> </a:t>
            </a:r>
            <a:r>
              <a:rPr lang="fr-FR" sz="1400" kern="1200" dirty="0">
                <a:latin typeface="Arial" pitchFamily="18"/>
                <a:cs typeface="Times New Roman" pitchFamily="18"/>
              </a:rPr>
              <a:t>Nous allons maintenant aborder le deuxième type d'enquête relevant du code de l’expropriation, l’enquête parcellaire.</a:t>
            </a:r>
          </a:p>
          <a:p>
            <a:pPr lvl="0">
              <a:lnSpc>
                <a:spcPct val="93000"/>
              </a:lnSpc>
              <a:spcBef>
                <a:spcPts val="0"/>
              </a:spcBef>
            </a:pPr>
            <a:r>
              <a:rPr lang="fr-FR" sz="1400" b="1" u="sng" kern="1200" dirty="0">
                <a:latin typeface="Arial" pitchFamily="18"/>
                <a:cs typeface="Times New Roman" pitchFamily="18"/>
              </a:rPr>
              <a:t>Fondement juridique</a:t>
            </a:r>
          </a:p>
          <a:p>
            <a:pPr lvl="0">
              <a:lnSpc>
                <a:spcPct val="93000"/>
              </a:lnSpc>
              <a:spcBef>
                <a:spcPts val="0"/>
              </a:spcBef>
            </a:pPr>
            <a:r>
              <a:rPr lang="fr-FR" sz="1400" kern="1200" dirty="0">
                <a:latin typeface="Arial" pitchFamily="18"/>
                <a:cs typeface="Times New Roman" pitchFamily="18"/>
              </a:rPr>
              <a:t>•   la déclaration de cessibilité qui désigne les propriétés ou parties de propriété dont la cession est nécessaire à la réalisation de l'objet de la DUP est précédée d'une enquête publique dite : « enquête parcellaire ».</a:t>
            </a:r>
          </a:p>
          <a:p>
            <a:pPr lvl="0">
              <a:lnSpc>
                <a:spcPct val="93000"/>
              </a:lnSpc>
              <a:spcBef>
                <a:spcPts val="0"/>
              </a:spcBef>
            </a:pPr>
            <a:r>
              <a:rPr lang="fr-FR" sz="1400" b="1" u="sng" kern="1200" dirty="0">
                <a:latin typeface="Arial" pitchFamily="18"/>
                <a:cs typeface="Times New Roman" pitchFamily="18"/>
              </a:rPr>
              <a:t>Finalité</a:t>
            </a:r>
          </a:p>
          <a:p>
            <a:pPr lvl="0" algn="just">
              <a:lnSpc>
                <a:spcPct val="93000"/>
              </a:lnSpc>
              <a:spcBef>
                <a:spcPts val="0"/>
              </a:spcBef>
            </a:pPr>
            <a:endParaRPr lang="fr-FR" sz="1400" kern="1200" dirty="0">
              <a:latin typeface="Arial" pitchFamily="18"/>
              <a:cs typeface="Times New Roman" pitchFamily="18"/>
            </a:endParaRPr>
          </a:p>
          <a:p>
            <a:pPr lvl="0">
              <a:lnSpc>
                <a:spcPct val="93000"/>
              </a:lnSpc>
              <a:spcBef>
                <a:spcPts val="0"/>
              </a:spcBef>
            </a:pPr>
            <a:r>
              <a:rPr lang="fr-FR" sz="1400" b="1" u="sng" kern="1200" dirty="0">
                <a:latin typeface="Arial" pitchFamily="18"/>
                <a:cs typeface="Times New Roman" pitchFamily="18"/>
              </a:rPr>
              <a:t>Caractère contradictoire</a:t>
            </a:r>
          </a:p>
          <a:p>
            <a:pPr lvl="0" algn="just">
              <a:lnSpc>
                <a:spcPct val="93000"/>
              </a:lnSpc>
              <a:spcBef>
                <a:spcPts val="0"/>
              </a:spcBef>
            </a:pPr>
            <a:r>
              <a:rPr lang="fr-FR" sz="1400" kern="1200" dirty="0">
                <a:latin typeface="Arial" pitchFamily="18"/>
                <a:cs typeface="Times New Roman" pitchFamily="18"/>
              </a:rPr>
              <a:t>L'enquête parcellaire s'adresse aux propriétaires et parfois à eux seuls (lorsque dès le début de la procédure tous les propriétaires sont connus).</a:t>
            </a:r>
          </a:p>
          <a:p>
            <a:pPr lvl="0" algn="just">
              <a:lnSpc>
                <a:spcPct val="93000"/>
              </a:lnSpc>
              <a:spcBef>
                <a:spcPts val="0"/>
              </a:spcBef>
            </a:pPr>
            <a:r>
              <a:rPr lang="fr-FR" sz="1400" kern="1200" dirty="0">
                <a:latin typeface="Arial" pitchFamily="18"/>
                <a:cs typeface="Times New Roman" pitchFamily="18"/>
              </a:rPr>
              <a:t>Elle a un caractère contradictoire en ce sens que les propriétaires présumés sont appelés individuellement à prendre connaissance du dossier en mairie, et admis à discuter la localisation et l'étendue de l'emprise ; ceci obligatoirement par écrit.</a:t>
            </a:r>
          </a:p>
          <a:p>
            <a:pPr lvl="0" algn="just">
              <a:lnSpc>
                <a:spcPct val="93000"/>
              </a:lnSpc>
              <a:spcBef>
                <a:spcPts val="0"/>
              </a:spcBef>
            </a:pPr>
            <a:endParaRPr lang="fr-FR" sz="1400" kern="1200" dirty="0">
              <a:latin typeface="Arial" pitchFamily="18"/>
              <a:cs typeface="Times New Roman" pitchFamily="1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3B3D060-DFA7-4E8E-8A0E-484928B0047A}"/>
              </a:ext>
            </a:extLst>
          </p:cNvPr>
          <p:cNvSpPr>
            <a:spLocks noGrp="1" noRot="1" noChangeAspect="1"/>
          </p:cNvSpPr>
          <p:nvPr>
            <p:ph type="sldImg"/>
          </p:nvPr>
        </p:nvSpPr>
        <p:spPr>
          <a:xfrm>
            <a:off x="1317625" y="877888"/>
            <a:ext cx="4221163" cy="3165475"/>
          </a:xfrm>
          <a:solidFill>
            <a:srgbClr val="CFE7F5"/>
          </a:solidFill>
          <a:ln w="25402">
            <a:solidFill>
              <a:srgbClr val="808080"/>
            </a:solidFill>
            <a:prstDash val="solid"/>
          </a:ln>
        </p:spPr>
      </p:sp>
      <p:sp>
        <p:nvSpPr>
          <p:cNvPr id="3" name="Espace réservé des commentaires 2">
            <a:extLst>
              <a:ext uri="{FF2B5EF4-FFF2-40B4-BE49-F238E27FC236}">
                <a16:creationId xmlns:a16="http://schemas.microsoft.com/office/drawing/2014/main" id="{9A3464D1-3B62-4372-B02D-FC2D52497507}"/>
              </a:ext>
            </a:extLst>
          </p:cNvPr>
          <p:cNvSpPr txBox="1">
            <a:spLocks noGrp="1"/>
          </p:cNvSpPr>
          <p:nvPr>
            <p:ph type="body" sz="quarter" idx="1"/>
          </p:nvPr>
        </p:nvSpPr>
        <p:spPr>
          <a:xfrm>
            <a:off x="178920" y="4140000"/>
            <a:ext cx="6480361" cy="4500000"/>
          </a:xfrm>
        </p:spPr>
        <p:txBody>
          <a:bodyPr tIns="12243"/>
          <a:lstStyle/>
          <a:p>
            <a:pPr lvl="0">
              <a:lnSpc>
                <a:spcPct val="93000"/>
              </a:lnSpc>
              <a:spcBef>
                <a:spcPts val="0"/>
              </a:spcBef>
            </a:pPr>
            <a:endParaRPr lang="fr-FR" sz="1400" kern="1200" dirty="0">
              <a:latin typeface="Arial" pitchFamily="18"/>
              <a:cs typeface="Times New Roman" pitchFamily="1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280BD85-CFB1-4384-B223-93F5C7E82D37}"/>
              </a:ext>
            </a:extLst>
          </p:cNvPr>
          <p:cNvSpPr>
            <a:spLocks noGrp="1" noRot="1" noChangeAspect="1"/>
          </p:cNvSpPr>
          <p:nvPr>
            <p:ph type="sldImg"/>
          </p:nvPr>
        </p:nvSpPr>
        <p:spPr>
          <a:xfrm>
            <a:off x="1317625" y="877888"/>
            <a:ext cx="4221163" cy="3165475"/>
          </a:xfrm>
          <a:solidFill>
            <a:srgbClr val="CFE7F5"/>
          </a:solidFill>
          <a:ln w="25402">
            <a:solidFill>
              <a:srgbClr val="808080"/>
            </a:solidFill>
            <a:prstDash val="solid"/>
          </a:ln>
        </p:spPr>
      </p:sp>
      <p:sp>
        <p:nvSpPr>
          <p:cNvPr id="3" name="Espace réservé des commentaires 2">
            <a:extLst>
              <a:ext uri="{FF2B5EF4-FFF2-40B4-BE49-F238E27FC236}">
                <a16:creationId xmlns:a16="http://schemas.microsoft.com/office/drawing/2014/main" id="{26B533EA-167A-4BAE-B0E1-9237005B8706}"/>
              </a:ext>
            </a:extLst>
          </p:cNvPr>
          <p:cNvSpPr txBox="1">
            <a:spLocks noGrp="1"/>
          </p:cNvSpPr>
          <p:nvPr>
            <p:ph type="body" sz="quarter" idx="1"/>
          </p:nvPr>
        </p:nvSpPr>
        <p:spPr>
          <a:xfrm>
            <a:off x="178920" y="4319278"/>
            <a:ext cx="6480361" cy="3600358"/>
          </a:xfrm>
        </p:spPr>
        <p:txBody>
          <a:bodyPr tIns="12243"/>
          <a:lstStyle/>
          <a:p>
            <a:pPr lvl="0">
              <a:lnSpc>
                <a:spcPct val="93000"/>
              </a:lnSpc>
              <a:spcBef>
                <a:spcPts val="0"/>
              </a:spcBef>
            </a:pPr>
            <a:endParaRPr lang="fr-FR" sz="1400" u="sng" kern="1200" dirty="0">
              <a:latin typeface="Arial" pitchFamily="18"/>
              <a:cs typeface="Times New Roman" pitchFamily="18"/>
            </a:endParaRPr>
          </a:p>
          <a:p>
            <a:pPr lvl="0">
              <a:lnSpc>
                <a:spcPct val="93000"/>
              </a:lnSpc>
              <a:spcBef>
                <a:spcPts val="0"/>
              </a:spcBef>
            </a:pPr>
            <a:endParaRPr lang="fr-FR" sz="1400" kern="1200" dirty="0">
              <a:latin typeface="Arial" pitchFamily="18"/>
              <a:cs typeface="Times New Roman" pitchFamily="1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5357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08359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45573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3701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0958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15915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3818371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44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609120" y="131760"/>
            <a:ext cx="10968480" cy="1433520"/>
          </a:xfrm>
          <a:prstGeom prst="rect">
            <a:avLst/>
          </a:prstGeom>
        </p:spPr>
        <p:txBody>
          <a:bodyPr lIns="90000" tIns="46800" rIns="90000" bIns="46800" anchor="ctr"/>
          <a:lstStyle/>
          <a:p>
            <a:pPr algn="ctr"/>
            <a:endParaRPr lang="fr-FR" sz="4400" b="1" strike="noStrike" spc="-1">
              <a:solidFill>
                <a:srgbClr val="FEEC94"/>
              </a:solidFill>
              <a:latin typeface="Times New Roman"/>
            </a:endParaRPr>
          </a:p>
        </p:txBody>
      </p:sp>
      <p:sp>
        <p:nvSpPr>
          <p:cNvPr id="85" name="PlaceHolder 2"/>
          <p:cNvSpPr>
            <a:spLocks noGrp="1"/>
          </p:cNvSpPr>
          <p:nvPr>
            <p:ph type="subTitle"/>
          </p:nvPr>
        </p:nvSpPr>
        <p:spPr>
          <a:xfrm>
            <a:off x="609120" y="1599840"/>
            <a:ext cx="10968480" cy="4527720"/>
          </a:xfrm>
          <a:prstGeom prst="rect">
            <a:avLst/>
          </a:prstGeom>
        </p:spPr>
        <p:txBody>
          <a:bodyPr lIns="0" tIns="0" rIns="0" bIns="0" anchor="ctr"/>
          <a:lstStyle>
            <a:lvl1pPr marL="342720" indent="-342720" algn="ctr">
              <a:spcBef>
                <a:spcPts val="799"/>
              </a:spcBef>
              <a:defRPr/>
            </a:lvl1pPr>
          </a:lstStyle>
          <a:p>
            <a:pPr marL="342720" indent="-342720" algn="ctr">
              <a:spcBef>
                <a:spcPts val="799"/>
              </a:spcBef>
            </a:pPr>
            <a:endParaRPr lang="fr-FR" sz="3200" b="0" strike="noStrike" spc="-1">
              <a:solidFill>
                <a:srgbClr val="FFFFFF"/>
              </a:solidFill>
              <a:latin typeface="Times New Roman"/>
            </a:endParaRPr>
          </a:p>
        </p:txBody>
      </p:sp>
    </p:spTree>
    <p:extLst>
      <p:ext uri="{BB962C8B-B14F-4D97-AF65-F5344CB8AC3E}">
        <p14:creationId xmlns:p14="http://schemas.microsoft.com/office/powerpoint/2010/main" val="1169845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120" y="131760"/>
            <a:ext cx="10968480" cy="1433520"/>
          </a:xfrm>
          <a:prstGeom prst="rect">
            <a:avLst/>
          </a:prstGeom>
        </p:spPr>
        <p:txBody>
          <a:bodyPr lIns="90000" tIns="46800" rIns="90000" bIns="46800" anchor="ctr"/>
          <a:lstStyle/>
          <a:p>
            <a:pPr algn="ctr"/>
            <a:endParaRPr lang="fr-FR" sz="4400" b="1" strike="noStrike" spc="-1">
              <a:solidFill>
                <a:srgbClr val="FEEC94"/>
              </a:solidFill>
              <a:latin typeface="Times New Roman"/>
            </a:endParaRPr>
          </a:p>
        </p:txBody>
      </p:sp>
      <p:sp>
        <p:nvSpPr>
          <p:cNvPr id="87" name="PlaceHolder 2"/>
          <p:cNvSpPr>
            <a:spLocks noGrp="1"/>
          </p:cNvSpPr>
          <p:nvPr>
            <p:ph type="body"/>
          </p:nvPr>
        </p:nvSpPr>
        <p:spPr>
          <a:xfrm>
            <a:off x="609120" y="1599840"/>
            <a:ext cx="10968480" cy="4527720"/>
          </a:xfrm>
          <a:prstGeom prst="rect">
            <a:avLst/>
          </a:prstGeom>
        </p:spPr>
        <p:txBody>
          <a:bodyPr lIns="90000" tIns="46800" rIns="90000" bIns="46800">
            <a:normAutofit/>
          </a:bodyPr>
          <a:lstStyle/>
          <a:p>
            <a:endParaRPr lang="fr-FR" sz="3200" b="0" strike="noStrike" spc="-1">
              <a:solidFill>
                <a:srgbClr val="FFFFFF"/>
              </a:solidFill>
              <a:latin typeface="Times New Roman"/>
            </a:endParaRPr>
          </a:p>
        </p:txBody>
      </p:sp>
    </p:spTree>
    <p:extLst>
      <p:ext uri="{BB962C8B-B14F-4D97-AF65-F5344CB8AC3E}">
        <p14:creationId xmlns:p14="http://schemas.microsoft.com/office/powerpoint/2010/main" val="256683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B0F011-44A5-4CEF-9603-4CFA9A0274E2}"/>
              </a:ext>
            </a:extLst>
          </p:cNvPr>
          <p:cNvSpPr txBox="1">
            <a:spLocks noGrp="1"/>
          </p:cNvSpPr>
          <p:nvPr>
            <p:ph type="title" idx="4294967295"/>
          </p:nvPr>
        </p:nvSpPr>
        <p:spPr>
          <a:xfrm>
            <a:off x="609601" y="273598"/>
            <a:ext cx="10972324" cy="1144801"/>
          </a:xfrm>
        </p:spPr>
        <p:txBody>
          <a:bodyPr/>
          <a:lstStyle>
            <a:lvl1pPr>
              <a:defRPr/>
            </a:lvl1pPr>
          </a:lstStyle>
          <a:p>
            <a:pPr lvl="0"/>
            <a:endParaRPr lang="fr-FR"/>
          </a:p>
        </p:txBody>
      </p:sp>
      <p:sp>
        <p:nvSpPr>
          <p:cNvPr id="3" name="Espace réservé du texte 2">
            <a:extLst>
              <a:ext uri="{FF2B5EF4-FFF2-40B4-BE49-F238E27FC236}">
                <a16:creationId xmlns:a16="http://schemas.microsoft.com/office/drawing/2014/main" id="{06968F48-7447-44AA-B11E-DDF8D05FF225}"/>
              </a:ext>
            </a:extLst>
          </p:cNvPr>
          <p:cNvSpPr txBox="1">
            <a:spLocks noGrp="1"/>
          </p:cNvSpPr>
          <p:nvPr>
            <p:ph type="body" idx="4294967295"/>
          </p:nvPr>
        </p:nvSpPr>
        <p:spPr>
          <a:xfrm>
            <a:off x="609601" y="1604516"/>
            <a:ext cx="10972324" cy="3977639"/>
          </a:xfrm>
        </p:spPr>
        <p:txBody>
          <a:bodyPr/>
          <a:lstStyle>
            <a:lvl1pPr>
              <a:spcAft>
                <a:spcPts val="1415"/>
              </a:spcAft>
              <a:buNone/>
              <a:defRPr>
                <a:cs typeface="Lucida Sans" pitchFamily="2"/>
              </a:defRPr>
            </a:lvl1pPr>
          </a:lstStyle>
          <a:p>
            <a:pPr lvl="0"/>
            <a:endParaRPr lang="fr-FR"/>
          </a:p>
        </p:txBody>
      </p:sp>
    </p:spTree>
    <p:extLst>
      <p:ext uri="{BB962C8B-B14F-4D97-AF65-F5344CB8AC3E}">
        <p14:creationId xmlns:p14="http://schemas.microsoft.com/office/powerpoint/2010/main" val="405300997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0029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5280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770176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3731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6314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1682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smtClean="0"/>
              <a:t>3/24/2024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72091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3/24/2024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0492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0449398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F5805A-C87A-E0A3-4A82-40EB4F4A95B5}"/>
              </a:ext>
            </a:extLst>
          </p:cNvPr>
          <p:cNvSpPr>
            <a:spLocks noGrp="1"/>
          </p:cNvSpPr>
          <p:nvPr>
            <p:ph type="ctrTitle"/>
          </p:nvPr>
        </p:nvSpPr>
        <p:spPr>
          <a:xfrm>
            <a:off x="1507067" y="548449"/>
            <a:ext cx="7766936" cy="1873017"/>
          </a:xfrm>
        </p:spPr>
        <p:txBody>
          <a:bodyPr anchor="ctr"/>
          <a:lstStyle/>
          <a:p>
            <a:pPr algn="ctr">
              <a:lnSpc>
                <a:spcPct val="100000"/>
              </a:lnSpc>
            </a:pPr>
            <a:r>
              <a:rPr lang="fr-FR" sz="2800" b="1" strike="noStrike" spc="-1" dirty="0">
                <a:solidFill>
                  <a:srgbClr val="0047FF"/>
                </a:solidFill>
                <a:latin typeface="Arial"/>
                <a:ea typeface="Microsoft YaHei"/>
              </a:rPr>
              <a:t>FORMATION DES NOUVEAUX CE</a:t>
            </a:r>
            <a:br>
              <a:rPr lang="fr-FR" sz="2800" b="0" strike="noStrike" spc="-1" dirty="0">
                <a:latin typeface="Arial"/>
              </a:rPr>
            </a:br>
            <a:r>
              <a:rPr lang="fr-FR" sz="2800" b="1" strike="noStrike" spc="-1" dirty="0">
                <a:solidFill>
                  <a:srgbClr val="FF6633"/>
                </a:solidFill>
                <a:latin typeface="Arial"/>
                <a:ea typeface="Microsoft YaHei"/>
              </a:rPr>
              <a:t>L’ENQUÊTE PUBLIQUE</a:t>
            </a:r>
            <a:br>
              <a:rPr lang="fr-FR" sz="2800" b="0" strike="noStrike" spc="-1" dirty="0">
                <a:latin typeface="Arial"/>
              </a:rPr>
            </a:br>
            <a:endParaRPr lang="fr-FR" sz="2800" dirty="0"/>
          </a:p>
        </p:txBody>
      </p:sp>
      <p:sp>
        <p:nvSpPr>
          <p:cNvPr id="3" name="Sous-titre 2">
            <a:extLst>
              <a:ext uri="{FF2B5EF4-FFF2-40B4-BE49-F238E27FC236}">
                <a16:creationId xmlns:a16="http://schemas.microsoft.com/office/drawing/2014/main" id="{DC4822E5-EE37-62DD-1B87-9D6189901DE0}"/>
              </a:ext>
            </a:extLst>
          </p:cNvPr>
          <p:cNvSpPr>
            <a:spLocks noGrp="1"/>
          </p:cNvSpPr>
          <p:nvPr>
            <p:ph type="subTitle" idx="1"/>
          </p:nvPr>
        </p:nvSpPr>
        <p:spPr/>
        <p:txBody>
          <a:bodyPr>
            <a:normAutofit/>
          </a:bodyPr>
          <a:lstStyle/>
          <a:p>
            <a:pPr algn="ctr">
              <a:lnSpc>
                <a:spcPct val="90000"/>
              </a:lnSpc>
            </a:pPr>
            <a:r>
              <a:rPr lang="fr-FR" sz="1800" b="1" strike="noStrike" spc="-1" dirty="0">
                <a:solidFill>
                  <a:srgbClr val="000000"/>
                </a:solidFill>
                <a:latin typeface="Arial"/>
                <a:ea typeface="Microsoft YaHei"/>
              </a:rPr>
              <a:t>Georges LECLERCQ</a:t>
            </a:r>
            <a:endParaRPr lang="fr-FR" sz="1800" b="0" strike="noStrike" spc="-1" dirty="0">
              <a:latin typeface="Arial"/>
            </a:endParaRPr>
          </a:p>
          <a:p>
            <a:pPr algn="ctr">
              <a:lnSpc>
                <a:spcPct val="90000"/>
              </a:lnSpc>
            </a:pPr>
            <a:r>
              <a:rPr lang="fr-FR" sz="1800" b="1" strike="noStrike" spc="-1" dirty="0">
                <a:solidFill>
                  <a:srgbClr val="000000"/>
                </a:solidFill>
                <a:latin typeface="Arial"/>
                <a:ea typeface="Microsoft YaHei"/>
              </a:rPr>
              <a:t>Compagnie des commissaires-enquêteurs</a:t>
            </a:r>
            <a:endParaRPr lang="fr-FR" sz="1800" b="0" strike="noStrike" spc="-1" dirty="0">
              <a:latin typeface="Arial"/>
            </a:endParaRPr>
          </a:p>
          <a:p>
            <a:pPr algn="ctr">
              <a:lnSpc>
                <a:spcPct val="90000"/>
              </a:lnSpc>
            </a:pPr>
            <a:r>
              <a:rPr lang="fr-FR" sz="1800" b="1" strike="noStrike" spc="-1" dirty="0">
                <a:solidFill>
                  <a:srgbClr val="000000"/>
                </a:solidFill>
                <a:latin typeface="Arial"/>
                <a:ea typeface="Microsoft YaHei"/>
              </a:rPr>
              <a:t>de BOURGOGNE</a:t>
            </a:r>
            <a:endParaRPr lang="fr-FR" sz="1800" b="0" strike="noStrike" spc="-1" dirty="0">
              <a:latin typeface="Arial"/>
            </a:endParaRPr>
          </a:p>
          <a:p>
            <a:endParaRPr lang="fr-FR" dirty="0"/>
          </a:p>
        </p:txBody>
      </p:sp>
    </p:spTree>
    <p:extLst>
      <p:ext uri="{BB962C8B-B14F-4D97-AF65-F5344CB8AC3E}">
        <p14:creationId xmlns:p14="http://schemas.microsoft.com/office/powerpoint/2010/main" val="2745680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0CB261-4947-6776-B901-A0FCB8FA7A08}"/>
              </a:ext>
            </a:extLst>
          </p:cNvPr>
          <p:cNvSpPr>
            <a:spLocks noGrp="1"/>
          </p:cNvSpPr>
          <p:nvPr>
            <p:ph type="title"/>
          </p:nvPr>
        </p:nvSpPr>
        <p:spPr>
          <a:xfrm>
            <a:off x="677334" y="609600"/>
            <a:ext cx="8596668" cy="705853"/>
          </a:xfrm>
        </p:spPr>
        <p:txBody>
          <a:bodyPr/>
          <a:lstStyle/>
          <a:p>
            <a:pPr algn="ctr"/>
            <a:r>
              <a:rPr lang="fr-FR" sz="3600" i="0" dirty="0">
                <a:solidFill>
                  <a:srgbClr val="FF6600"/>
                </a:solidFill>
                <a:latin typeface="Trebuchet MS" pitchFamily="34"/>
                <a:cs typeface="Tahoma" pitchFamily="2"/>
              </a:rPr>
              <a:t>PREPARATION DE L'ENQUÊTE PUBLIQUE</a:t>
            </a:r>
            <a:endParaRPr lang="fr-FR" dirty="0"/>
          </a:p>
        </p:txBody>
      </p:sp>
      <p:sp>
        <p:nvSpPr>
          <p:cNvPr id="4" name="ZoneTexte 3">
            <a:extLst>
              <a:ext uri="{FF2B5EF4-FFF2-40B4-BE49-F238E27FC236}">
                <a16:creationId xmlns:a16="http://schemas.microsoft.com/office/drawing/2014/main" id="{D4331CA4-ECBC-9250-7D44-9B3AF43989FD}"/>
              </a:ext>
            </a:extLst>
          </p:cNvPr>
          <p:cNvSpPr txBox="1"/>
          <p:nvPr/>
        </p:nvSpPr>
        <p:spPr>
          <a:xfrm>
            <a:off x="2057401" y="2751909"/>
            <a:ext cx="6104020" cy="892552"/>
          </a:xfrm>
          <a:prstGeom prst="rect">
            <a:avLst/>
          </a:prstGeom>
          <a:noFill/>
        </p:spPr>
        <p:txBody>
          <a:bodyPr wrap="square">
            <a:spAutoFit/>
          </a:bodyPr>
          <a:lstStyle/>
          <a:p>
            <a:pPr algn="ctr"/>
            <a:r>
              <a:rPr lang="fr-FR" sz="1800" i="0" dirty="0">
                <a:solidFill>
                  <a:srgbClr val="FF6600"/>
                </a:solidFill>
                <a:latin typeface="Trebuchet MS" pitchFamily="34"/>
                <a:cs typeface="Tahoma" pitchFamily="2"/>
              </a:rPr>
              <a:t>Compagnie des Commissaires Enquêteurs de Bourgogne</a:t>
            </a:r>
            <a:br>
              <a:rPr lang="fr-FR" sz="1800" i="0" dirty="0">
                <a:solidFill>
                  <a:srgbClr val="FF6600"/>
                </a:solidFill>
                <a:latin typeface="Trebuchet MS" pitchFamily="34"/>
                <a:cs typeface="Tahoma" pitchFamily="2"/>
              </a:rPr>
            </a:br>
            <a:br>
              <a:rPr lang="fr-FR" sz="1800" i="0" dirty="0">
                <a:solidFill>
                  <a:srgbClr val="FF6600"/>
                </a:solidFill>
                <a:latin typeface="Trebuchet MS" pitchFamily="34"/>
                <a:cs typeface="Tahoma" pitchFamily="2"/>
              </a:rPr>
            </a:br>
            <a:r>
              <a:rPr lang="fr-FR" sz="1600" i="0" dirty="0">
                <a:solidFill>
                  <a:srgbClr val="FF6600"/>
                </a:solidFill>
                <a:latin typeface="Trebuchet MS" pitchFamily="34"/>
                <a:cs typeface="Tahoma" pitchFamily="2"/>
              </a:rPr>
              <a:t>Monsieur Georges LECLERCQ</a:t>
            </a:r>
            <a:endParaRPr lang="fr-FR" dirty="0"/>
          </a:p>
        </p:txBody>
      </p:sp>
    </p:spTree>
    <p:extLst>
      <p:ext uri="{BB962C8B-B14F-4D97-AF65-F5344CB8AC3E}">
        <p14:creationId xmlns:p14="http://schemas.microsoft.com/office/powerpoint/2010/main" val="13453937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851ACF1-B9B7-4B70-838E-3E5AD232101F}"/>
              </a:ext>
            </a:extLst>
          </p:cNvPr>
          <p:cNvSpPr txBox="1">
            <a:spLocks noGrp="1"/>
          </p:cNvSpPr>
          <p:nvPr>
            <p:ph type="body" idx="4294967295"/>
          </p:nvPr>
        </p:nvSpPr>
        <p:spPr>
          <a:xfrm>
            <a:off x="1981201" y="1604516"/>
            <a:ext cx="8229243" cy="3977639"/>
          </a:xfrm>
        </p:spPr>
        <p:txBody>
          <a:bodyPr/>
          <a:lstStyle/>
          <a:p>
            <a:pPr marL="0" lvl="1" indent="0" algn="just">
              <a:spcBef>
                <a:spcPts val="0"/>
              </a:spcBef>
              <a:buNone/>
              <a:tabLst>
                <a:tab pos="0" algn="l"/>
                <a:tab pos="1825563" algn="l"/>
                <a:tab pos="2739963" algn="l"/>
                <a:tab pos="3654363" algn="l"/>
                <a:tab pos="4568763" algn="l"/>
                <a:tab pos="5483163" algn="l"/>
                <a:tab pos="6397563" algn="l"/>
                <a:tab pos="7311963" algn="l"/>
                <a:tab pos="8226363" algn="l"/>
                <a:tab pos="9140763" algn="l"/>
                <a:tab pos="10055163" algn="l"/>
              </a:tabLst>
            </a:pPr>
            <a:r>
              <a:rPr lang="fr-FR" sz="2400" dirty="0">
                <a:solidFill>
                  <a:srgbClr val="FF950E"/>
                </a:solidFill>
                <a:latin typeface="Trebuchet MS" pitchFamily="18"/>
                <a:ea typeface="SimSun" pitchFamily="2"/>
                <a:cs typeface="Mangal" pitchFamily="2"/>
              </a:rPr>
              <a:t>Composition du dossier</a:t>
            </a:r>
          </a:p>
          <a:p>
            <a:pPr marL="0" lvl="1" indent="0" algn="just">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000" dirty="0">
                <a:solidFill>
                  <a:schemeClr val="tx1"/>
                </a:solidFill>
                <a:latin typeface="Trebuchet MS" pitchFamily="18"/>
                <a:ea typeface="SimSun" pitchFamily="2"/>
                <a:cs typeface="Mangal" pitchFamily="2"/>
              </a:rPr>
              <a:t>Lorsque l'enquête publique s'inscrit dans le cadre d'un projet de réalisation de travaux ou d'ouvrages, le dossier soumis à l'enquête comprend, outre les documents mentionnés ci-avant, au moins :</a:t>
            </a:r>
          </a:p>
          <a:p>
            <a:pPr marL="0" lvl="1" indent="0" algn="just">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000" dirty="0">
                <a:solidFill>
                  <a:schemeClr val="tx1"/>
                </a:solidFill>
                <a:latin typeface="Trebuchet MS" pitchFamily="18"/>
                <a:ea typeface="SimSun" pitchFamily="2"/>
                <a:cs typeface="Mangal" pitchFamily="2"/>
              </a:rPr>
              <a:t>1° Le plan général des travaux ;</a:t>
            </a:r>
          </a:p>
          <a:p>
            <a:pPr marL="0" lvl="1" indent="0" algn="just">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000" dirty="0">
                <a:solidFill>
                  <a:schemeClr val="tx1"/>
                </a:solidFill>
                <a:latin typeface="Trebuchet MS" pitchFamily="18"/>
                <a:ea typeface="SimSun" pitchFamily="2"/>
                <a:cs typeface="Mangal" pitchFamily="2"/>
              </a:rPr>
              <a:t>2° Les caractéristiques principales des ouvrages les plus importants</a:t>
            </a:r>
          </a:p>
          <a:p>
            <a:pPr marL="0" lvl="1" indent="0" algn="just">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000" dirty="0">
                <a:solidFill>
                  <a:schemeClr val="tx1"/>
                </a:solidFill>
                <a:latin typeface="Trebuchet MS" pitchFamily="18"/>
                <a:ea typeface="SimSun" pitchFamily="2"/>
                <a:cs typeface="Mangal" pitchFamily="2"/>
              </a:rPr>
              <a:t>3° L'appréciation sommaire des dépenses.</a:t>
            </a:r>
          </a:p>
          <a:p>
            <a:pPr lvl="0"/>
            <a:endParaRPr lang="fr-FR" dirty="0"/>
          </a:p>
        </p:txBody>
      </p:sp>
      <p:sp>
        <p:nvSpPr>
          <p:cNvPr id="2" name="Titre 1">
            <a:extLst>
              <a:ext uri="{FF2B5EF4-FFF2-40B4-BE49-F238E27FC236}">
                <a16:creationId xmlns:a16="http://schemas.microsoft.com/office/drawing/2014/main" id="{8DA67F34-C34F-4094-AA3F-4FEF89E76370}"/>
              </a:ext>
            </a:extLst>
          </p:cNvPr>
          <p:cNvSpPr txBox="1">
            <a:spLocks noGrp="1"/>
          </p:cNvSpPr>
          <p:nvPr>
            <p:ph type="title" idx="4294967295"/>
          </p:nvPr>
        </p:nvSpPr>
        <p:spPr>
          <a:xfrm>
            <a:off x="1981201" y="273598"/>
            <a:ext cx="8229243" cy="1144801"/>
          </a:xfrm>
        </p:spPr>
        <p:txBody>
          <a:bodyPr/>
          <a:lstStyle/>
          <a:p>
            <a:pPr lvl="0"/>
            <a:r>
              <a:rPr lang="fr-FR" sz="2400" kern="0" dirty="0">
                <a:solidFill>
                  <a:srgbClr val="FF950E"/>
                </a:solidFill>
                <a:latin typeface="Trebuchet MS" pitchFamily="34"/>
                <a:cs typeface="Tahoma" pitchFamily="2"/>
              </a:rPr>
              <a:t>ENQUÊTE CODE DES RELATIONS ENTRE  LE PUBLIC ET L'ADMINISTRATION</a:t>
            </a:r>
            <a:endParaRPr lang="fr-FR" sz="24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1E89E03-7C2A-448C-A18A-52D8CA01ADD1}"/>
              </a:ext>
            </a:extLst>
          </p:cNvPr>
          <p:cNvSpPr txBox="1">
            <a:spLocks noGrp="1"/>
          </p:cNvSpPr>
          <p:nvPr>
            <p:ph type="body" idx="4294967295"/>
          </p:nvPr>
        </p:nvSpPr>
        <p:spPr>
          <a:xfrm>
            <a:off x="1981201" y="1604516"/>
            <a:ext cx="8229243" cy="3977639"/>
          </a:xfrm>
        </p:spPr>
        <p:txBody>
          <a:bodyPr/>
          <a:lstStyle/>
          <a:p>
            <a:pPr marL="0" lvl="1" indent="0" algn="just">
              <a:spcBef>
                <a:spcPts val="0"/>
              </a:spcBef>
              <a:buNone/>
              <a:tabLst>
                <a:tab pos="0" algn="l"/>
                <a:tab pos="1825563" algn="l"/>
                <a:tab pos="2739963" algn="l"/>
                <a:tab pos="3654363" algn="l"/>
                <a:tab pos="4568763" algn="l"/>
                <a:tab pos="5483163" algn="l"/>
                <a:tab pos="6397563" algn="l"/>
                <a:tab pos="7311963" algn="l"/>
                <a:tab pos="8226363" algn="l"/>
                <a:tab pos="9140763" algn="l"/>
                <a:tab pos="10055163" algn="l"/>
              </a:tabLst>
            </a:pPr>
            <a:r>
              <a:rPr lang="fr-FR" sz="2400" dirty="0">
                <a:solidFill>
                  <a:srgbClr val="FF950E"/>
                </a:solidFill>
                <a:latin typeface="Trebuchet MS" pitchFamily="18"/>
                <a:ea typeface="SimSun" pitchFamily="2"/>
                <a:cs typeface="Mangal" pitchFamily="2"/>
              </a:rPr>
              <a:t>Observations du public.</a:t>
            </a:r>
          </a:p>
          <a:p>
            <a:pPr marL="0" lvl="1" indent="0" algn="just">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200" dirty="0">
                <a:solidFill>
                  <a:schemeClr val="tx1"/>
                </a:solidFill>
                <a:latin typeface="Trebuchet MS" pitchFamily="18"/>
                <a:ea typeface="SimSun" pitchFamily="2"/>
                <a:cs typeface="Mangal" pitchFamily="2"/>
              </a:rPr>
              <a:t>observations peuvent être consignées :</a:t>
            </a:r>
          </a:p>
          <a:p>
            <a:pPr marL="400059" lvl="2" indent="0" algn="just">
              <a:spcBef>
                <a:spcPts val="0"/>
              </a:spcBef>
              <a:buClr>
                <a:srgbClr val="E6E6E6"/>
              </a:buClr>
              <a:buSzPct val="45000"/>
              <a:buFont typeface="StarSymbol"/>
              <a:buChar char="➢"/>
              <a:tabLst>
                <a:tab pos="0" algn="l"/>
                <a:tab pos="1825562" algn="l"/>
                <a:tab pos="2739962" algn="l"/>
                <a:tab pos="3654362" algn="l"/>
                <a:tab pos="4568762" algn="l"/>
                <a:tab pos="5483162" algn="l"/>
                <a:tab pos="6397562" algn="l"/>
                <a:tab pos="7311962" algn="l"/>
                <a:tab pos="8226362" algn="l"/>
                <a:tab pos="9140762" algn="l"/>
                <a:tab pos="10055162" algn="l"/>
              </a:tabLst>
            </a:pPr>
            <a:r>
              <a:rPr lang="fr-FR" sz="2000" dirty="0">
                <a:solidFill>
                  <a:schemeClr val="tx1"/>
                </a:solidFill>
                <a:latin typeface="Trebuchet MS" pitchFamily="18"/>
                <a:ea typeface="SimSun" pitchFamily="2"/>
                <a:cs typeface="Mangal" pitchFamily="2"/>
              </a:rPr>
              <a:t>Sur les registres d'enquête,</a:t>
            </a:r>
          </a:p>
          <a:p>
            <a:pPr marL="400059" lvl="2" indent="0" algn="just">
              <a:spcBef>
                <a:spcPts val="0"/>
              </a:spcBef>
              <a:buClr>
                <a:srgbClr val="E6E6E6"/>
              </a:buClr>
              <a:buSzPct val="45000"/>
              <a:buFont typeface="StarSymbol"/>
              <a:buChar char="➢"/>
              <a:tabLst>
                <a:tab pos="0" algn="l"/>
                <a:tab pos="1825562" algn="l"/>
                <a:tab pos="2739962" algn="l"/>
                <a:tab pos="3654362" algn="l"/>
                <a:tab pos="4568762" algn="l"/>
                <a:tab pos="5483162" algn="l"/>
                <a:tab pos="6397562" algn="l"/>
                <a:tab pos="7311962" algn="l"/>
                <a:tab pos="8226362" algn="l"/>
                <a:tab pos="9140762" algn="l"/>
                <a:tab pos="10055162" algn="l"/>
              </a:tabLst>
            </a:pPr>
            <a:r>
              <a:rPr lang="fr-FR" sz="2000" dirty="0">
                <a:solidFill>
                  <a:schemeClr val="tx1"/>
                </a:solidFill>
                <a:latin typeface="Arial" pitchFamily="18"/>
                <a:cs typeface="Lucida Sans Unicode" pitchFamily="2"/>
              </a:rPr>
              <a:t>reçues par le commissaire enquêteur,</a:t>
            </a:r>
            <a:endParaRPr lang="fr-FR" sz="2000" dirty="0">
              <a:solidFill>
                <a:schemeClr val="tx1"/>
              </a:solidFill>
              <a:latin typeface="Trebuchet MS" pitchFamily="18"/>
              <a:ea typeface="SimSun" pitchFamily="2"/>
              <a:cs typeface="Mangal" pitchFamily="2"/>
            </a:endParaRPr>
          </a:p>
          <a:p>
            <a:pPr marL="400059" lvl="2" indent="0" algn="just">
              <a:spcBef>
                <a:spcPts val="0"/>
              </a:spcBef>
              <a:buClr>
                <a:srgbClr val="E6E6E6"/>
              </a:buClr>
              <a:buSzPct val="45000"/>
              <a:buFont typeface="StarSymbol"/>
              <a:buChar char="➢"/>
              <a:tabLst>
                <a:tab pos="0" algn="l"/>
                <a:tab pos="1825562" algn="l"/>
                <a:tab pos="2739962" algn="l"/>
                <a:tab pos="3654362" algn="l"/>
                <a:tab pos="4568762" algn="l"/>
                <a:tab pos="5483162" algn="l"/>
                <a:tab pos="6397562" algn="l"/>
                <a:tab pos="7311962" algn="l"/>
                <a:tab pos="8226362" algn="l"/>
                <a:tab pos="9140762" algn="l"/>
                <a:tab pos="10055162" algn="l"/>
              </a:tabLst>
            </a:pPr>
            <a:r>
              <a:rPr lang="fr-FR" sz="2000" dirty="0">
                <a:solidFill>
                  <a:schemeClr val="tx1"/>
                </a:solidFill>
                <a:latin typeface="Trebuchet MS" pitchFamily="18"/>
                <a:ea typeface="SimSun" pitchFamily="2"/>
                <a:cs typeface="Mangal" pitchFamily="2"/>
              </a:rPr>
              <a:t>par correspondance,</a:t>
            </a:r>
          </a:p>
          <a:p>
            <a:pPr marL="400059" lvl="1" indent="0" hangingPunct="0">
              <a:spcBef>
                <a:spcPts val="0"/>
              </a:spcBef>
              <a:buNone/>
            </a:pPr>
            <a:r>
              <a:rPr lang="fr-FR" sz="2000" dirty="0">
                <a:solidFill>
                  <a:schemeClr val="tx1"/>
                </a:solidFill>
                <a:latin typeface="Trebuchet MS" pitchFamily="18"/>
                <a:ea typeface="SimSun" pitchFamily="2"/>
                <a:cs typeface="Mangal" pitchFamily="2"/>
              </a:rPr>
              <a:t>- par voie électronique si c'est prévu par l'arrêté.</a:t>
            </a:r>
          </a:p>
          <a:p>
            <a:pPr algn="just">
              <a:spcBef>
                <a:spcPts val="525"/>
              </a:spcBef>
              <a:buFont typeface="Arial" pitchFamily="34"/>
              <a:buChar char="•"/>
              <a:tabLst>
                <a:tab pos="0" algn="l"/>
                <a:tab pos="914400" algn="l"/>
                <a:tab pos="1828800" algn="l"/>
                <a:tab pos="2743200" algn="l"/>
                <a:tab pos="3657600" algn="l"/>
                <a:tab pos="4571999" algn="l"/>
                <a:tab pos="5486399" algn="l"/>
                <a:tab pos="6400799" algn="l"/>
                <a:tab pos="7315199" algn="l"/>
                <a:tab pos="8229600" algn="l"/>
                <a:tab pos="9144000" algn="l"/>
                <a:tab pos="10058400" algn="l"/>
              </a:tabLst>
            </a:pPr>
            <a:r>
              <a:rPr lang="fr-FR" sz="2200" dirty="0">
                <a:solidFill>
                  <a:schemeClr val="tx1"/>
                </a:solidFill>
                <a:latin typeface="Arial" pitchFamily="18"/>
                <a:cs typeface="Lucida Sans Unicode" pitchFamily="2"/>
              </a:rPr>
              <a:t>les observations écrites sont annexées au registre d'enquête ou au registre subsidiaire</a:t>
            </a:r>
          </a:p>
        </p:txBody>
      </p:sp>
      <p:sp>
        <p:nvSpPr>
          <p:cNvPr id="2" name="Titre 1">
            <a:extLst>
              <a:ext uri="{FF2B5EF4-FFF2-40B4-BE49-F238E27FC236}">
                <a16:creationId xmlns:a16="http://schemas.microsoft.com/office/drawing/2014/main" id="{09C9626A-16D3-470F-AEA5-39298F357BCA}"/>
              </a:ext>
            </a:extLst>
          </p:cNvPr>
          <p:cNvSpPr txBox="1">
            <a:spLocks noGrp="1"/>
          </p:cNvSpPr>
          <p:nvPr>
            <p:ph type="title" idx="4294967295"/>
          </p:nvPr>
        </p:nvSpPr>
        <p:spPr>
          <a:xfrm>
            <a:off x="1981201" y="273598"/>
            <a:ext cx="8229243" cy="1144801"/>
          </a:xfrm>
        </p:spPr>
        <p:txBody>
          <a:bodyPr/>
          <a:lstStyle/>
          <a:p>
            <a:pPr lvl="0"/>
            <a:r>
              <a:rPr lang="fr-FR" sz="2400" kern="0" dirty="0">
                <a:solidFill>
                  <a:srgbClr val="FF950E"/>
                </a:solidFill>
                <a:latin typeface="Trebuchet MS" pitchFamily="34"/>
                <a:cs typeface="Tahoma" pitchFamily="2"/>
              </a:rPr>
              <a:t>ENQUÊTE CODE DES RELATIONS ENTRE  LE PUBLIC ET L'ADMINISTRATION</a:t>
            </a:r>
            <a:endParaRPr lang="fr-FR" sz="24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4ADBCFF-E530-4DD9-81DD-AE4CA2DA48AD}"/>
              </a:ext>
            </a:extLst>
          </p:cNvPr>
          <p:cNvSpPr txBox="1">
            <a:spLocks noGrp="1"/>
          </p:cNvSpPr>
          <p:nvPr>
            <p:ph type="body" idx="4294967295"/>
          </p:nvPr>
        </p:nvSpPr>
        <p:spPr>
          <a:xfrm>
            <a:off x="1981201" y="1604516"/>
            <a:ext cx="8229243" cy="3977639"/>
          </a:xfrm>
        </p:spPr>
        <p:txBody>
          <a:bodyPr>
            <a:normAutofit/>
          </a:bodyPr>
          <a:lstStyle/>
          <a:p>
            <a:pPr marL="0" lvl="1" indent="0" algn="just">
              <a:lnSpc>
                <a:spcPct val="90000"/>
              </a:lnSpc>
              <a:spcBef>
                <a:spcPts val="0"/>
              </a:spcBef>
              <a:buNone/>
              <a:tabLst>
                <a:tab pos="0" algn="l"/>
                <a:tab pos="1825563" algn="l"/>
                <a:tab pos="2739963" algn="l"/>
                <a:tab pos="3654363" algn="l"/>
                <a:tab pos="4568763" algn="l"/>
                <a:tab pos="5483163" algn="l"/>
                <a:tab pos="6397563" algn="l"/>
                <a:tab pos="7311963" algn="l"/>
                <a:tab pos="8226363" algn="l"/>
                <a:tab pos="9140763" algn="l"/>
                <a:tab pos="10055163" algn="l"/>
              </a:tabLst>
            </a:pPr>
            <a:r>
              <a:rPr lang="fr-FR" sz="2600" dirty="0">
                <a:solidFill>
                  <a:srgbClr val="FF950E"/>
                </a:solidFill>
                <a:latin typeface="Trebuchet MS" pitchFamily="18"/>
                <a:ea typeface="SimSun" pitchFamily="2"/>
                <a:cs typeface="Mangal" pitchFamily="2"/>
              </a:rPr>
              <a:t>Clôture de l'enquête .</a:t>
            </a:r>
          </a:p>
          <a:p>
            <a:pPr marL="0" lvl="1" indent="0" algn="just">
              <a:lnSpc>
                <a:spcPct val="90000"/>
              </a:lnSpc>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600" dirty="0">
                <a:solidFill>
                  <a:srgbClr val="00DCFF"/>
                </a:solidFill>
                <a:latin typeface="Trebuchet MS" pitchFamily="18"/>
                <a:ea typeface="SimSun" pitchFamily="2"/>
                <a:cs typeface="Mangal" pitchFamily="2"/>
              </a:rPr>
              <a:t> </a:t>
            </a:r>
            <a:r>
              <a:rPr lang="fr-FR" sz="2600" dirty="0">
                <a:solidFill>
                  <a:schemeClr val="tx1"/>
                </a:solidFill>
                <a:latin typeface="Trebuchet MS" pitchFamily="18"/>
                <a:ea typeface="SimSun" pitchFamily="2"/>
                <a:cs typeface="Mangal" pitchFamily="2"/>
              </a:rPr>
              <a:t>le</a:t>
            </a:r>
            <a:r>
              <a:rPr lang="fr-FR" sz="2200" dirty="0">
                <a:solidFill>
                  <a:schemeClr val="tx1"/>
                </a:solidFill>
                <a:latin typeface="Trebuchet MS" pitchFamily="18"/>
                <a:ea typeface="SimSun" pitchFamily="2"/>
                <a:cs typeface="Mangal" pitchFamily="2"/>
              </a:rPr>
              <a:t> ou les registres d'enquête sont, selon les lieux de dépôt, clos et signés soit par le maire, soit par le préfet</a:t>
            </a:r>
          </a:p>
          <a:p>
            <a:pPr marL="0" lvl="1" indent="0" algn="just">
              <a:lnSpc>
                <a:spcPct val="90000"/>
              </a:lnSpc>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200" dirty="0">
                <a:solidFill>
                  <a:schemeClr val="tx1"/>
                </a:solidFill>
                <a:latin typeface="Trebuchet MS" pitchFamily="18"/>
                <a:ea typeface="SimSun" pitchFamily="2"/>
                <a:cs typeface="Mangal" pitchFamily="2"/>
              </a:rPr>
              <a:t>Le préfet ou le maire en assure la transmission, dans les vingt-quatre heures, avec le dossier d'enquête, au commissaire</a:t>
            </a:r>
          </a:p>
          <a:p>
            <a:pPr marL="0" indent="0" algn="just">
              <a:lnSpc>
                <a:spcPct val="90000"/>
              </a:lnSpc>
              <a:spcBef>
                <a:spcPts val="525"/>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200" dirty="0">
                <a:solidFill>
                  <a:schemeClr val="tx1"/>
                </a:solidFill>
                <a:latin typeface="Arial" pitchFamily="18"/>
                <a:cs typeface="Lucida Sans Unicode" pitchFamily="2"/>
              </a:rPr>
              <a:t>- Le CE examine les observations recueillies et entend toute personne qu'il lui paraît utile de consulter</a:t>
            </a:r>
          </a:p>
          <a:p>
            <a:pPr marL="0" indent="0" algn="just">
              <a:lnSpc>
                <a:spcPct val="90000"/>
              </a:lnSpc>
              <a:spcBef>
                <a:spcPts val="525"/>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200" dirty="0">
                <a:solidFill>
                  <a:schemeClr val="tx1"/>
                </a:solidFill>
                <a:latin typeface="Arial" pitchFamily="18"/>
                <a:cs typeface="Lucida Sans Unicode" pitchFamily="2"/>
              </a:rPr>
              <a:t>- Le CE rédige un rapport énonçant ses conclusions motivées, en précisant si elles sont favorables ou non au projet</a:t>
            </a:r>
          </a:p>
          <a:p>
            <a:pPr marL="0" indent="0" algn="just">
              <a:lnSpc>
                <a:spcPct val="90000"/>
              </a:lnSpc>
              <a:spcBef>
                <a:spcPts val="525"/>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200" dirty="0">
                <a:solidFill>
                  <a:schemeClr val="tx1"/>
                </a:solidFill>
                <a:latin typeface="Arial" pitchFamily="18"/>
                <a:cs typeface="Lucida Sans Unicode" pitchFamily="2"/>
              </a:rPr>
              <a:t>- Le CE transmet le dossier et les registres assortis du rapport au préfet</a:t>
            </a:r>
            <a:endParaRPr lang="fr-FR" dirty="0">
              <a:solidFill>
                <a:schemeClr val="tx1"/>
              </a:solidFill>
            </a:endParaRPr>
          </a:p>
        </p:txBody>
      </p:sp>
      <p:sp>
        <p:nvSpPr>
          <p:cNvPr id="2" name="Titre 1">
            <a:extLst>
              <a:ext uri="{FF2B5EF4-FFF2-40B4-BE49-F238E27FC236}">
                <a16:creationId xmlns:a16="http://schemas.microsoft.com/office/drawing/2014/main" id="{6FB44802-D847-4FB5-B6CF-35CAA941C25F}"/>
              </a:ext>
            </a:extLst>
          </p:cNvPr>
          <p:cNvSpPr txBox="1">
            <a:spLocks noGrp="1"/>
          </p:cNvSpPr>
          <p:nvPr>
            <p:ph type="title" idx="4294967295"/>
          </p:nvPr>
        </p:nvSpPr>
        <p:spPr>
          <a:xfrm>
            <a:off x="1981201" y="273598"/>
            <a:ext cx="8229243" cy="1144801"/>
          </a:xfrm>
        </p:spPr>
        <p:txBody>
          <a:bodyPr/>
          <a:lstStyle/>
          <a:p>
            <a:r>
              <a:rPr lang="fr-FR" sz="2400" dirty="0">
                <a:solidFill>
                  <a:srgbClr val="FFC000"/>
                </a:solidFill>
              </a:rPr>
              <a:t>ENQUÊTE CODE DES RELATIONS ENTRE  LE PUBLIC ET L'ADMINISTRATION</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E0E2502-7EA4-4B61-B3E6-9AC47102E94E}"/>
              </a:ext>
            </a:extLst>
          </p:cNvPr>
          <p:cNvSpPr txBox="1">
            <a:spLocks noGrp="1"/>
          </p:cNvSpPr>
          <p:nvPr>
            <p:ph type="body" idx="4294967295"/>
          </p:nvPr>
        </p:nvSpPr>
        <p:spPr>
          <a:xfrm>
            <a:off x="1981201" y="1604516"/>
            <a:ext cx="8229243" cy="3977639"/>
          </a:xfrm>
        </p:spPr>
        <p:txBody>
          <a:bodyPr/>
          <a:lstStyle/>
          <a:p>
            <a:pPr marL="0" lvl="1" indent="0" algn="just">
              <a:spcBef>
                <a:spcPts val="0"/>
              </a:spcBef>
              <a:buNone/>
              <a:tabLst>
                <a:tab pos="0" algn="l"/>
                <a:tab pos="1825563" algn="l"/>
                <a:tab pos="2739963" algn="l"/>
                <a:tab pos="3654363" algn="l"/>
                <a:tab pos="4568763" algn="l"/>
                <a:tab pos="5483163" algn="l"/>
                <a:tab pos="6397563" algn="l"/>
                <a:tab pos="7311963" algn="l"/>
                <a:tab pos="8226363" algn="l"/>
                <a:tab pos="9140763" algn="l"/>
                <a:tab pos="10055163" algn="l"/>
              </a:tabLst>
            </a:pPr>
            <a:r>
              <a:rPr lang="fr-FR" sz="2200" dirty="0">
                <a:solidFill>
                  <a:srgbClr val="FF950E"/>
                </a:solidFill>
                <a:latin typeface="Trebuchet MS" pitchFamily="18"/>
                <a:ea typeface="SimSun" pitchFamily="2"/>
                <a:cs typeface="Mangal" pitchFamily="2"/>
              </a:rPr>
              <a:t>Si l'opération est projetée sur et pour le compte d'une seule commune</a:t>
            </a:r>
            <a:r>
              <a:rPr lang="fr-FR" sz="2200" dirty="0">
                <a:solidFill>
                  <a:srgbClr val="FFFF00"/>
                </a:solidFill>
                <a:latin typeface="Trebuchet MS" pitchFamily="18"/>
                <a:ea typeface="SimSun" pitchFamily="2"/>
                <a:cs typeface="Mangal" pitchFamily="2"/>
              </a:rPr>
              <a:t> :</a:t>
            </a:r>
          </a:p>
          <a:p>
            <a:pPr marL="0" lvl="1" indent="0" algn="just">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200" dirty="0">
                <a:solidFill>
                  <a:schemeClr val="tx1"/>
                </a:solidFill>
                <a:latin typeface="Trebuchet MS" pitchFamily="18"/>
                <a:ea typeface="SimSun" pitchFamily="2"/>
                <a:cs typeface="Mangal" pitchFamily="2"/>
              </a:rPr>
              <a:t>Le registre est clos  par le CE.</a:t>
            </a:r>
          </a:p>
          <a:p>
            <a:pPr marL="0" lvl="1" indent="0" algn="just">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200" dirty="0">
                <a:solidFill>
                  <a:schemeClr val="tx1"/>
                </a:solidFill>
                <a:latin typeface="Trebuchet MS" pitchFamily="18"/>
                <a:ea typeface="SimSun" pitchFamily="2"/>
                <a:cs typeface="Mangal" pitchFamily="2"/>
              </a:rPr>
              <a:t>Le CE dans un délai d'un mois à compter de la date de la clôture de l'enquête, transmet au maire le dossier et le registre accompagnés de ses conclusions motivées.</a:t>
            </a:r>
          </a:p>
          <a:p>
            <a:pPr lvl="1" indent="-342900" algn="just">
              <a:spcBef>
                <a:spcPts val="0"/>
              </a:spcBef>
              <a:buFont typeface="Arial" pitchFamily="34"/>
              <a:buChar char="•"/>
              <a:tabLst>
                <a:tab pos="0" algn="l"/>
                <a:tab pos="1825562" algn="l"/>
                <a:tab pos="2739962" algn="l"/>
                <a:tab pos="3654362" algn="l"/>
                <a:tab pos="4568762" algn="l"/>
                <a:tab pos="5483162" algn="l"/>
                <a:tab pos="6397562" algn="l"/>
                <a:tab pos="7311962" algn="l"/>
                <a:tab pos="8226362" algn="l"/>
                <a:tab pos="9140762" algn="l"/>
                <a:tab pos="10055162" algn="l"/>
              </a:tabLst>
            </a:pPr>
            <a:r>
              <a:rPr lang="fr-FR" sz="2000" dirty="0">
                <a:solidFill>
                  <a:schemeClr val="tx1"/>
                </a:solidFill>
                <a:latin typeface="Trebuchet MS" pitchFamily="18"/>
                <a:ea typeface="SimSun" pitchFamily="2"/>
                <a:cs typeface="Mangal" pitchFamily="2"/>
              </a:rPr>
              <a:t>Si les conclusions du CE sont défavorables , le conseil municipal est appelé à émettre son avis par une délibération motivée dont le PV est joint au dossier transmis au préfet.</a:t>
            </a:r>
          </a:p>
          <a:p>
            <a:pPr lvl="1" indent="-342900" algn="just">
              <a:spcBef>
                <a:spcPts val="0"/>
              </a:spcBef>
              <a:buFont typeface="Arial" pitchFamily="34"/>
              <a:buChar char="•"/>
              <a:tabLst>
                <a:tab pos="0" algn="l"/>
                <a:tab pos="1825562" algn="l"/>
                <a:tab pos="2739962" algn="l"/>
                <a:tab pos="3654362" algn="l"/>
                <a:tab pos="4568762" algn="l"/>
                <a:tab pos="5483162" algn="l"/>
                <a:tab pos="6397562" algn="l"/>
                <a:tab pos="7311962" algn="l"/>
                <a:tab pos="8226362" algn="l"/>
                <a:tab pos="9140762" algn="l"/>
                <a:tab pos="10055162" algn="l"/>
              </a:tabLst>
            </a:pPr>
            <a:r>
              <a:rPr lang="fr-FR" sz="2000" dirty="0">
                <a:solidFill>
                  <a:schemeClr val="tx1"/>
                </a:solidFill>
                <a:latin typeface="Trebuchet MS" pitchFamily="18"/>
                <a:ea typeface="SimSun" pitchFamily="2"/>
                <a:cs typeface="Mangal" pitchFamily="2"/>
              </a:rPr>
              <a:t>Faute de délibération dans un délai de trois mois à compter de la transmission du dossier au maire, le conseil municipal est regardé comme ayant renoncé à l'opération projetée.</a:t>
            </a:r>
            <a:endParaRPr lang="fr-FR" dirty="0">
              <a:solidFill>
                <a:schemeClr val="tx1"/>
              </a:solidFill>
            </a:endParaRPr>
          </a:p>
        </p:txBody>
      </p:sp>
      <p:sp>
        <p:nvSpPr>
          <p:cNvPr id="2" name="Titre 1">
            <a:extLst>
              <a:ext uri="{FF2B5EF4-FFF2-40B4-BE49-F238E27FC236}">
                <a16:creationId xmlns:a16="http://schemas.microsoft.com/office/drawing/2014/main" id="{C6AA0AFB-F0F3-419E-8A67-1AB6646453BF}"/>
              </a:ext>
            </a:extLst>
          </p:cNvPr>
          <p:cNvSpPr txBox="1">
            <a:spLocks noGrp="1"/>
          </p:cNvSpPr>
          <p:nvPr>
            <p:ph type="title" idx="4294967295"/>
          </p:nvPr>
        </p:nvSpPr>
        <p:spPr>
          <a:xfrm>
            <a:off x="1981201" y="273598"/>
            <a:ext cx="8229243" cy="1144801"/>
          </a:xfrm>
        </p:spPr>
        <p:txBody>
          <a:bodyPr/>
          <a:lstStyle/>
          <a:p>
            <a:pPr lvl="0"/>
            <a:r>
              <a:rPr lang="fr-FR" sz="2400" kern="0" dirty="0">
                <a:solidFill>
                  <a:srgbClr val="FF950E"/>
                </a:solidFill>
                <a:latin typeface="Trebuchet MS" pitchFamily="34"/>
                <a:cs typeface="Tahoma" pitchFamily="2"/>
              </a:rPr>
              <a:t>ENQUÊTE CODE DES RELATIONS ENTRE  LE PUBLIC ET L'ADMINISTRATION</a:t>
            </a:r>
            <a:endParaRPr lang="fr-FR" sz="24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A4846A7-D6C4-4939-9816-1F83F6C386F8}"/>
              </a:ext>
            </a:extLst>
          </p:cNvPr>
          <p:cNvSpPr txBox="1">
            <a:spLocks noGrp="1"/>
          </p:cNvSpPr>
          <p:nvPr>
            <p:ph type="body" idx="4294967295"/>
          </p:nvPr>
        </p:nvSpPr>
        <p:spPr>
          <a:xfrm>
            <a:off x="1981201" y="1604516"/>
            <a:ext cx="8229243" cy="3977639"/>
          </a:xfrm>
        </p:spPr>
        <p:txBody>
          <a:bodyPr/>
          <a:lstStyle/>
          <a:p>
            <a:pPr marL="0" lvl="1" indent="0" algn="just">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400" dirty="0">
                <a:solidFill>
                  <a:srgbClr val="FF950E"/>
                </a:solidFill>
                <a:latin typeface="Trebuchet MS" pitchFamily="18"/>
                <a:ea typeface="SimSun" pitchFamily="2"/>
                <a:cs typeface="Mangal" pitchFamily="2"/>
              </a:rPr>
              <a:t>Communication des conclusions :</a:t>
            </a:r>
          </a:p>
          <a:p>
            <a:pPr marL="0" lvl="1" indent="0" algn="just">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000" dirty="0">
                <a:solidFill>
                  <a:schemeClr val="tx1"/>
                </a:solidFill>
                <a:latin typeface="Trebuchet MS" pitchFamily="18"/>
                <a:ea typeface="SimSun" pitchFamily="2"/>
                <a:cs typeface="Mangal" pitchFamily="2"/>
              </a:rPr>
              <a:t>Les conclusions du CE chargé de l'enquête publique sont communiquées par le préfet, sur leur demande, aux personnes intéressées.</a:t>
            </a:r>
          </a:p>
          <a:p>
            <a:pPr lvl="0"/>
            <a:endParaRPr lang="fr-FR" dirty="0"/>
          </a:p>
        </p:txBody>
      </p:sp>
      <p:sp>
        <p:nvSpPr>
          <p:cNvPr id="2" name="Titre 1">
            <a:extLst>
              <a:ext uri="{FF2B5EF4-FFF2-40B4-BE49-F238E27FC236}">
                <a16:creationId xmlns:a16="http://schemas.microsoft.com/office/drawing/2014/main" id="{BD7B67BA-A420-4F28-B474-EC4726A516A4}"/>
              </a:ext>
            </a:extLst>
          </p:cNvPr>
          <p:cNvSpPr txBox="1">
            <a:spLocks noGrp="1"/>
          </p:cNvSpPr>
          <p:nvPr>
            <p:ph type="title" idx="4294967295"/>
          </p:nvPr>
        </p:nvSpPr>
        <p:spPr>
          <a:xfrm>
            <a:off x="1981201" y="273598"/>
            <a:ext cx="8229243" cy="1144801"/>
          </a:xfrm>
        </p:spPr>
        <p:txBody>
          <a:bodyPr/>
          <a:lstStyle/>
          <a:p>
            <a:pPr lvl="0"/>
            <a:r>
              <a:rPr lang="fr-FR" sz="2400" kern="0" dirty="0">
                <a:solidFill>
                  <a:srgbClr val="FF950E"/>
                </a:solidFill>
                <a:latin typeface="Trebuchet MS" pitchFamily="34"/>
                <a:cs typeface="Tahoma" pitchFamily="2"/>
              </a:rPr>
              <a:t>ENQUÊTE CODE DES RELATIONS ENTRE  LE PUBLIC ET L'ADMINISTRATION</a:t>
            </a:r>
            <a:endParaRPr lang="fr-FR" sz="24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E98BD-28BB-38ED-6219-5B0F0F14D4F9}"/>
              </a:ext>
            </a:extLst>
          </p:cNvPr>
          <p:cNvSpPr>
            <a:spLocks noGrp="1"/>
          </p:cNvSpPr>
          <p:nvPr>
            <p:ph type="title" idx="4294967295"/>
          </p:nvPr>
        </p:nvSpPr>
        <p:spPr/>
        <p:txBody>
          <a:bodyPr/>
          <a:lstStyle/>
          <a:p>
            <a:endParaRPr lang="fr-FR"/>
          </a:p>
        </p:txBody>
      </p:sp>
      <p:sp>
        <p:nvSpPr>
          <p:cNvPr id="3" name="Espace réservé du texte 2">
            <a:extLst>
              <a:ext uri="{FF2B5EF4-FFF2-40B4-BE49-F238E27FC236}">
                <a16:creationId xmlns:a16="http://schemas.microsoft.com/office/drawing/2014/main" id="{E5730E26-F73F-AFDB-9E01-7D4BCB5A022C}"/>
              </a:ext>
            </a:extLst>
          </p:cNvPr>
          <p:cNvSpPr>
            <a:spLocks noGrp="1"/>
          </p:cNvSpPr>
          <p:nvPr>
            <p:ph type="body" idx="4294967295"/>
          </p:nvPr>
        </p:nvSpPr>
        <p:spPr/>
        <p:txBody>
          <a:bodyPr/>
          <a:lstStyle/>
          <a:p>
            <a:endParaRPr lang="fr-FR"/>
          </a:p>
        </p:txBody>
      </p:sp>
    </p:spTree>
    <p:extLst>
      <p:ext uri="{BB962C8B-B14F-4D97-AF65-F5344CB8AC3E}">
        <p14:creationId xmlns:p14="http://schemas.microsoft.com/office/powerpoint/2010/main" val="19518720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F8B96A-4102-454C-9533-EC6E46DAB391}"/>
              </a:ext>
            </a:extLst>
          </p:cNvPr>
          <p:cNvSpPr txBox="1">
            <a:spLocks noGrp="1"/>
          </p:cNvSpPr>
          <p:nvPr>
            <p:ph type="title" idx="4294967295"/>
          </p:nvPr>
        </p:nvSpPr>
        <p:spPr>
          <a:xfrm>
            <a:off x="2568576" y="539750"/>
            <a:ext cx="8099425" cy="5653088"/>
          </a:xfrm>
        </p:spPr>
        <p:txBody>
          <a:bodyPr vert="horz" lIns="91440" tIns="91440" rIns="91440" bIns="45720" rtlCol="0" anchor="t" anchorCtr="1">
            <a:normAutofit/>
          </a:bodyPr>
          <a:lstStyle/>
          <a:p>
            <a:pPr lvl="0" algn="ctr" hangingPunct="1">
              <a:lnSpc>
                <a:spcPct val="100000"/>
              </a:lnSpc>
            </a:pPr>
            <a:br>
              <a:rPr lang="fr-FR" sz="2800" dirty="0">
                <a:solidFill>
                  <a:srgbClr val="FF6600"/>
                </a:solidFill>
                <a:latin typeface="Trebuchet MS" pitchFamily="2"/>
              </a:rPr>
            </a:br>
            <a:br>
              <a:rPr lang="fr-FR" sz="2800" dirty="0">
                <a:solidFill>
                  <a:srgbClr val="FF6600"/>
                </a:solidFill>
                <a:latin typeface="Trebuchet MS" pitchFamily="2"/>
              </a:rPr>
            </a:br>
            <a:br>
              <a:rPr lang="fr-FR" sz="2800" dirty="0">
                <a:solidFill>
                  <a:srgbClr val="FF6600"/>
                </a:solidFill>
                <a:latin typeface="Trebuchet MS" pitchFamily="2"/>
              </a:rPr>
            </a:br>
            <a:r>
              <a:rPr lang="fr-FR" sz="3200" dirty="0">
                <a:solidFill>
                  <a:srgbClr val="FF6600"/>
                </a:solidFill>
                <a:latin typeface="Trebuchet MS" pitchFamily="2"/>
              </a:rPr>
              <a:t>ENQUÊTES CODE EXPROPRIATION </a:t>
            </a:r>
            <a:br>
              <a:rPr lang="fr-FR" sz="2800" dirty="0">
                <a:solidFill>
                  <a:srgbClr val="FF6600"/>
                </a:solidFill>
                <a:latin typeface="Trebuchet MS" pitchFamily="2"/>
              </a:rPr>
            </a:br>
            <a:br>
              <a:rPr lang="fr-FR" sz="3800" dirty="0">
                <a:solidFill>
                  <a:srgbClr val="FF6600"/>
                </a:solidFill>
                <a:latin typeface="Trebuchet MS" pitchFamily="2"/>
              </a:rPr>
            </a:br>
            <a:br>
              <a:rPr lang="fr-FR" sz="2400" dirty="0">
                <a:solidFill>
                  <a:srgbClr val="FF6600"/>
                </a:solidFill>
                <a:latin typeface="Trebuchet MS" pitchFamily="2"/>
              </a:rPr>
            </a:br>
            <a:br>
              <a:rPr lang="fr-FR" sz="2400" dirty="0">
                <a:solidFill>
                  <a:srgbClr val="FF6600"/>
                </a:solidFill>
                <a:latin typeface="Trebuchet MS" pitchFamily="2"/>
              </a:rPr>
            </a:br>
            <a:br>
              <a:rPr lang="fr-FR" sz="2400" dirty="0">
                <a:solidFill>
                  <a:srgbClr val="FF6600"/>
                </a:solidFill>
                <a:latin typeface="Trebuchet MS" pitchFamily="2"/>
              </a:rPr>
            </a:br>
            <a:r>
              <a:rPr lang="fr-FR" sz="2400" dirty="0">
                <a:solidFill>
                  <a:srgbClr val="FF6600"/>
                </a:solidFill>
                <a:latin typeface="Trebuchet MS" pitchFamily="2"/>
              </a:rPr>
              <a:t>Compagnie des Commissaires Enquêteurs de Bourgogne</a:t>
            </a:r>
            <a:br>
              <a:rPr lang="fr-FR" sz="2400" dirty="0">
                <a:solidFill>
                  <a:srgbClr val="FF6600"/>
                </a:solidFill>
                <a:latin typeface="Trebuchet MS" pitchFamily="2"/>
              </a:rPr>
            </a:br>
            <a:br>
              <a:rPr lang="fr-FR" sz="3800" dirty="0">
                <a:solidFill>
                  <a:srgbClr val="FF6600"/>
                </a:solidFill>
                <a:latin typeface="Trebuchet MS" pitchFamily="2"/>
              </a:rPr>
            </a:br>
            <a:r>
              <a:rPr lang="fr-FR" sz="1800" dirty="0">
                <a:solidFill>
                  <a:srgbClr val="FF6600"/>
                </a:solidFill>
                <a:latin typeface="Trebuchet MS" pitchFamily="2"/>
              </a:rPr>
              <a:t>Monsieur Georges Leclercq</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B01DA4-6AA9-4D80-AFB2-617656997C6D}"/>
              </a:ext>
            </a:extLst>
          </p:cNvPr>
          <p:cNvSpPr txBox="1">
            <a:spLocks noGrp="1"/>
          </p:cNvSpPr>
          <p:nvPr>
            <p:ph type="title" idx="4294967295"/>
          </p:nvPr>
        </p:nvSpPr>
        <p:spPr>
          <a:xfrm>
            <a:off x="2387600" y="301625"/>
            <a:ext cx="8280400" cy="598488"/>
          </a:xfrm>
        </p:spPr>
        <p:txBody>
          <a:bodyPr anchorCtr="1"/>
          <a:lstStyle/>
          <a:p>
            <a:pPr algn="ctr">
              <a:lnSpc>
                <a:spcPct val="104000"/>
              </a:lnSpc>
              <a:spcBef>
                <a:spcPts val="600"/>
              </a:spcBef>
            </a:pPr>
            <a:r>
              <a:rPr lang="fr-FR" sz="2600" u="sng">
                <a:solidFill>
                  <a:srgbClr val="FF6633"/>
                </a:solidFill>
                <a:latin typeface="Trebuchet MS" pitchFamily="2"/>
              </a:rPr>
              <a:t>ENQUÊTES RELEVANT DU CODE DE L'EXPROPRIATION</a:t>
            </a:r>
          </a:p>
        </p:txBody>
      </p:sp>
      <p:sp>
        <p:nvSpPr>
          <p:cNvPr id="3" name="Espace réservé du texte 2">
            <a:extLst>
              <a:ext uri="{FF2B5EF4-FFF2-40B4-BE49-F238E27FC236}">
                <a16:creationId xmlns:a16="http://schemas.microsoft.com/office/drawing/2014/main" id="{A64A124C-7151-4F0E-AA58-101F48F20FA3}"/>
              </a:ext>
            </a:extLst>
          </p:cNvPr>
          <p:cNvSpPr txBox="1">
            <a:spLocks noGrp="1"/>
          </p:cNvSpPr>
          <p:nvPr>
            <p:ph type="body" idx="4294967295"/>
          </p:nvPr>
        </p:nvSpPr>
        <p:spPr>
          <a:xfrm>
            <a:off x="2568576" y="1079501"/>
            <a:ext cx="8099425" cy="5089525"/>
          </a:xfrm>
        </p:spPr>
        <p:txBody>
          <a:bodyPr vert="horz" lIns="91440" tIns="16559" rIns="91440" bIns="45720" rtlCol="0">
            <a:normAutofit/>
          </a:bodyPr>
          <a:lstStyle/>
          <a:p>
            <a:pPr marL="0" indent="0">
              <a:buClr>
                <a:srgbClr val="E6E6E6"/>
              </a:buClr>
              <a:buSzPct val="4500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400" dirty="0"/>
              <a:t>article 545 du Code civil « nul ne peut être contraint de céder sa propriété, si ce n’est pour cause d’utilité publique et moyennant une juste et préalable indemnité ».</a:t>
            </a:r>
          </a:p>
          <a:p>
            <a:pPr marL="0" indent="0">
              <a:buClr>
                <a:srgbClr val="E6E6E6"/>
              </a:buClr>
              <a:buSzPct val="4500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400" dirty="0">
                <a:solidFill>
                  <a:srgbClr val="FF950E"/>
                </a:solidFill>
              </a:rPr>
              <a:t>La Déclaration d’utilité publique (DUP) est prononcée par :</a:t>
            </a:r>
          </a:p>
          <a:p>
            <a:pPr marL="857158" lvl="1" indent="-457200">
              <a:buClr>
                <a:srgbClr val="E6E6E6"/>
              </a:buClr>
              <a:buSzPct val="45000"/>
              <a:buFont typeface="Arial" panose="020B0604020202020204" pitchFamily="34" charset="0"/>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200" dirty="0">
                <a:solidFill>
                  <a:srgbClr val="FF950E"/>
                </a:solidFill>
              </a:rPr>
              <a:t>Conseil d’Etat</a:t>
            </a:r>
          </a:p>
          <a:p>
            <a:pPr marL="857158" lvl="1" indent="-457200">
              <a:buClr>
                <a:srgbClr val="E6E6E6"/>
              </a:buClr>
              <a:buSzPct val="45000"/>
              <a:buFont typeface="Arial" panose="020B0604020202020204" pitchFamily="34" charset="0"/>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200" dirty="0">
                <a:solidFill>
                  <a:srgbClr val="FF950E"/>
                </a:solidFill>
              </a:rPr>
              <a:t>Préfet</a:t>
            </a:r>
          </a:p>
          <a:p>
            <a:pPr marL="0" indent="0">
              <a:buClr>
                <a:srgbClr val="E6E6E6"/>
              </a:buClr>
              <a:buSzPct val="4500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600" dirty="0">
                <a:solidFill>
                  <a:srgbClr val="FF950E"/>
                </a:solidFill>
              </a:rPr>
              <a:t>Enquête préalable à la DUP selon le :</a:t>
            </a:r>
          </a:p>
          <a:p>
            <a:pPr marL="1257483" lvl="2" indent="-457200">
              <a:buClr>
                <a:srgbClr val="E6E6E6"/>
              </a:buClr>
              <a:buSzPct val="45000"/>
              <a:buFont typeface="Arial" panose="020B0604020202020204" pitchFamily="34" charset="0"/>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1800" dirty="0">
                <a:solidFill>
                  <a:srgbClr val="FF950E"/>
                </a:solidFill>
              </a:rPr>
              <a:t>Code de l’environnement</a:t>
            </a:r>
          </a:p>
          <a:p>
            <a:pPr marL="1257483" lvl="2" indent="-457200">
              <a:buClr>
                <a:srgbClr val="E6E6E6"/>
              </a:buClr>
              <a:buSzPct val="45000"/>
              <a:buFont typeface="Arial" panose="020B0604020202020204" pitchFamily="34" charset="0"/>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1800" dirty="0">
                <a:solidFill>
                  <a:srgbClr val="FF950E"/>
                </a:solidFill>
              </a:rPr>
              <a:t>Code de l’expropriation</a:t>
            </a:r>
          </a:p>
          <a:p>
            <a:pPr marL="1257483" lvl="2" indent="-457200">
              <a:buClr>
                <a:srgbClr val="E6E6E6"/>
              </a:buClr>
              <a:buSzPct val="45000"/>
              <a:buFont typeface="Arial" panose="020B0604020202020204" pitchFamily="34" charset="0"/>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endParaRPr lang="fr-FR" sz="1800" dirty="0">
              <a:solidFill>
                <a:srgbClr val="FF950E"/>
              </a:solidFill>
            </a:endParaRPr>
          </a:p>
          <a:p>
            <a:pPr marL="0" indent="0">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endParaRPr lang="fr-FR" sz="2600" dirty="0">
              <a:solidFill>
                <a:srgbClr val="00DCFF"/>
              </a:solidFill>
            </a:endParaRPr>
          </a:p>
          <a:p>
            <a:pPr marL="431642" indent="-320762">
              <a:tabLst>
                <a:tab pos="342726" algn="l"/>
                <a:tab pos="448924" algn="l"/>
                <a:tab pos="898205" algn="l"/>
                <a:tab pos="1347477" algn="l"/>
                <a:tab pos="1796758" algn="l"/>
                <a:tab pos="2246040" algn="l"/>
                <a:tab pos="2695321" algn="l"/>
                <a:tab pos="3144602" algn="l"/>
                <a:tab pos="3593884" algn="l"/>
                <a:tab pos="4043165" algn="l"/>
                <a:tab pos="4492437" algn="l"/>
                <a:tab pos="4941362" algn="l"/>
                <a:tab pos="5390643" algn="l"/>
                <a:tab pos="5839924" algn="l"/>
                <a:tab pos="6289206" algn="l"/>
                <a:tab pos="6738478" algn="l"/>
                <a:tab pos="7187759" algn="l"/>
                <a:tab pos="7637040" algn="l"/>
                <a:tab pos="8086322" algn="l"/>
                <a:tab pos="8535603" algn="l"/>
                <a:tab pos="8984884" algn="l"/>
              </a:tabLst>
            </a:pPr>
            <a:endParaRPr lang="fr-FR" sz="2600" dirty="0">
              <a:solidFill>
                <a:srgbClr val="00DCFF"/>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5E112-D4FA-44FD-9957-5E26E1461FDD}"/>
              </a:ext>
            </a:extLst>
          </p:cNvPr>
          <p:cNvSpPr txBox="1">
            <a:spLocks noGrp="1"/>
          </p:cNvSpPr>
          <p:nvPr>
            <p:ph type="title" idx="4294967295"/>
          </p:nvPr>
        </p:nvSpPr>
        <p:spPr>
          <a:xfrm>
            <a:off x="2387600" y="301625"/>
            <a:ext cx="8280400" cy="598488"/>
          </a:xfrm>
        </p:spPr>
        <p:txBody>
          <a:bodyPr anchorCtr="1"/>
          <a:lstStyle/>
          <a:p>
            <a:pPr algn="ctr">
              <a:lnSpc>
                <a:spcPct val="104000"/>
              </a:lnSpc>
              <a:spcBef>
                <a:spcPts val="600"/>
              </a:spcBef>
            </a:pPr>
            <a:r>
              <a:rPr lang="fr-FR" sz="2600" u="sng">
                <a:solidFill>
                  <a:srgbClr val="FF6633"/>
                </a:solidFill>
                <a:latin typeface="Trebuchet MS" pitchFamily="2"/>
              </a:rPr>
              <a:t>ENQUÊTE PREALABLE Â LA DUP</a:t>
            </a:r>
          </a:p>
        </p:txBody>
      </p:sp>
      <p:sp>
        <p:nvSpPr>
          <p:cNvPr id="3" name="Espace réservé du texte 2">
            <a:extLst>
              <a:ext uri="{FF2B5EF4-FFF2-40B4-BE49-F238E27FC236}">
                <a16:creationId xmlns:a16="http://schemas.microsoft.com/office/drawing/2014/main" id="{ABA73A82-4DD6-40D2-9B88-C2C88159BB29}"/>
              </a:ext>
            </a:extLst>
          </p:cNvPr>
          <p:cNvSpPr txBox="1">
            <a:spLocks noGrp="1"/>
          </p:cNvSpPr>
          <p:nvPr>
            <p:ph type="body" idx="4294967295"/>
          </p:nvPr>
        </p:nvSpPr>
        <p:spPr>
          <a:xfrm>
            <a:off x="2246843" y="2230968"/>
            <a:ext cx="8099425" cy="2103967"/>
          </a:xfrm>
        </p:spPr>
        <p:txBody>
          <a:bodyPr vert="horz" lIns="91440" tIns="16559" rIns="91440" bIns="45720" rtlCol="0">
            <a:normAutofit/>
          </a:bodyPr>
          <a:lstStyle/>
          <a:p>
            <a:pPr marL="0" indent="0">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600" dirty="0">
                <a:solidFill>
                  <a:srgbClr val="FF950E"/>
                </a:solidFill>
              </a:rPr>
              <a:t>Désignation : président du TA</a:t>
            </a:r>
          </a:p>
          <a:p>
            <a:pPr marL="0" indent="0">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600" dirty="0">
                <a:solidFill>
                  <a:srgbClr val="FF950E"/>
                </a:solidFill>
              </a:rPr>
              <a:t>Autorité organisatrice : préfet.</a:t>
            </a:r>
          </a:p>
          <a:p>
            <a:pPr marL="0" indent="0">
              <a:buClr>
                <a:srgbClr val="E6E6E6"/>
              </a:buClr>
              <a:buSzPct val="4500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endParaRPr lang="fr-FR" sz="2600" dirty="0">
              <a:solidFill>
                <a:srgbClr val="00DCFF"/>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B261C9-6B5F-4115-BAF6-994B6C085844}"/>
              </a:ext>
            </a:extLst>
          </p:cNvPr>
          <p:cNvSpPr txBox="1">
            <a:spLocks noGrp="1"/>
          </p:cNvSpPr>
          <p:nvPr>
            <p:ph type="title" idx="4294967295"/>
          </p:nvPr>
        </p:nvSpPr>
        <p:spPr>
          <a:xfrm>
            <a:off x="2387600" y="301625"/>
            <a:ext cx="8280400" cy="598488"/>
          </a:xfrm>
        </p:spPr>
        <p:txBody>
          <a:bodyPr anchorCtr="1"/>
          <a:lstStyle/>
          <a:p>
            <a:pPr algn="ctr">
              <a:lnSpc>
                <a:spcPct val="104000"/>
              </a:lnSpc>
              <a:spcBef>
                <a:spcPts val="600"/>
              </a:spcBef>
            </a:pPr>
            <a:r>
              <a:rPr lang="fr-FR" sz="2600" u="sng">
                <a:solidFill>
                  <a:srgbClr val="EB613D"/>
                </a:solidFill>
                <a:latin typeface="Trebuchet MS" pitchFamily="2"/>
              </a:rPr>
              <a:t>COMPOSITION DU DOSSIER D'ENQUÊTE</a:t>
            </a:r>
          </a:p>
        </p:txBody>
      </p:sp>
      <p:sp>
        <p:nvSpPr>
          <p:cNvPr id="3" name="Espace réservé du texte 2">
            <a:extLst>
              <a:ext uri="{FF2B5EF4-FFF2-40B4-BE49-F238E27FC236}">
                <a16:creationId xmlns:a16="http://schemas.microsoft.com/office/drawing/2014/main" id="{96F491F3-A8DB-4167-85D3-2B8642F08339}"/>
              </a:ext>
            </a:extLst>
          </p:cNvPr>
          <p:cNvSpPr txBox="1">
            <a:spLocks noGrp="1"/>
          </p:cNvSpPr>
          <p:nvPr>
            <p:ph type="body" idx="4294967295"/>
          </p:nvPr>
        </p:nvSpPr>
        <p:spPr>
          <a:xfrm>
            <a:off x="2568576" y="1079501"/>
            <a:ext cx="8099425" cy="5426075"/>
          </a:xfrm>
        </p:spPr>
        <p:txBody>
          <a:bodyPr vert="horz" lIns="91440" tIns="16559" rIns="91440" bIns="45720" rtlCol="0">
            <a:normAutofit/>
          </a:bodyPr>
          <a:lstStyle/>
          <a:p>
            <a:pPr marL="431642" indent="-320762" algn="ctr">
              <a:tabLst>
                <a:tab pos="342726" algn="l"/>
                <a:tab pos="448924" algn="l"/>
                <a:tab pos="898205" algn="l"/>
                <a:tab pos="1347477" algn="l"/>
                <a:tab pos="1796758" algn="l"/>
                <a:tab pos="2246040" algn="l"/>
                <a:tab pos="2695321" algn="l"/>
                <a:tab pos="3144602" algn="l"/>
                <a:tab pos="3593884" algn="l"/>
                <a:tab pos="4043165" algn="l"/>
                <a:tab pos="4492437" algn="l"/>
                <a:tab pos="4941362" algn="l"/>
                <a:tab pos="5390643" algn="l"/>
                <a:tab pos="5839924" algn="l"/>
                <a:tab pos="6289206" algn="l"/>
                <a:tab pos="6738478" algn="l"/>
                <a:tab pos="7187759" algn="l"/>
                <a:tab pos="7637040" algn="l"/>
                <a:tab pos="8086322" algn="l"/>
                <a:tab pos="8535603" algn="l"/>
                <a:tab pos="8984884" algn="l"/>
              </a:tabLst>
            </a:pPr>
            <a:r>
              <a:rPr lang="fr-FR" sz="2600" u="sng">
                <a:solidFill>
                  <a:srgbClr val="00DCFF"/>
                </a:solidFill>
              </a:rPr>
              <a:t>DUP en vue de la réalisation de travaux ou ouvrages</a:t>
            </a:r>
          </a:p>
          <a:p>
            <a:pPr marL="0" indent="0">
              <a:lnSpc>
                <a:spcPct val="93000"/>
              </a:lnSpc>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000">
                <a:solidFill>
                  <a:srgbClr val="FF950E"/>
                </a:solidFill>
                <a:latin typeface="Arial" pitchFamily="2"/>
              </a:rPr>
              <a:t>le plan de situation ;</a:t>
            </a:r>
          </a:p>
          <a:p>
            <a:pPr marL="0" indent="0">
              <a:lnSpc>
                <a:spcPct val="93000"/>
              </a:lnSpc>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000">
                <a:solidFill>
                  <a:srgbClr val="FF950E"/>
                </a:solidFill>
                <a:latin typeface="Arial" pitchFamily="2"/>
              </a:rPr>
              <a:t>le plan général des travaux ;</a:t>
            </a:r>
          </a:p>
          <a:p>
            <a:pPr marL="0" indent="0">
              <a:lnSpc>
                <a:spcPct val="93000"/>
              </a:lnSpc>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000">
                <a:solidFill>
                  <a:srgbClr val="FF950E"/>
                </a:solidFill>
                <a:latin typeface="Arial" pitchFamily="2"/>
              </a:rPr>
              <a:t>les caractéristiques principales des ouvrages les plus importants ;</a:t>
            </a:r>
          </a:p>
          <a:p>
            <a:pPr marL="0" indent="0">
              <a:lnSpc>
                <a:spcPct val="93000"/>
              </a:lnSpc>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000">
                <a:solidFill>
                  <a:srgbClr val="FF950E"/>
                </a:solidFill>
                <a:latin typeface="Arial" pitchFamily="2"/>
              </a:rPr>
              <a:t>l'appréciation sommaire des dépenses qui doit inclure les coûts d'acquisition des terrains;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1183EA-F7B1-2576-0F6D-C8B96675CF06}"/>
              </a:ext>
            </a:extLst>
          </p:cNvPr>
          <p:cNvSpPr>
            <a:spLocks noGrp="1"/>
          </p:cNvSpPr>
          <p:nvPr>
            <p:ph type="title"/>
          </p:nvPr>
        </p:nvSpPr>
        <p:spPr>
          <a:xfrm>
            <a:off x="677334" y="609600"/>
            <a:ext cx="8596668" cy="753979"/>
          </a:xfrm>
        </p:spPr>
        <p:txBody>
          <a:bodyPr/>
          <a:lstStyle/>
          <a:p>
            <a:pPr algn="ctr"/>
            <a:r>
              <a:rPr lang="fr-FR" i="0" dirty="0">
                <a:cs typeface="Tahoma" pitchFamily="2"/>
              </a:rPr>
              <a:t>SOMMAIRE</a:t>
            </a:r>
            <a:endParaRPr lang="fr-FR" dirty="0"/>
          </a:p>
        </p:txBody>
      </p:sp>
      <p:sp>
        <p:nvSpPr>
          <p:cNvPr id="3" name="Espace réservé du contenu 2">
            <a:extLst>
              <a:ext uri="{FF2B5EF4-FFF2-40B4-BE49-F238E27FC236}">
                <a16:creationId xmlns:a16="http://schemas.microsoft.com/office/drawing/2014/main" id="{93389179-B264-AFEC-A326-842F74407F93}"/>
              </a:ext>
            </a:extLst>
          </p:cNvPr>
          <p:cNvSpPr>
            <a:spLocks noGrp="1"/>
          </p:cNvSpPr>
          <p:nvPr>
            <p:ph idx="1"/>
          </p:nvPr>
        </p:nvSpPr>
        <p:spPr/>
        <p:txBody>
          <a:bodyPr/>
          <a:lstStyle/>
          <a:p>
            <a:pPr lvl="0"/>
            <a:r>
              <a:rPr lang="fr-FR" sz="2800" dirty="0">
                <a:solidFill>
                  <a:srgbClr val="FF950E"/>
                </a:solidFill>
                <a:cs typeface="Tahoma" pitchFamily="2"/>
              </a:rPr>
              <a:t>Phase amont saisine </a:t>
            </a:r>
          </a:p>
          <a:p>
            <a:pPr lvl="1"/>
            <a:r>
              <a:rPr lang="fr-FR" sz="2400" dirty="0">
                <a:solidFill>
                  <a:srgbClr val="FF950E"/>
                </a:solidFill>
                <a:cs typeface="Tahoma" pitchFamily="2"/>
              </a:rPr>
              <a:t>Vérifier </a:t>
            </a:r>
          </a:p>
          <a:p>
            <a:pPr lvl="2"/>
            <a:r>
              <a:rPr lang="fr-FR" sz="2000" dirty="0">
                <a:solidFill>
                  <a:srgbClr val="FF950E"/>
                </a:solidFill>
                <a:cs typeface="Tahoma" pitchFamily="2"/>
              </a:rPr>
              <a:t>l</a:t>
            </a:r>
            <a:r>
              <a:rPr lang="fr-FR" sz="1600" dirty="0">
                <a:solidFill>
                  <a:srgbClr val="FF950E"/>
                </a:solidFill>
                <a:cs typeface="Tahoma" pitchFamily="2"/>
              </a:rPr>
              <a:t>’objet de l’enquête auprès du MOA et de l’autorité organisatrice</a:t>
            </a:r>
          </a:p>
          <a:p>
            <a:pPr lvl="2"/>
            <a:r>
              <a:rPr lang="fr-FR" sz="1600" dirty="0">
                <a:solidFill>
                  <a:srgbClr val="FF950E"/>
                </a:solidFill>
                <a:cs typeface="Tahoma" pitchFamily="2"/>
              </a:rPr>
              <a:t>Les textes réglementaires et législatifs qui s’appliquent (codes </a:t>
            </a:r>
            <a:r>
              <a:rPr lang="fr-FR" sz="1600" dirty="0" err="1">
                <a:solidFill>
                  <a:srgbClr val="FF950E"/>
                </a:solidFill>
                <a:cs typeface="Tahoma" pitchFamily="2"/>
              </a:rPr>
              <a:t>légifrance</a:t>
            </a:r>
            <a:r>
              <a:rPr lang="fr-FR" sz="1600" dirty="0">
                <a:solidFill>
                  <a:srgbClr val="FF950E"/>
                </a:solidFill>
                <a:cs typeface="Tahoma" pitchFamily="2"/>
              </a:rPr>
              <a:t>)</a:t>
            </a:r>
          </a:p>
          <a:p>
            <a:pPr lvl="2"/>
            <a:r>
              <a:rPr lang="fr-FR" sz="1600" dirty="0">
                <a:solidFill>
                  <a:srgbClr val="FF950E"/>
                </a:solidFill>
                <a:cs typeface="Tahoma" pitchFamily="2"/>
              </a:rPr>
              <a:t>La compétence de l’autorité de saisine (TA, préfet, maire…)</a:t>
            </a:r>
          </a:p>
          <a:p>
            <a:pPr lvl="2"/>
            <a:r>
              <a:rPr lang="fr-FR" sz="1600" dirty="0">
                <a:solidFill>
                  <a:srgbClr val="FF950E"/>
                </a:solidFill>
                <a:cs typeface="Tahoma" pitchFamily="2"/>
              </a:rPr>
              <a:t>La compétence de l’autorité organisatrice</a:t>
            </a:r>
          </a:p>
          <a:p>
            <a:endParaRPr lang="fr-FR" dirty="0"/>
          </a:p>
        </p:txBody>
      </p:sp>
    </p:spTree>
    <p:extLst>
      <p:ext uri="{BB962C8B-B14F-4D97-AF65-F5344CB8AC3E}">
        <p14:creationId xmlns:p14="http://schemas.microsoft.com/office/powerpoint/2010/main" val="628153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E2B896-871A-47BA-88D7-4E775FE4DAC9}"/>
              </a:ext>
            </a:extLst>
          </p:cNvPr>
          <p:cNvSpPr txBox="1">
            <a:spLocks noGrp="1"/>
          </p:cNvSpPr>
          <p:nvPr>
            <p:ph type="title" idx="4294967295"/>
          </p:nvPr>
        </p:nvSpPr>
        <p:spPr>
          <a:xfrm>
            <a:off x="2387600" y="301625"/>
            <a:ext cx="8280400" cy="598488"/>
          </a:xfrm>
        </p:spPr>
        <p:txBody>
          <a:bodyPr anchorCtr="1"/>
          <a:lstStyle/>
          <a:p>
            <a:pPr algn="ctr">
              <a:lnSpc>
                <a:spcPct val="104000"/>
              </a:lnSpc>
              <a:spcBef>
                <a:spcPts val="600"/>
              </a:spcBef>
            </a:pPr>
            <a:r>
              <a:rPr lang="fr-FR" sz="2600" u="sng">
                <a:solidFill>
                  <a:srgbClr val="EB613D"/>
                </a:solidFill>
                <a:latin typeface="Trebuchet MS" pitchFamily="2"/>
              </a:rPr>
              <a:t>COMPOSITION DU DOSSIER D'ENQUÊTE</a:t>
            </a:r>
          </a:p>
        </p:txBody>
      </p:sp>
      <p:sp>
        <p:nvSpPr>
          <p:cNvPr id="3" name="Espace réservé du texte 2">
            <a:extLst>
              <a:ext uri="{FF2B5EF4-FFF2-40B4-BE49-F238E27FC236}">
                <a16:creationId xmlns:a16="http://schemas.microsoft.com/office/drawing/2014/main" id="{45FA1E67-FDEA-4E1B-B6E5-FC74C7B4F960}"/>
              </a:ext>
            </a:extLst>
          </p:cNvPr>
          <p:cNvSpPr txBox="1">
            <a:spLocks noGrp="1"/>
          </p:cNvSpPr>
          <p:nvPr>
            <p:ph type="body" idx="4294967295"/>
          </p:nvPr>
        </p:nvSpPr>
        <p:spPr>
          <a:xfrm>
            <a:off x="2568576" y="1079501"/>
            <a:ext cx="8099425" cy="5089525"/>
          </a:xfrm>
        </p:spPr>
        <p:txBody>
          <a:bodyPr vert="horz" lIns="91440" tIns="16559" rIns="91440" bIns="45720" rtlCol="0">
            <a:normAutofit/>
          </a:bodyPr>
          <a:lstStyle/>
          <a:p>
            <a:pPr marL="431642" indent="-320762" algn="ctr">
              <a:tabLst>
                <a:tab pos="342726" algn="l"/>
                <a:tab pos="448924" algn="l"/>
                <a:tab pos="898205" algn="l"/>
                <a:tab pos="1347477" algn="l"/>
                <a:tab pos="1796758" algn="l"/>
                <a:tab pos="2246040" algn="l"/>
                <a:tab pos="2695321" algn="l"/>
                <a:tab pos="3144602" algn="l"/>
                <a:tab pos="3593884" algn="l"/>
                <a:tab pos="4043165" algn="l"/>
                <a:tab pos="4492437" algn="l"/>
                <a:tab pos="4941362" algn="l"/>
                <a:tab pos="5390643" algn="l"/>
                <a:tab pos="5839924" algn="l"/>
                <a:tab pos="6289206" algn="l"/>
                <a:tab pos="6738478" algn="l"/>
                <a:tab pos="7187759" algn="l"/>
                <a:tab pos="7637040" algn="l"/>
                <a:tab pos="8086322" algn="l"/>
                <a:tab pos="8535603" algn="l"/>
                <a:tab pos="8984884" algn="l"/>
              </a:tabLst>
            </a:pPr>
            <a:r>
              <a:rPr lang="fr-FR" sz="2600">
                <a:solidFill>
                  <a:srgbClr val="FF950E"/>
                </a:solidFill>
              </a:rPr>
              <a:t>Composition du dossier d'enquête.</a:t>
            </a:r>
          </a:p>
          <a:p>
            <a:pPr marL="431642" indent="-320762" algn="ctr">
              <a:tabLst>
                <a:tab pos="342726" algn="l"/>
                <a:tab pos="448924" algn="l"/>
                <a:tab pos="898205" algn="l"/>
                <a:tab pos="1347477" algn="l"/>
                <a:tab pos="1796758" algn="l"/>
                <a:tab pos="2246040" algn="l"/>
                <a:tab pos="2695321" algn="l"/>
                <a:tab pos="3144602" algn="l"/>
                <a:tab pos="3593884" algn="l"/>
                <a:tab pos="4043165" algn="l"/>
                <a:tab pos="4492437" algn="l"/>
                <a:tab pos="4941362" algn="l"/>
                <a:tab pos="5390643" algn="l"/>
                <a:tab pos="5839924" algn="l"/>
                <a:tab pos="6289206" algn="l"/>
                <a:tab pos="6738478" algn="l"/>
                <a:tab pos="7187759" algn="l"/>
                <a:tab pos="7637040" algn="l"/>
                <a:tab pos="8086322" algn="l"/>
                <a:tab pos="8535603" algn="l"/>
                <a:tab pos="8984884" algn="l"/>
              </a:tabLst>
            </a:pPr>
            <a:r>
              <a:rPr lang="fr-FR" sz="2600" u="sng">
                <a:solidFill>
                  <a:srgbClr val="00DCFF"/>
                </a:solidFill>
              </a:rPr>
              <a:t>DUP en vue de l'acquisition d'immeubles</a:t>
            </a:r>
          </a:p>
          <a:p>
            <a:pPr marL="0" indent="0">
              <a:lnSpc>
                <a:spcPct val="93000"/>
              </a:lnSpc>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400">
                <a:solidFill>
                  <a:srgbClr val="FF950E"/>
                </a:solidFill>
                <a:latin typeface="Arial" pitchFamily="2"/>
              </a:rPr>
              <a:t>une notice explicative ;</a:t>
            </a:r>
          </a:p>
          <a:p>
            <a:pPr marL="0" indent="0">
              <a:lnSpc>
                <a:spcPct val="93000"/>
              </a:lnSpc>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400">
                <a:solidFill>
                  <a:srgbClr val="FF950E"/>
                </a:solidFill>
                <a:latin typeface="Arial" pitchFamily="2"/>
              </a:rPr>
              <a:t>le plan de situation ;</a:t>
            </a:r>
          </a:p>
          <a:p>
            <a:pPr marL="0" indent="0">
              <a:lnSpc>
                <a:spcPct val="93000"/>
              </a:lnSpc>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400">
                <a:solidFill>
                  <a:srgbClr val="FF950E"/>
                </a:solidFill>
                <a:latin typeface="Arial" pitchFamily="2"/>
              </a:rPr>
              <a:t>le périmètre délimitant les immeubles à exproprier ;</a:t>
            </a:r>
          </a:p>
          <a:p>
            <a:pPr marL="0" indent="0">
              <a:lnSpc>
                <a:spcPct val="93000"/>
              </a:lnSpc>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400">
                <a:solidFill>
                  <a:srgbClr val="FF950E"/>
                </a:solidFill>
                <a:latin typeface="Arial" pitchFamily="2"/>
              </a:rPr>
              <a:t>l'estimation sommaire des acquisitions à réaliser.</a:t>
            </a:r>
          </a:p>
          <a:p>
            <a:pPr marL="431642" indent="-320762">
              <a:tabLst>
                <a:tab pos="342726" algn="l"/>
                <a:tab pos="448924" algn="l"/>
                <a:tab pos="898205" algn="l"/>
                <a:tab pos="1347477" algn="l"/>
                <a:tab pos="1796758" algn="l"/>
                <a:tab pos="2246040" algn="l"/>
                <a:tab pos="2695321" algn="l"/>
                <a:tab pos="3144602" algn="l"/>
                <a:tab pos="3593884" algn="l"/>
                <a:tab pos="4043165" algn="l"/>
                <a:tab pos="4492437" algn="l"/>
                <a:tab pos="4941362" algn="l"/>
                <a:tab pos="5390643" algn="l"/>
                <a:tab pos="5839924" algn="l"/>
                <a:tab pos="6289206" algn="l"/>
                <a:tab pos="6738478" algn="l"/>
                <a:tab pos="7187759" algn="l"/>
                <a:tab pos="7637040" algn="l"/>
                <a:tab pos="8086322" algn="l"/>
                <a:tab pos="8535603" algn="l"/>
                <a:tab pos="8984884" algn="l"/>
              </a:tabLst>
            </a:pPr>
            <a:endParaRPr lang="fr-FR" sz="2400">
              <a:solidFill>
                <a:srgbClr val="FF950E"/>
              </a:solidFill>
              <a:latin typeface="Arial" pitchFamily="2"/>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822BF1-4A73-4CA7-B555-95B60BE2121F}"/>
              </a:ext>
            </a:extLst>
          </p:cNvPr>
          <p:cNvSpPr txBox="1">
            <a:spLocks noGrp="1"/>
          </p:cNvSpPr>
          <p:nvPr>
            <p:ph type="title" idx="4294967295"/>
          </p:nvPr>
        </p:nvSpPr>
        <p:spPr>
          <a:xfrm>
            <a:off x="2387600" y="301625"/>
            <a:ext cx="8280400" cy="598488"/>
          </a:xfrm>
        </p:spPr>
        <p:txBody>
          <a:bodyPr anchorCtr="1"/>
          <a:lstStyle/>
          <a:p>
            <a:pPr algn="ctr">
              <a:lnSpc>
                <a:spcPct val="104000"/>
              </a:lnSpc>
              <a:spcBef>
                <a:spcPts val="600"/>
              </a:spcBef>
            </a:pPr>
            <a:r>
              <a:rPr lang="fr-FR" sz="2600" u="sng">
                <a:solidFill>
                  <a:srgbClr val="FF6633"/>
                </a:solidFill>
                <a:latin typeface="Trebuchet MS" pitchFamily="2"/>
              </a:rPr>
              <a:t>ENQUÊTE PREALABLE Â LA DUP</a:t>
            </a:r>
          </a:p>
        </p:txBody>
      </p:sp>
      <p:sp>
        <p:nvSpPr>
          <p:cNvPr id="3" name="Espace réservé du texte 2">
            <a:extLst>
              <a:ext uri="{FF2B5EF4-FFF2-40B4-BE49-F238E27FC236}">
                <a16:creationId xmlns:a16="http://schemas.microsoft.com/office/drawing/2014/main" id="{AB7949B7-0CE4-4E36-86E0-C444675838D7}"/>
              </a:ext>
            </a:extLst>
          </p:cNvPr>
          <p:cNvSpPr txBox="1">
            <a:spLocks noGrp="1"/>
          </p:cNvSpPr>
          <p:nvPr>
            <p:ph type="body" idx="4294967295"/>
          </p:nvPr>
        </p:nvSpPr>
        <p:spPr>
          <a:xfrm>
            <a:off x="2568576" y="1120776"/>
            <a:ext cx="8099425" cy="5089525"/>
          </a:xfrm>
        </p:spPr>
        <p:txBody>
          <a:bodyPr vert="horz" lIns="91440" tIns="16559" rIns="91440" bIns="45720" rtlCol="0">
            <a:normAutofit/>
          </a:bodyPr>
          <a:lstStyle/>
          <a:p>
            <a:pPr marL="0" indent="0">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600" dirty="0">
                <a:solidFill>
                  <a:srgbClr val="FF950E"/>
                </a:solidFill>
                <a:cs typeface="Times New Roman" pitchFamily="18"/>
              </a:rPr>
              <a:t>Lieu d'ouverture de l'enquête.</a:t>
            </a:r>
          </a:p>
          <a:p>
            <a:pPr marL="399958" lvl="1" indent="0">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200" dirty="0">
                <a:solidFill>
                  <a:srgbClr val="FF950E"/>
                </a:solidFill>
                <a:cs typeface="Times New Roman" pitchFamily="18"/>
              </a:rPr>
              <a:t>Préfecture</a:t>
            </a:r>
          </a:p>
          <a:p>
            <a:pPr marL="399958" lvl="1" indent="0">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200" dirty="0">
                <a:solidFill>
                  <a:srgbClr val="FF950E"/>
                </a:solidFill>
                <a:cs typeface="Times New Roman" pitchFamily="18"/>
              </a:rPr>
              <a:t>mairie</a:t>
            </a:r>
          </a:p>
          <a:p>
            <a:pPr marL="0" indent="0">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600" dirty="0">
                <a:solidFill>
                  <a:srgbClr val="FF950E"/>
                </a:solidFill>
              </a:rPr>
              <a:t>Arrêté organisant l'enquête.</a:t>
            </a:r>
          </a:p>
          <a:p>
            <a:pPr marL="399958" lvl="1" indent="0">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200" dirty="0">
                <a:solidFill>
                  <a:srgbClr val="FF950E"/>
                </a:solidFill>
              </a:rPr>
              <a:t>Consultation du CE</a:t>
            </a:r>
          </a:p>
          <a:p>
            <a:pPr marL="742858" lvl="1" indent="-342900" algn="just">
              <a:lnSpc>
                <a:spcPct val="93000"/>
              </a:lnSpc>
              <a:buFont typeface="Arial" panose="020B0604020202020204" pitchFamily="34" charset="0"/>
              <a:buChar char="•"/>
            </a:pPr>
            <a:r>
              <a:rPr lang="fr-FR" sz="2000" dirty="0">
                <a:solidFill>
                  <a:schemeClr val="accent2"/>
                </a:solidFill>
                <a:latin typeface="Arial" pitchFamily="18"/>
              </a:rPr>
              <a:t>objet de l'enquête</a:t>
            </a:r>
          </a:p>
          <a:p>
            <a:pPr marL="742858" lvl="1" indent="-342900" algn="just">
              <a:lnSpc>
                <a:spcPct val="93000"/>
              </a:lnSpc>
              <a:buFont typeface="Arial" panose="020B0604020202020204" pitchFamily="34" charset="0"/>
              <a:buChar char="•"/>
            </a:pPr>
            <a:r>
              <a:rPr lang="fr-FR" sz="2000" dirty="0">
                <a:solidFill>
                  <a:schemeClr val="accent2"/>
                </a:solidFill>
                <a:latin typeface="Arial" pitchFamily="18"/>
              </a:rPr>
              <a:t>Lieu, date, durée égale ou supérieure à quinze jours</a:t>
            </a:r>
          </a:p>
          <a:p>
            <a:pPr marL="742858" lvl="1" indent="-342900" algn="just">
              <a:lnSpc>
                <a:spcPct val="93000"/>
              </a:lnSpc>
              <a:buFont typeface="Arial" panose="020B0604020202020204" pitchFamily="34" charset="0"/>
              <a:buChar char="•"/>
            </a:pPr>
            <a:r>
              <a:rPr lang="fr-FR" sz="2000" dirty="0">
                <a:solidFill>
                  <a:schemeClr val="accent2"/>
                </a:solidFill>
                <a:latin typeface="Arial" pitchFamily="18"/>
              </a:rPr>
              <a:t>heures et le lieu où le public pourra prendre connaissance du dossier et formuler ses observations</a:t>
            </a:r>
          </a:p>
          <a:p>
            <a:pPr algn="just">
              <a:lnSpc>
                <a:spcPct val="93000"/>
              </a:lnSpc>
              <a:buFont typeface="Arial" panose="020B0604020202020204" pitchFamily="34" charset="0"/>
              <a:buChar char="•"/>
            </a:pPr>
            <a:r>
              <a:rPr lang="fr-FR" sz="2400" dirty="0">
                <a:solidFill>
                  <a:schemeClr val="accent2"/>
                </a:solidFill>
                <a:latin typeface="Times New Roman" panose="02020603050405020304" pitchFamily="18" charset="0"/>
                <a:cs typeface="Times New Roman" panose="02020603050405020304" pitchFamily="18" charset="0"/>
              </a:rPr>
              <a:t>registre ouvert coté et paraphé par le commissaire enquêteur</a:t>
            </a:r>
            <a:r>
              <a:rPr lang="fr-FR" sz="2400" dirty="0">
                <a:latin typeface="Arial" pitchFamily="18"/>
              </a:rPr>
              <a:t>.</a:t>
            </a:r>
          </a:p>
          <a:p>
            <a:pPr algn="just">
              <a:lnSpc>
                <a:spcPct val="93000"/>
              </a:lnSpc>
              <a:spcBef>
                <a:spcPts val="0"/>
              </a:spcBef>
            </a:pPr>
            <a:endParaRPr lang="fr-FR" sz="2400" dirty="0">
              <a:latin typeface="Arial" pitchFamily="18"/>
            </a:endParaRPr>
          </a:p>
          <a:p>
            <a:pPr marL="399958" lvl="1" indent="0">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endParaRPr lang="fr-FR" sz="2200" dirty="0">
              <a:solidFill>
                <a:srgbClr val="FF950E"/>
              </a:solidFill>
            </a:endParaRPr>
          </a:p>
          <a:p>
            <a:pPr marL="0" indent="0">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endParaRPr lang="fr-FR" sz="2600" dirty="0">
              <a:solidFill>
                <a:srgbClr val="00DCFF"/>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99BD3C-A8BD-4887-9C80-52F1AEA95EEC}"/>
              </a:ext>
            </a:extLst>
          </p:cNvPr>
          <p:cNvSpPr txBox="1">
            <a:spLocks noGrp="1"/>
          </p:cNvSpPr>
          <p:nvPr>
            <p:ph type="title" idx="4294967295"/>
          </p:nvPr>
        </p:nvSpPr>
        <p:spPr>
          <a:xfrm>
            <a:off x="2387600" y="301625"/>
            <a:ext cx="8280400" cy="598488"/>
          </a:xfrm>
        </p:spPr>
        <p:txBody>
          <a:bodyPr anchorCtr="1"/>
          <a:lstStyle/>
          <a:p>
            <a:pPr algn="ctr">
              <a:lnSpc>
                <a:spcPct val="104000"/>
              </a:lnSpc>
              <a:spcBef>
                <a:spcPts val="600"/>
              </a:spcBef>
            </a:pPr>
            <a:r>
              <a:rPr lang="fr-FR" sz="2600" u="sng">
                <a:solidFill>
                  <a:srgbClr val="FF6633"/>
                </a:solidFill>
                <a:latin typeface="Trebuchet MS" pitchFamily="2"/>
              </a:rPr>
              <a:t>ENQUÊTE PREALABLE Â LA DUP</a:t>
            </a:r>
          </a:p>
        </p:txBody>
      </p:sp>
      <p:sp>
        <p:nvSpPr>
          <p:cNvPr id="3" name="Espace réservé du texte 2">
            <a:extLst>
              <a:ext uri="{FF2B5EF4-FFF2-40B4-BE49-F238E27FC236}">
                <a16:creationId xmlns:a16="http://schemas.microsoft.com/office/drawing/2014/main" id="{36F6A35C-82C5-414B-BD92-ABA655DABD38}"/>
              </a:ext>
            </a:extLst>
          </p:cNvPr>
          <p:cNvSpPr txBox="1">
            <a:spLocks noGrp="1"/>
          </p:cNvSpPr>
          <p:nvPr>
            <p:ph type="body" idx="4294967295"/>
          </p:nvPr>
        </p:nvSpPr>
        <p:spPr>
          <a:xfrm>
            <a:off x="2568576" y="1079501"/>
            <a:ext cx="8099425" cy="5089525"/>
          </a:xfrm>
        </p:spPr>
        <p:txBody>
          <a:bodyPr vert="horz" lIns="91440" tIns="16559" rIns="91440" bIns="45720" rtlCol="0">
            <a:normAutofit/>
          </a:bodyPr>
          <a:lstStyle/>
          <a:p>
            <a:pPr marL="0" indent="0">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600" dirty="0">
                <a:solidFill>
                  <a:srgbClr val="FF950E"/>
                </a:solidFill>
              </a:rPr>
              <a:t>Publicité : préfet</a:t>
            </a:r>
          </a:p>
          <a:p>
            <a:pPr marL="399958" lvl="1" indent="0">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200" dirty="0">
                <a:solidFill>
                  <a:srgbClr val="FF950E"/>
                </a:solidFill>
              </a:rPr>
              <a:t>Délai : idem enquêtes environnementales </a:t>
            </a:r>
          </a:p>
          <a:p>
            <a:pPr marL="399958" lvl="1" indent="0">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200" dirty="0">
                <a:solidFill>
                  <a:srgbClr val="FF950E"/>
                </a:solidFill>
              </a:rPr>
              <a:t>2 journaux, locaux, régionaux ou nationaux</a:t>
            </a:r>
          </a:p>
          <a:p>
            <a:pPr marL="399958" lvl="1" indent="0">
              <a:buClr>
                <a:srgbClr val="E6E6E6"/>
              </a:buClr>
              <a:buSzPct val="45000"/>
              <a:buFont typeface="Wingdings"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200" dirty="0">
                <a:solidFill>
                  <a:srgbClr val="FF950E"/>
                </a:solidFill>
              </a:rPr>
              <a:t>affiches</a:t>
            </a:r>
          </a:p>
          <a:p>
            <a:pPr marL="0" indent="0">
              <a:buClr>
                <a:srgbClr val="E6E6E6"/>
              </a:buClr>
              <a:buSzPct val="4500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endParaRPr lang="fr-FR" sz="2600" dirty="0">
              <a:solidFill>
                <a:srgbClr val="00DCFF"/>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5D2AE0-2413-4AA1-8718-6042D3BCE68A}"/>
              </a:ext>
            </a:extLst>
          </p:cNvPr>
          <p:cNvSpPr txBox="1">
            <a:spLocks noGrp="1"/>
          </p:cNvSpPr>
          <p:nvPr>
            <p:ph type="title" idx="4294967295"/>
          </p:nvPr>
        </p:nvSpPr>
        <p:spPr>
          <a:xfrm>
            <a:off x="2387600" y="301625"/>
            <a:ext cx="8280400" cy="598488"/>
          </a:xfrm>
        </p:spPr>
        <p:txBody>
          <a:bodyPr anchorCtr="1"/>
          <a:lstStyle/>
          <a:p>
            <a:pPr algn="ctr">
              <a:lnSpc>
                <a:spcPct val="104000"/>
              </a:lnSpc>
              <a:spcBef>
                <a:spcPts val="600"/>
              </a:spcBef>
            </a:pPr>
            <a:r>
              <a:rPr lang="fr-FR" sz="2600" u="sng">
                <a:solidFill>
                  <a:srgbClr val="FF6633"/>
                </a:solidFill>
                <a:latin typeface="Trebuchet MS" pitchFamily="2"/>
              </a:rPr>
              <a:t>ENQUÊTE PREALABLE Â LA DUP</a:t>
            </a:r>
          </a:p>
        </p:txBody>
      </p:sp>
      <p:sp>
        <p:nvSpPr>
          <p:cNvPr id="3" name="Espace réservé du texte 2">
            <a:extLst>
              <a:ext uri="{FF2B5EF4-FFF2-40B4-BE49-F238E27FC236}">
                <a16:creationId xmlns:a16="http://schemas.microsoft.com/office/drawing/2014/main" id="{E56F5010-09AA-430D-BCA2-E11D9227DB3B}"/>
              </a:ext>
            </a:extLst>
          </p:cNvPr>
          <p:cNvSpPr txBox="1">
            <a:spLocks noGrp="1"/>
          </p:cNvSpPr>
          <p:nvPr>
            <p:ph type="body" idx="4294967295"/>
          </p:nvPr>
        </p:nvSpPr>
        <p:spPr>
          <a:xfrm>
            <a:off x="2568576" y="1079501"/>
            <a:ext cx="8099425" cy="5089525"/>
          </a:xfrm>
        </p:spPr>
        <p:txBody>
          <a:bodyPr vert="horz" lIns="91440" tIns="16559" rIns="91440" bIns="45720" rtlCol="0">
            <a:normAutofit/>
          </a:bodyPr>
          <a:lstStyle/>
          <a:p>
            <a:pPr marL="431642" indent="-320762" algn="ctr">
              <a:tabLst>
                <a:tab pos="342726" algn="l"/>
                <a:tab pos="448924" algn="l"/>
                <a:tab pos="898205" algn="l"/>
                <a:tab pos="1347477" algn="l"/>
                <a:tab pos="1796758" algn="l"/>
                <a:tab pos="2246040" algn="l"/>
                <a:tab pos="2695321" algn="l"/>
                <a:tab pos="3144602" algn="l"/>
                <a:tab pos="3593884" algn="l"/>
                <a:tab pos="4043165" algn="l"/>
                <a:tab pos="4492437" algn="l"/>
                <a:tab pos="4941362" algn="l"/>
                <a:tab pos="5390643" algn="l"/>
                <a:tab pos="5839924" algn="l"/>
                <a:tab pos="6289206" algn="l"/>
                <a:tab pos="6738478" algn="l"/>
                <a:tab pos="7187759" algn="l"/>
                <a:tab pos="7637040" algn="l"/>
                <a:tab pos="8086322" algn="l"/>
                <a:tab pos="8535603" algn="l"/>
                <a:tab pos="8984884" algn="l"/>
              </a:tabLst>
            </a:pPr>
            <a:endParaRPr lang="fr-FR" sz="1600">
              <a:solidFill>
                <a:srgbClr val="FF950E"/>
              </a:solidFill>
              <a:latin typeface="Arial" pitchFamily="2"/>
            </a:endParaRPr>
          </a:p>
          <a:p>
            <a:pPr marL="0" indent="0">
              <a:lnSpc>
                <a:spcPct val="93000"/>
              </a:lnSpc>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1600">
                <a:latin typeface="Arial" pitchFamily="2"/>
              </a:rPr>
              <a:t>.</a:t>
            </a:r>
          </a:p>
        </p:txBody>
      </p:sp>
      <p:sp>
        <p:nvSpPr>
          <p:cNvPr id="4" name="ZoneTexte 3">
            <a:extLst>
              <a:ext uri="{FF2B5EF4-FFF2-40B4-BE49-F238E27FC236}">
                <a16:creationId xmlns:a16="http://schemas.microsoft.com/office/drawing/2014/main" id="{7671C6DC-5523-4074-97C1-BB71551E64E8}"/>
              </a:ext>
            </a:extLst>
          </p:cNvPr>
          <p:cNvSpPr txBox="1"/>
          <p:nvPr/>
        </p:nvSpPr>
        <p:spPr>
          <a:xfrm>
            <a:off x="2603997" y="1079275"/>
            <a:ext cx="7487280" cy="4384804"/>
          </a:xfrm>
          <a:prstGeom prst="rect">
            <a:avLst/>
          </a:prstGeom>
          <a:noFill/>
          <a:ln>
            <a:noFill/>
          </a:ln>
        </p:spPr>
        <p:txBody>
          <a:bodyPr vert="horz" wrap="none" lIns="90004" tIns="44997" rIns="90004" bIns="44997" anchor="t" anchorCtr="0" compatLnSpc="1">
            <a:noAutofit/>
          </a:bodyPr>
          <a:lstStyle/>
          <a:p>
            <a:pPr defTabSz="914400" hangingPunct="0">
              <a:lnSpc>
                <a:spcPct val="95000"/>
              </a:lnSpc>
              <a:spcAft>
                <a:spcPts val="1425"/>
              </a:spcAft>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dirty="0">
                <a:solidFill>
                  <a:srgbClr val="FF950E"/>
                </a:solidFill>
                <a:latin typeface="Arial" pitchFamily="2"/>
                <a:ea typeface="SimSun" pitchFamily="2"/>
                <a:cs typeface="SimSun" pitchFamily="2"/>
              </a:rPr>
              <a:t>Recueil des observations</a:t>
            </a:r>
          </a:p>
          <a:p>
            <a:pPr marL="914400" lvl="1" indent="-457200" hangingPunct="0">
              <a:lnSpc>
                <a:spcPct val="95000"/>
              </a:lnSpc>
              <a:spcAft>
                <a:spcPts val="1425"/>
              </a:spcAft>
              <a:buFont typeface="Arial" panose="020B0604020202020204" pitchFamily="34" charset="0"/>
              <a:buChar cha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dirty="0">
                <a:solidFill>
                  <a:srgbClr val="FF950E"/>
                </a:solidFill>
                <a:latin typeface="Arial" pitchFamily="2"/>
                <a:ea typeface="SimSun" pitchFamily="2"/>
                <a:cs typeface="SimSun" pitchFamily="2"/>
              </a:rPr>
              <a:t>Registre (s)</a:t>
            </a:r>
          </a:p>
          <a:p>
            <a:pPr marL="914400" lvl="1" indent="-457200" hangingPunct="0">
              <a:lnSpc>
                <a:spcPct val="95000"/>
              </a:lnSpc>
              <a:spcAft>
                <a:spcPts val="1425"/>
              </a:spcAft>
              <a:buFont typeface="Arial" panose="020B0604020202020204" pitchFamily="34" charset="0"/>
              <a:buChar cha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dirty="0">
                <a:solidFill>
                  <a:srgbClr val="FF950E"/>
                </a:solidFill>
                <a:latin typeface="Arial" pitchFamily="2"/>
                <a:ea typeface="SimSun" pitchFamily="2"/>
                <a:cs typeface="SimSun" pitchFamily="2"/>
              </a:rPr>
              <a:t>Postal</a:t>
            </a:r>
          </a:p>
          <a:p>
            <a:pPr marL="914400" lvl="1" indent="-457200" hangingPunct="0">
              <a:lnSpc>
                <a:spcPct val="95000"/>
              </a:lnSpc>
              <a:spcAft>
                <a:spcPts val="1425"/>
              </a:spcAft>
              <a:buFont typeface="Arial" panose="020B0604020202020204" pitchFamily="34" charset="0"/>
              <a:buChar cha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dirty="0">
                <a:solidFill>
                  <a:srgbClr val="FF950E"/>
                </a:solidFill>
                <a:latin typeface="Arial" pitchFamily="2"/>
                <a:ea typeface="SimSun" pitchFamily="2"/>
                <a:cs typeface="SimSun" pitchFamily="2"/>
              </a:rPr>
              <a:t>Voie électronique (éventuellement)</a:t>
            </a:r>
          </a:p>
          <a:p>
            <a:pPr marL="914400" lvl="1" indent="-457200" hangingPunct="0">
              <a:lnSpc>
                <a:spcPct val="95000"/>
              </a:lnSpc>
              <a:spcAft>
                <a:spcPts val="1425"/>
              </a:spcAft>
              <a:buFont typeface="Arial" panose="020B0604020202020204" pitchFamily="34" charset="0"/>
              <a:buChar cha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dirty="0">
                <a:solidFill>
                  <a:srgbClr val="FF950E"/>
                </a:solidFill>
                <a:latin typeface="Arial" pitchFamily="2"/>
                <a:ea typeface="SimSun" pitchFamily="2"/>
                <a:cs typeface="SimSun" pitchFamily="2"/>
              </a:rPr>
              <a:t>Permanences CE</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BF1147-F8A2-4152-A7E2-9EFB4E2D7D77}"/>
              </a:ext>
            </a:extLst>
          </p:cNvPr>
          <p:cNvSpPr txBox="1">
            <a:spLocks noGrp="1"/>
          </p:cNvSpPr>
          <p:nvPr>
            <p:ph type="title" idx="4294967295"/>
          </p:nvPr>
        </p:nvSpPr>
        <p:spPr>
          <a:xfrm>
            <a:off x="2387600" y="301625"/>
            <a:ext cx="8280400" cy="598488"/>
          </a:xfrm>
        </p:spPr>
        <p:txBody>
          <a:bodyPr anchorCtr="1"/>
          <a:lstStyle/>
          <a:p>
            <a:pPr algn="ctr">
              <a:lnSpc>
                <a:spcPct val="104000"/>
              </a:lnSpc>
              <a:spcBef>
                <a:spcPts val="600"/>
              </a:spcBef>
            </a:pPr>
            <a:r>
              <a:rPr lang="fr-FR" sz="2600" u="sng">
                <a:solidFill>
                  <a:srgbClr val="FF6633"/>
                </a:solidFill>
                <a:latin typeface="Trebuchet MS" pitchFamily="2"/>
              </a:rPr>
              <a:t>ENQUÊTE PREALABLE Â LA DUP</a:t>
            </a:r>
          </a:p>
        </p:txBody>
      </p:sp>
      <p:sp>
        <p:nvSpPr>
          <p:cNvPr id="3" name="Espace réservé du texte 2">
            <a:extLst>
              <a:ext uri="{FF2B5EF4-FFF2-40B4-BE49-F238E27FC236}">
                <a16:creationId xmlns:a16="http://schemas.microsoft.com/office/drawing/2014/main" id="{FEC76F87-F06E-479A-9922-E4E88F7EC75F}"/>
              </a:ext>
            </a:extLst>
          </p:cNvPr>
          <p:cNvSpPr txBox="1">
            <a:spLocks noGrp="1"/>
          </p:cNvSpPr>
          <p:nvPr>
            <p:ph type="body" idx="4294967295"/>
          </p:nvPr>
        </p:nvSpPr>
        <p:spPr>
          <a:xfrm>
            <a:off x="1524001" y="900114"/>
            <a:ext cx="8099425" cy="5089525"/>
          </a:xfrm>
        </p:spPr>
        <p:txBody>
          <a:bodyPr vert="horz" lIns="91440" tIns="16559" rIns="91440" bIns="45720" rtlCol="0">
            <a:normAutofit/>
          </a:bodyPr>
          <a:lstStyle/>
          <a:p>
            <a:pPr marL="0" indent="0">
              <a:lnSpc>
                <a:spcPct val="93000"/>
              </a:lnSpc>
              <a:buClr>
                <a:srgbClr val="E6E6E6"/>
              </a:buClr>
              <a:buSzPct val="45000"/>
              <a:buFont typeface="Symbol" pitchFamily="2"/>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600" dirty="0">
                <a:solidFill>
                  <a:srgbClr val="FF950E"/>
                </a:solidFill>
                <a:latin typeface="Arial" pitchFamily="2"/>
              </a:rPr>
              <a:t>Clôture de l'enquête</a:t>
            </a:r>
          </a:p>
          <a:p>
            <a:pPr marL="457200" indent="-457200">
              <a:lnSpc>
                <a:spcPct val="93000"/>
              </a:lnSpc>
              <a:buClr>
                <a:srgbClr val="E6E6E6"/>
              </a:buClr>
              <a:buSzPct val="45000"/>
              <a:buFont typeface="Arial" panose="020B0604020202020204" pitchFamily="34" charset="0"/>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600" dirty="0">
                <a:solidFill>
                  <a:srgbClr val="FF950E"/>
                </a:solidFill>
                <a:latin typeface="Arial" pitchFamily="2"/>
              </a:rPr>
              <a:t>Préfet</a:t>
            </a:r>
          </a:p>
          <a:p>
            <a:pPr marL="457200" indent="-457200">
              <a:lnSpc>
                <a:spcPct val="93000"/>
              </a:lnSpc>
              <a:buClr>
                <a:srgbClr val="E6E6E6"/>
              </a:buClr>
              <a:buSzPct val="45000"/>
              <a:buFont typeface="Arial" panose="020B0604020202020204" pitchFamily="34" charset="0"/>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600" dirty="0">
                <a:solidFill>
                  <a:srgbClr val="FF950E"/>
                </a:solidFill>
                <a:latin typeface="Arial" pitchFamily="2"/>
              </a:rPr>
              <a:t>Maire</a:t>
            </a:r>
          </a:p>
          <a:p>
            <a:pPr>
              <a:lnSpc>
                <a:spcPct val="93000"/>
              </a:lnSpc>
              <a:buClr>
                <a:srgbClr val="E6E6E6"/>
              </a:buClr>
              <a:buSzPct val="4500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600" dirty="0">
                <a:solidFill>
                  <a:srgbClr val="FF950E"/>
                </a:solidFill>
                <a:latin typeface="Arial" pitchFamily="2"/>
              </a:rPr>
              <a:t>Le CE</a:t>
            </a:r>
          </a:p>
          <a:p>
            <a:pPr marL="457200" indent="-457200">
              <a:lnSpc>
                <a:spcPct val="93000"/>
              </a:lnSpc>
              <a:buClr>
                <a:srgbClr val="E6E6E6"/>
              </a:buClr>
              <a:buSzPct val="45000"/>
              <a:buFont typeface="Arial" panose="020B0604020202020204" pitchFamily="34" charset="0"/>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600" dirty="0">
                <a:solidFill>
                  <a:srgbClr val="FF950E"/>
                </a:solidFill>
                <a:latin typeface="Arial" pitchFamily="2"/>
              </a:rPr>
              <a:t>Examine les observations</a:t>
            </a:r>
          </a:p>
          <a:p>
            <a:pPr marL="457200" indent="-457200">
              <a:lnSpc>
                <a:spcPct val="93000"/>
              </a:lnSpc>
              <a:buClr>
                <a:srgbClr val="E6E6E6"/>
              </a:buClr>
              <a:buSzPct val="45000"/>
              <a:buFont typeface="Arial" panose="020B0604020202020204" pitchFamily="34" charset="0"/>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600" dirty="0">
                <a:solidFill>
                  <a:srgbClr val="FF950E"/>
                </a:solidFill>
                <a:latin typeface="Arial" pitchFamily="2"/>
              </a:rPr>
              <a:t>Entend toute personne utile</a:t>
            </a:r>
          </a:p>
          <a:p>
            <a:pPr marL="457200" indent="-457200">
              <a:lnSpc>
                <a:spcPct val="93000"/>
              </a:lnSpc>
              <a:buClr>
                <a:srgbClr val="E6E6E6"/>
              </a:buClr>
              <a:buSzPct val="45000"/>
              <a:buFont typeface="Arial" panose="020B0604020202020204" pitchFamily="34" charset="0"/>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600" dirty="0">
                <a:solidFill>
                  <a:srgbClr val="FF950E"/>
                </a:solidFill>
                <a:latin typeface="Arial" pitchFamily="2"/>
              </a:rPr>
              <a:t>Transmet au préfet rapport et conclusions, dossier et registre(s) dans un délai d’un mois</a:t>
            </a:r>
          </a:p>
          <a:p>
            <a:pPr marL="742858" lvl="1" indent="-342900">
              <a:lnSpc>
                <a:spcPct val="93000"/>
              </a:lnSpc>
              <a:buClr>
                <a:srgbClr val="E6E6E6"/>
              </a:buClr>
              <a:buSzPct val="4500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endParaRPr lang="fr-FR" sz="2200" dirty="0">
              <a:solidFill>
                <a:srgbClr val="FF950E"/>
              </a:solidFill>
              <a:latin typeface="Arial" pitchFamily="2"/>
            </a:endParaRPr>
          </a:p>
          <a:p>
            <a:pPr marL="399958" lvl="1" indent="0">
              <a:lnSpc>
                <a:spcPct val="93000"/>
              </a:lnSpc>
              <a:buClr>
                <a:srgbClr val="E6E6E6"/>
              </a:buClr>
              <a:buSzPct val="45000"/>
              <a:buNone/>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endParaRPr lang="fr-FR" sz="2200" dirty="0">
              <a:solidFill>
                <a:srgbClr val="FF950E"/>
              </a:solidFill>
              <a:latin typeface="Arial" pitchFamily="2"/>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87080-D005-4196-AE82-4284FDA9B486}"/>
              </a:ext>
            </a:extLst>
          </p:cNvPr>
          <p:cNvSpPr txBox="1">
            <a:spLocks noGrp="1"/>
          </p:cNvSpPr>
          <p:nvPr>
            <p:ph type="title" idx="4294967295"/>
          </p:nvPr>
        </p:nvSpPr>
        <p:spPr>
          <a:xfrm>
            <a:off x="2387600" y="301625"/>
            <a:ext cx="8280400" cy="598488"/>
          </a:xfrm>
        </p:spPr>
        <p:txBody>
          <a:bodyPr anchorCtr="1"/>
          <a:lstStyle/>
          <a:p>
            <a:pPr algn="ctr">
              <a:lnSpc>
                <a:spcPct val="104000"/>
              </a:lnSpc>
              <a:spcBef>
                <a:spcPts val="600"/>
              </a:spcBef>
            </a:pPr>
            <a:r>
              <a:rPr lang="fr-FR" sz="2600" u="sng" dirty="0">
                <a:solidFill>
                  <a:srgbClr val="FF6633"/>
                </a:solidFill>
                <a:latin typeface="Trebuchet MS" pitchFamily="2"/>
              </a:rPr>
              <a:t>ENQUÊTE PREALABLE A LA DUP</a:t>
            </a:r>
          </a:p>
        </p:txBody>
      </p:sp>
      <p:sp>
        <p:nvSpPr>
          <p:cNvPr id="3" name="Espace réservé du texte 2">
            <a:extLst>
              <a:ext uri="{FF2B5EF4-FFF2-40B4-BE49-F238E27FC236}">
                <a16:creationId xmlns:a16="http://schemas.microsoft.com/office/drawing/2014/main" id="{41323B7D-324A-45EE-A3C1-92F512BB70CD}"/>
              </a:ext>
            </a:extLst>
          </p:cNvPr>
          <p:cNvSpPr txBox="1">
            <a:spLocks noGrp="1"/>
          </p:cNvSpPr>
          <p:nvPr>
            <p:ph type="body" idx="4294967295"/>
          </p:nvPr>
        </p:nvSpPr>
        <p:spPr>
          <a:xfrm>
            <a:off x="2568576" y="1079501"/>
            <a:ext cx="8099425" cy="5089525"/>
          </a:xfrm>
        </p:spPr>
        <p:txBody>
          <a:bodyPr vert="horz" lIns="91440" tIns="16559" rIns="91440" bIns="45720" rtlCol="0">
            <a:normAutofit/>
          </a:bodyPr>
          <a:lstStyle/>
          <a:p>
            <a:pPr marL="0" indent="0">
              <a:lnSpc>
                <a:spcPct val="92000"/>
              </a:lnSpc>
              <a:buClr>
                <a:srgbClr val="000000"/>
              </a:buClr>
              <a:buSzPct val="45000"/>
              <a:buFont typeface="StarSymbol"/>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400" dirty="0">
                <a:solidFill>
                  <a:srgbClr val="FF950E"/>
                </a:solidFill>
                <a:latin typeface="Arial" pitchFamily="34"/>
                <a:cs typeface="Arial" pitchFamily="34"/>
              </a:rPr>
              <a:t>Particularité dans le cas d'une seule commune</a:t>
            </a:r>
          </a:p>
          <a:p>
            <a:pPr marL="0" indent="0">
              <a:lnSpc>
                <a:spcPct val="92000"/>
              </a:lnSpc>
              <a:buClr>
                <a:srgbClr val="000000"/>
              </a:buClr>
              <a:buSzPct val="45000"/>
              <a:buFont typeface="StarSymbol"/>
              <a:buChar cha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r>
              <a:rPr lang="fr-FR" sz="2400" dirty="0">
                <a:solidFill>
                  <a:srgbClr val="FF950E"/>
                </a:solidFill>
                <a:latin typeface="Arial" pitchFamily="34"/>
                <a:cs typeface="Arial" pitchFamily="34"/>
              </a:rPr>
              <a:t>Le CE clos le registre et transmet les pièces au maire</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F9EA35-5E68-4248-8238-9C569222F480}"/>
              </a:ext>
            </a:extLst>
          </p:cNvPr>
          <p:cNvSpPr txBox="1">
            <a:spLocks noGrp="1"/>
          </p:cNvSpPr>
          <p:nvPr>
            <p:ph type="title" idx="4294967295"/>
          </p:nvPr>
        </p:nvSpPr>
        <p:spPr>
          <a:xfrm>
            <a:off x="2387600" y="301625"/>
            <a:ext cx="8280400" cy="598488"/>
          </a:xfrm>
        </p:spPr>
        <p:txBody>
          <a:bodyPr anchorCtr="1"/>
          <a:lstStyle/>
          <a:p>
            <a:pPr algn="ctr">
              <a:lnSpc>
                <a:spcPct val="104000"/>
              </a:lnSpc>
              <a:spcBef>
                <a:spcPts val="600"/>
              </a:spcBef>
            </a:pPr>
            <a:r>
              <a:rPr lang="fr-FR" sz="2600" u="sng">
                <a:solidFill>
                  <a:srgbClr val="FF6633"/>
                </a:solidFill>
                <a:latin typeface="Trebuchet MS" pitchFamily="2"/>
              </a:rPr>
              <a:t>ENQUÊTE PREALABLE Â LA DUP</a:t>
            </a:r>
          </a:p>
        </p:txBody>
      </p:sp>
      <p:sp>
        <p:nvSpPr>
          <p:cNvPr id="3" name="Espace réservé du texte 2">
            <a:extLst>
              <a:ext uri="{FF2B5EF4-FFF2-40B4-BE49-F238E27FC236}">
                <a16:creationId xmlns:a16="http://schemas.microsoft.com/office/drawing/2014/main" id="{C683469A-D03B-44E8-911F-81BBD8C02985}"/>
              </a:ext>
            </a:extLst>
          </p:cNvPr>
          <p:cNvSpPr txBox="1">
            <a:spLocks noGrp="1"/>
          </p:cNvSpPr>
          <p:nvPr>
            <p:ph type="body" idx="4294967295"/>
          </p:nvPr>
        </p:nvSpPr>
        <p:spPr>
          <a:xfrm>
            <a:off x="1671109" y="1892301"/>
            <a:ext cx="8099425" cy="2205567"/>
          </a:xfrm>
        </p:spPr>
        <p:txBody>
          <a:bodyPr vert="horz" lIns="91440" tIns="16559" rIns="91440" bIns="45720" rtlCol="0">
            <a:normAutofit/>
          </a:bodyPr>
          <a:lstStyle/>
          <a:p>
            <a:pPr marL="431642" indent="-320762" algn="ctr">
              <a:tabLst>
                <a:tab pos="342726" algn="l"/>
                <a:tab pos="448924" algn="l"/>
                <a:tab pos="898205" algn="l"/>
                <a:tab pos="1347477" algn="l"/>
                <a:tab pos="1796758" algn="l"/>
                <a:tab pos="2246040" algn="l"/>
                <a:tab pos="2695321" algn="l"/>
                <a:tab pos="3144602" algn="l"/>
                <a:tab pos="3593884" algn="l"/>
                <a:tab pos="4043165" algn="l"/>
                <a:tab pos="4492437" algn="l"/>
                <a:tab pos="4941362" algn="l"/>
                <a:tab pos="5390643" algn="l"/>
                <a:tab pos="5839924" algn="l"/>
                <a:tab pos="6289206" algn="l"/>
                <a:tab pos="6738478" algn="l"/>
                <a:tab pos="7187759" algn="l"/>
                <a:tab pos="7637040" algn="l"/>
                <a:tab pos="8086322" algn="l"/>
                <a:tab pos="8535603" algn="l"/>
                <a:tab pos="8984884" algn="l"/>
              </a:tabLst>
            </a:pPr>
            <a:endParaRPr lang="fr-FR" sz="2600" dirty="0">
              <a:solidFill>
                <a:srgbClr val="FF950E"/>
              </a:solidFill>
            </a:endParaRPr>
          </a:p>
          <a:p>
            <a:pPr marL="431642" indent="-320762" algn="ctr">
              <a:tabLst>
                <a:tab pos="342726" algn="l"/>
                <a:tab pos="448924" algn="l"/>
                <a:tab pos="898205" algn="l"/>
                <a:tab pos="1347477" algn="l"/>
                <a:tab pos="1796758" algn="l"/>
                <a:tab pos="2246040" algn="l"/>
                <a:tab pos="2695321" algn="l"/>
                <a:tab pos="3144602" algn="l"/>
                <a:tab pos="3593884" algn="l"/>
                <a:tab pos="4043165" algn="l"/>
                <a:tab pos="4492437" algn="l"/>
                <a:tab pos="4941362" algn="l"/>
                <a:tab pos="5390643" algn="l"/>
                <a:tab pos="5839924" algn="l"/>
                <a:tab pos="6289206" algn="l"/>
                <a:tab pos="6738478" algn="l"/>
                <a:tab pos="7187759" algn="l"/>
                <a:tab pos="7637040" algn="l"/>
                <a:tab pos="8086322" algn="l"/>
                <a:tab pos="8535603" algn="l"/>
                <a:tab pos="8984884" algn="l"/>
              </a:tabLst>
            </a:pPr>
            <a:r>
              <a:rPr lang="fr-FR" sz="2600" dirty="0">
                <a:solidFill>
                  <a:srgbClr val="FF950E"/>
                </a:solidFill>
              </a:rPr>
              <a:t>Particularités des obligations  et compétence du commissaire enquêteur.</a:t>
            </a:r>
          </a:p>
          <a:p>
            <a:pPr marL="0" indent="0">
              <a:lnSpc>
                <a:spcPct val="93000"/>
              </a:lnSpc>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endParaRPr lang="fr-FR" sz="1600" dirty="0">
              <a:solidFill>
                <a:srgbClr val="FF950E"/>
              </a:solidFill>
              <a:latin typeface="Arial" pitchFamily="2"/>
            </a:endParaRPr>
          </a:p>
          <a:p>
            <a:pPr marL="0" indent="0">
              <a:lnSpc>
                <a:spcPct val="93000"/>
              </a:lnSpc>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pPr>
            <a:endParaRPr lang="fr-FR" sz="1600" dirty="0">
              <a:latin typeface="Arial" pitchFamily="2"/>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AE17CC-B4A9-44D6-A51F-8B5AC3025458}"/>
              </a:ext>
            </a:extLst>
          </p:cNvPr>
          <p:cNvSpPr txBox="1">
            <a:spLocks noGrp="1"/>
          </p:cNvSpPr>
          <p:nvPr>
            <p:ph type="title" idx="4294967295"/>
          </p:nvPr>
        </p:nvSpPr>
        <p:spPr>
          <a:xfrm>
            <a:off x="2387600" y="301625"/>
            <a:ext cx="8280400" cy="598488"/>
          </a:xfrm>
        </p:spPr>
        <p:txBody>
          <a:bodyPr anchorCtr="1"/>
          <a:lstStyle/>
          <a:p>
            <a:pPr algn="ctr">
              <a:lnSpc>
                <a:spcPct val="104000"/>
              </a:lnSpc>
              <a:spcBef>
                <a:spcPts val="600"/>
              </a:spcBef>
            </a:pPr>
            <a:r>
              <a:rPr lang="fr-FR" sz="2600" u="sng">
                <a:solidFill>
                  <a:srgbClr val="FF6633"/>
                </a:solidFill>
                <a:latin typeface="Trebuchet MS" pitchFamily="2"/>
              </a:rPr>
              <a:t>ENQUÊTE PREALABLE Â LA DUP</a:t>
            </a:r>
          </a:p>
        </p:txBody>
      </p:sp>
      <p:sp>
        <p:nvSpPr>
          <p:cNvPr id="3" name="Espace réservé du texte 2">
            <a:extLst>
              <a:ext uri="{FF2B5EF4-FFF2-40B4-BE49-F238E27FC236}">
                <a16:creationId xmlns:a16="http://schemas.microsoft.com/office/drawing/2014/main" id="{4C1040E4-F155-4758-BE1A-C29F2E1839E6}"/>
              </a:ext>
            </a:extLst>
          </p:cNvPr>
          <p:cNvSpPr txBox="1">
            <a:spLocks noGrp="1"/>
          </p:cNvSpPr>
          <p:nvPr>
            <p:ph type="body" idx="4294967295"/>
          </p:nvPr>
        </p:nvSpPr>
        <p:spPr>
          <a:xfrm>
            <a:off x="1806576" y="1761596"/>
            <a:ext cx="8099425" cy="2561167"/>
          </a:xfrm>
        </p:spPr>
        <p:txBody>
          <a:bodyPr vert="horz" lIns="91440" tIns="17638" rIns="91440" bIns="45720" rtlCol="0" anchorCtr="1">
            <a:normAutofit/>
          </a:bodyPr>
          <a:lstStyle/>
          <a:p>
            <a:pPr marL="431642" indent="-320762" algn="ctr">
              <a:tabLst>
                <a:tab pos="342726" algn="l"/>
                <a:tab pos="448924" algn="l"/>
                <a:tab pos="898205" algn="l"/>
                <a:tab pos="1347477" algn="l"/>
                <a:tab pos="1796758" algn="l"/>
                <a:tab pos="2246040" algn="l"/>
                <a:tab pos="2695321" algn="l"/>
                <a:tab pos="3144602" algn="l"/>
                <a:tab pos="3593884" algn="l"/>
                <a:tab pos="4043165" algn="l"/>
                <a:tab pos="4492437" algn="l"/>
                <a:tab pos="4941362" algn="l"/>
                <a:tab pos="5390643" algn="l"/>
                <a:tab pos="5839924" algn="l"/>
                <a:tab pos="6289206" algn="l"/>
                <a:tab pos="6738478" algn="l"/>
                <a:tab pos="7187759" algn="l"/>
                <a:tab pos="7637040" algn="l"/>
                <a:tab pos="8086322" algn="l"/>
                <a:tab pos="8535603" algn="l"/>
                <a:tab pos="8984884" algn="l"/>
              </a:tabLst>
            </a:pPr>
            <a:r>
              <a:rPr lang="fr-FR" sz="2400" dirty="0">
                <a:solidFill>
                  <a:srgbClr val="FF950E"/>
                </a:solidFill>
                <a:latin typeface="Arial" pitchFamily="34"/>
              </a:rPr>
              <a:t>Dispositions particulières</a:t>
            </a:r>
          </a:p>
          <a:p>
            <a:pPr algn="just">
              <a:lnSpc>
                <a:spcPct val="93000"/>
              </a:lnSpc>
              <a:spcBef>
                <a:spcPts val="0"/>
              </a:spcBef>
              <a:buFont typeface="Arial" panose="020B0604020202020204" pitchFamily="34" charset="0"/>
              <a:buChar char="•"/>
            </a:pPr>
            <a:r>
              <a:rPr lang="fr-FR" sz="2400" dirty="0">
                <a:latin typeface="Arial" pitchFamily="18"/>
              </a:rPr>
              <a:t>monuments historiques,</a:t>
            </a:r>
          </a:p>
          <a:p>
            <a:pPr algn="just">
              <a:lnSpc>
                <a:spcPct val="93000"/>
              </a:lnSpc>
              <a:spcBef>
                <a:spcPts val="0"/>
              </a:spcBef>
              <a:buFont typeface="Arial" panose="020B0604020202020204" pitchFamily="34" charset="0"/>
              <a:buChar char="•"/>
            </a:pPr>
            <a:r>
              <a:rPr lang="fr-FR" sz="2400" dirty="0">
                <a:latin typeface="Arial" pitchFamily="18"/>
              </a:rPr>
              <a:t>monuments et sites naturels,</a:t>
            </a:r>
          </a:p>
          <a:p>
            <a:pPr algn="just">
              <a:lnSpc>
                <a:spcPct val="93000"/>
              </a:lnSpc>
              <a:spcBef>
                <a:spcPts val="0"/>
              </a:spcBef>
              <a:buFont typeface="Arial" panose="020B0604020202020204" pitchFamily="34" charset="0"/>
              <a:buChar char="•"/>
            </a:pPr>
            <a:r>
              <a:rPr lang="fr-FR" sz="2400" dirty="0">
                <a:latin typeface="Arial" pitchFamily="18"/>
              </a:rPr>
              <a:t> vignes AOC</a:t>
            </a:r>
          </a:p>
          <a:p>
            <a:pPr algn="just">
              <a:lnSpc>
                <a:spcPct val="93000"/>
              </a:lnSpc>
              <a:spcBef>
                <a:spcPts val="0"/>
              </a:spcBef>
              <a:buFont typeface="Arial" panose="020B0604020202020204" pitchFamily="34" charset="0"/>
              <a:buChar char="•"/>
            </a:pPr>
            <a:r>
              <a:rPr lang="fr-FR" sz="2400" dirty="0">
                <a:latin typeface="Arial" pitchFamily="18"/>
              </a:rPr>
              <a:t>Opération secrète intéressant la défense nationale,</a:t>
            </a:r>
          </a:p>
          <a:p>
            <a:pPr marL="431642" indent="-320762" algn="ctr">
              <a:tabLst>
                <a:tab pos="342726" algn="l"/>
                <a:tab pos="448924" algn="l"/>
                <a:tab pos="898205" algn="l"/>
                <a:tab pos="1347477" algn="l"/>
                <a:tab pos="1796758" algn="l"/>
                <a:tab pos="2246040" algn="l"/>
                <a:tab pos="2695321" algn="l"/>
                <a:tab pos="3144602" algn="l"/>
                <a:tab pos="3593884" algn="l"/>
                <a:tab pos="4043165" algn="l"/>
                <a:tab pos="4492437" algn="l"/>
                <a:tab pos="4941362" algn="l"/>
                <a:tab pos="5390643" algn="l"/>
                <a:tab pos="5839924" algn="l"/>
                <a:tab pos="6289206" algn="l"/>
                <a:tab pos="6738478" algn="l"/>
                <a:tab pos="7187759" algn="l"/>
                <a:tab pos="7637040" algn="l"/>
                <a:tab pos="8086322" algn="l"/>
                <a:tab pos="8535603" algn="l"/>
                <a:tab pos="8984884" algn="l"/>
              </a:tabLst>
            </a:pPr>
            <a:endParaRPr lang="fr-FR" sz="2400" dirty="0">
              <a:solidFill>
                <a:srgbClr val="FF950E"/>
              </a:solidFill>
              <a:latin typeface="Arial" pitchFamily="34"/>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30E3E2-2216-4E94-8BF8-3508C0B8FF78}"/>
              </a:ext>
            </a:extLst>
          </p:cNvPr>
          <p:cNvSpPr txBox="1">
            <a:spLocks noGrp="1"/>
          </p:cNvSpPr>
          <p:nvPr>
            <p:ph type="title" idx="4294967295"/>
          </p:nvPr>
        </p:nvSpPr>
        <p:spPr>
          <a:xfrm>
            <a:off x="2859088" y="255589"/>
            <a:ext cx="7808912" cy="1144587"/>
          </a:xfrm>
        </p:spPr>
        <p:txBody>
          <a:bodyPr anchorCtr="1"/>
          <a:lstStyle/>
          <a:p>
            <a:pPr algn="ctr">
              <a:lnSpc>
                <a:spcPct val="104000"/>
              </a:lnSpc>
              <a:spcBef>
                <a:spcPts val="600"/>
              </a:spcBef>
            </a:pPr>
            <a:r>
              <a:rPr lang="fr-FR" sz="2600" u="sng">
                <a:solidFill>
                  <a:srgbClr val="FF6633"/>
                </a:solidFill>
                <a:latin typeface="Trebuchet MS" pitchFamily="2"/>
              </a:rPr>
              <a:t>ENQUÊTE PARCELLAIRE</a:t>
            </a:r>
          </a:p>
        </p:txBody>
      </p:sp>
      <p:sp>
        <p:nvSpPr>
          <p:cNvPr id="3" name="Espace réservé du texte 2">
            <a:extLst>
              <a:ext uri="{FF2B5EF4-FFF2-40B4-BE49-F238E27FC236}">
                <a16:creationId xmlns:a16="http://schemas.microsoft.com/office/drawing/2014/main" id="{40FAE504-F87F-491D-8D6A-C7938371D203}"/>
              </a:ext>
            </a:extLst>
          </p:cNvPr>
          <p:cNvSpPr txBox="1">
            <a:spLocks noGrp="1"/>
          </p:cNvSpPr>
          <p:nvPr>
            <p:ph type="body" idx="4294967295"/>
          </p:nvPr>
        </p:nvSpPr>
        <p:spPr>
          <a:xfrm>
            <a:off x="1929343" y="1400175"/>
            <a:ext cx="7959725" cy="4859338"/>
          </a:xfrm>
        </p:spPr>
        <p:txBody>
          <a:bodyPr vert="horz" lIns="91440" tIns="21241" rIns="91440" bIns="45720" rtlCol="0">
            <a:normAutofit/>
          </a:bodyPr>
          <a:lstStyle/>
          <a:p>
            <a:pPr indent="-339836">
              <a:lnSpc>
                <a:spcPct val="93000"/>
              </a:lnSpc>
            </a:pPr>
            <a:r>
              <a:rPr lang="fr-FR" sz="2800" dirty="0">
                <a:latin typeface="Arial" panose="020B0604020202020204" pitchFamily="34" charset="0"/>
                <a:cs typeface="Arial" panose="020B0604020202020204" pitchFamily="34" charset="0"/>
              </a:rPr>
              <a:t>Objet </a:t>
            </a:r>
          </a:p>
          <a:p>
            <a:pPr marL="460081" indent="-457200">
              <a:lnSpc>
                <a:spcPct val="93000"/>
              </a:lnSpc>
              <a:buFont typeface="Arial" panose="020B0604020202020204" pitchFamily="34" charset="0"/>
              <a:buChar char="•"/>
            </a:pPr>
            <a:r>
              <a:rPr lang="fr-FR" sz="2800" dirty="0">
                <a:solidFill>
                  <a:srgbClr val="FFC000"/>
                </a:solidFill>
                <a:latin typeface="Arial" panose="020B0604020202020204" pitchFamily="34" charset="0"/>
                <a:cs typeface="Arial" panose="020B0604020202020204" pitchFamily="34" charset="0"/>
              </a:rPr>
              <a:t>détermination des « parcelles à exproprier » avec leurs accessoires (tréfonds, droits réels tels que usufruit, emphytéose, droit d’usage ou d’habitation, servitudes). L’expropriation peut être limitée à l’un de ces droits</a:t>
            </a:r>
          </a:p>
          <a:p>
            <a:pPr marL="460081" indent="-457200">
              <a:lnSpc>
                <a:spcPct val="93000"/>
              </a:lnSpc>
              <a:buFont typeface="Arial" panose="020B0604020202020204" pitchFamily="34" charset="0"/>
              <a:buChar char="•"/>
            </a:pPr>
            <a:r>
              <a:rPr lang="fr-FR" sz="2800" dirty="0">
                <a:solidFill>
                  <a:srgbClr val="FFC000"/>
                </a:solidFill>
                <a:latin typeface="Arial" panose="020B0604020202020204" pitchFamily="34" charset="0"/>
                <a:cs typeface="Arial" panose="020B0604020202020204" pitchFamily="34" charset="0"/>
              </a:rPr>
              <a:t> recherche des propriétaires, des titulaires des droits réels et des autres ayants droit à indemnité (locataires, fermiers), les propriétaires n’étant tenus de les « dénoncer » qu’ultérieurement.</a:t>
            </a:r>
          </a:p>
          <a:p>
            <a:pPr indent="-339836">
              <a:lnSpc>
                <a:spcPct val="93000"/>
              </a:lnSpc>
            </a:pPr>
            <a:endParaRPr lang="fr-FR" sz="2400" dirty="0">
              <a:latin typeface="Arial" pitchFamily="2"/>
              <a:cs typeface="Times New Roman" pitchFamily="18"/>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283E5D-1E08-4A3B-A7EF-25496F0D8822}"/>
              </a:ext>
            </a:extLst>
          </p:cNvPr>
          <p:cNvSpPr txBox="1">
            <a:spLocks noGrp="1"/>
          </p:cNvSpPr>
          <p:nvPr>
            <p:ph type="title" idx="4294967295"/>
          </p:nvPr>
        </p:nvSpPr>
        <p:spPr>
          <a:xfrm>
            <a:off x="2859088" y="255589"/>
            <a:ext cx="7808912" cy="1144587"/>
          </a:xfrm>
        </p:spPr>
        <p:txBody>
          <a:bodyPr anchorCtr="1"/>
          <a:lstStyle/>
          <a:p>
            <a:pPr algn="ctr">
              <a:lnSpc>
                <a:spcPct val="104000"/>
              </a:lnSpc>
              <a:spcBef>
                <a:spcPts val="600"/>
              </a:spcBef>
            </a:pPr>
            <a:r>
              <a:rPr lang="fr-FR" sz="2600" u="sng">
                <a:solidFill>
                  <a:srgbClr val="FF6633"/>
                </a:solidFill>
                <a:latin typeface="Trebuchet MS" pitchFamily="2"/>
              </a:rPr>
              <a:t>ENQUÊTE PARCELLAIRE</a:t>
            </a:r>
          </a:p>
        </p:txBody>
      </p:sp>
      <p:sp>
        <p:nvSpPr>
          <p:cNvPr id="3" name="Espace réservé du texte 2">
            <a:extLst>
              <a:ext uri="{FF2B5EF4-FFF2-40B4-BE49-F238E27FC236}">
                <a16:creationId xmlns:a16="http://schemas.microsoft.com/office/drawing/2014/main" id="{131AC64D-5A5F-4195-94E0-00599B883D27}"/>
              </a:ext>
            </a:extLst>
          </p:cNvPr>
          <p:cNvSpPr txBox="1">
            <a:spLocks noGrp="1"/>
          </p:cNvSpPr>
          <p:nvPr>
            <p:ph type="body" idx="4294967295"/>
          </p:nvPr>
        </p:nvSpPr>
        <p:spPr>
          <a:xfrm>
            <a:off x="1744664" y="2009776"/>
            <a:ext cx="7958137" cy="1800225"/>
          </a:xfrm>
        </p:spPr>
        <p:txBody>
          <a:bodyPr vert="horz" lIns="91440" tIns="21241" rIns="91440" bIns="45720" rtlCol="0">
            <a:normAutofit/>
          </a:bodyPr>
          <a:lstStyle/>
          <a:p>
            <a:pPr indent="-339836">
              <a:lnSpc>
                <a:spcPct val="93000"/>
              </a:lnSpc>
            </a:pPr>
            <a:endParaRPr lang="fr-FR" sz="2400" dirty="0">
              <a:solidFill>
                <a:srgbClr val="FF950E"/>
              </a:solidFill>
              <a:latin typeface="Arial" pitchFamily="2"/>
              <a:cs typeface="Times New Roman" pitchFamily="18"/>
            </a:endParaRPr>
          </a:p>
          <a:p>
            <a:pPr indent="-339836">
              <a:lnSpc>
                <a:spcPct val="93000"/>
              </a:lnSpc>
            </a:pPr>
            <a:r>
              <a:rPr lang="fr-FR" sz="2400" dirty="0">
                <a:solidFill>
                  <a:srgbClr val="FF950E"/>
                </a:solidFill>
                <a:latin typeface="Arial" pitchFamily="2"/>
                <a:cs typeface="Times New Roman" pitchFamily="18"/>
              </a:rPr>
              <a:t>Désignation (liste d’aptitude), </a:t>
            </a:r>
          </a:p>
          <a:p>
            <a:pPr indent="-339836">
              <a:lnSpc>
                <a:spcPct val="93000"/>
              </a:lnSpc>
            </a:pPr>
            <a:r>
              <a:rPr lang="fr-FR" sz="2400" dirty="0">
                <a:solidFill>
                  <a:srgbClr val="FF950E"/>
                </a:solidFill>
                <a:latin typeface="Arial" pitchFamily="2"/>
                <a:cs typeface="Times New Roman" pitchFamily="18"/>
              </a:rPr>
              <a:t>Indemnisation : Préfet si enquête parcellaire non rattachée à une DUP environnementale</a:t>
            </a:r>
          </a:p>
          <a:p>
            <a:pPr indent="-339836">
              <a:lnSpc>
                <a:spcPct val="93000"/>
              </a:lnSpc>
            </a:pPr>
            <a:endParaRPr lang="fr-FR" sz="2400" dirty="0">
              <a:latin typeface="Arial" pitchFamily="2"/>
              <a:cs typeface="Times New Roman" pitchFamily="18"/>
            </a:endParaRPr>
          </a:p>
          <a:p>
            <a:pPr indent="-339836">
              <a:lnSpc>
                <a:spcPct val="93000"/>
              </a:lnSpc>
            </a:pPr>
            <a:endParaRPr lang="fr-FR" sz="2400" dirty="0">
              <a:latin typeface="Arial" pitchFamily="2"/>
              <a:cs typeface="Times New Roman" pitchFamily="1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0B8D0-77C5-489D-2003-251E76A2D03B}"/>
              </a:ext>
            </a:extLst>
          </p:cNvPr>
          <p:cNvSpPr>
            <a:spLocks noGrp="1"/>
          </p:cNvSpPr>
          <p:nvPr>
            <p:ph type="title"/>
          </p:nvPr>
        </p:nvSpPr>
        <p:spPr>
          <a:xfrm>
            <a:off x="709418" y="288757"/>
            <a:ext cx="8596668" cy="593558"/>
          </a:xfrm>
        </p:spPr>
        <p:txBody>
          <a:bodyPr>
            <a:normAutofit fontScale="90000"/>
          </a:bodyPr>
          <a:lstStyle/>
          <a:p>
            <a:pPr algn="ctr"/>
            <a:r>
              <a:rPr lang="fr-FR" sz="3600" b="0" i="0" dirty="0">
                <a:solidFill>
                  <a:srgbClr val="FF950E"/>
                </a:solidFill>
                <a:latin typeface="Trebuchet MS" pitchFamily="34"/>
                <a:cs typeface="Tahoma" pitchFamily="2"/>
              </a:rPr>
              <a:t>LE DOSSIER D'ENQUÊTE</a:t>
            </a:r>
            <a:endParaRPr lang="fr-FR" dirty="0"/>
          </a:p>
        </p:txBody>
      </p:sp>
      <p:sp>
        <p:nvSpPr>
          <p:cNvPr id="4" name="ZoneTexte 3">
            <a:extLst>
              <a:ext uri="{FF2B5EF4-FFF2-40B4-BE49-F238E27FC236}">
                <a16:creationId xmlns:a16="http://schemas.microsoft.com/office/drawing/2014/main" id="{E7509629-5ADE-318C-F10E-226C8A0A0E00}"/>
              </a:ext>
            </a:extLst>
          </p:cNvPr>
          <p:cNvSpPr txBox="1"/>
          <p:nvPr/>
        </p:nvSpPr>
        <p:spPr>
          <a:xfrm>
            <a:off x="928331" y="1203158"/>
            <a:ext cx="8596668" cy="5632311"/>
          </a:xfrm>
          <a:prstGeom prst="rect">
            <a:avLst/>
          </a:prstGeom>
          <a:noFill/>
        </p:spPr>
        <p:txBody>
          <a:bodyPr wrap="square">
            <a:spAutoFit/>
          </a:bodyPr>
          <a:lstStyle/>
          <a:p>
            <a:pPr marL="0" marR="0" lvl="1" indent="0" algn="l" defTabSz="914400" rtl="0" fontAlgn="auto" hangingPunct="1">
              <a:lnSpc>
                <a:spcPct val="100000"/>
              </a:lnSpc>
              <a:spcBef>
                <a:spcPts val="0"/>
              </a:spcBef>
              <a:spcAft>
                <a:spcPts val="0"/>
              </a:spcAft>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Trebuchet MS" pitchFamily="18"/>
                <a:ea typeface="SimSun" pitchFamily="2"/>
                <a:cs typeface="Mangal" pitchFamily="2"/>
              </a:rPr>
              <a:t>Phase aval : vérifier la composition du dossier</a:t>
            </a:r>
          </a:p>
          <a:p>
            <a:pPr marL="0" lvl="1">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400" b="0" i="0" u="none" strike="noStrike" kern="1200" cap="none" spc="0" baseline="0" dirty="0">
                <a:solidFill>
                  <a:schemeClr val="accent5"/>
                </a:solidFill>
                <a:uFillTx/>
                <a:latin typeface="Trebuchet MS" pitchFamily="18"/>
                <a:ea typeface="Trebuchet MS" pitchFamily="34"/>
                <a:cs typeface="Trebuchet MS" pitchFamily="34"/>
              </a:rPr>
              <a:t>Éléments propres à toutes les enquêtes </a:t>
            </a:r>
            <a:r>
              <a:rPr lang="fr-FR" sz="2400" dirty="0">
                <a:solidFill>
                  <a:schemeClr val="accent5"/>
                </a:solidFill>
                <a:latin typeface="Trebuchet MS" pitchFamily="18"/>
                <a:ea typeface="SimSun" pitchFamily="2"/>
                <a:cs typeface="Mangal" pitchFamily="2"/>
              </a:rPr>
              <a:t>Art R 123-8 </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400" dirty="0">
                <a:solidFill>
                  <a:schemeClr val="accent5"/>
                </a:solidFill>
                <a:latin typeface="Trebuchet MS" pitchFamily="18"/>
                <a:ea typeface="SimSun" pitchFamily="2"/>
                <a:cs typeface="Mangal" pitchFamily="2"/>
              </a:rPr>
              <a:t>(code de l’environnement)</a:t>
            </a:r>
          </a:p>
          <a:p>
            <a:pPr marL="0" lvl="1">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Trebuchet MS" pitchFamily="18"/>
                <a:ea typeface="SimSun" pitchFamily="2"/>
                <a:cs typeface="Mangal" pitchFamily="2"/>
              </a:rPr>
              <a:t>1° </a:t>
            </a:r>
            <a:r>
              <a:rPr lang="fr-FR" sz="2000" b="0" i="0" u="none" strike="noStrike" kern="1200" cap="none" spc="0" baseline="0" dirty="0">
                <a:solidFill>
                  <a:srgbClr val="FF950E"/>
                </a:solidFill>
                <a:uFillTx/>
                <a:latin typeface="Trebuchet MS" pitchFamily="18"/>
                <a:ea typeface="SimSun" pitchFamily="2"/>
                <a:cs typeface="Mangal" pitchFamily="2"/>
              </a:rPr>
              <a:t>Lorsqu'ils sont requis, </a:t>
            </a:r>
          </a:p>
          <a:p>
            <a:pPr lvl="2" indent="-457200">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solidFill>
                  <a:srgbClr val="FF950E"/>
                </a:solidFill>
                <a:uFillTx/>
                <a:latin typeface="Trebuchet MS" pitchFamily="18"/>
                <a:ea typeface="SimSun" pitchFamily="2"/>
                <a:cs typeface="Mangal" pitchFamily="2"/>
              </a:rPr>
              <a:t>l'étude d'impact</a:t>
            </a:r>
          </a:p>
          <a:p>
            <a:pPr lvl="2" indent="-457200">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solidFill>
                  <a:srgbClr val="FF950E"/>
                </a:solidFill>
                <a:uFillTx/>
                <a:latin typeface="Trebuchet MS" pitchFamily="18"/>
                <a:ea typeface="SimSun" pitchFamily="2"/>
                <a:cs typeface="Mangal" pitchFamily="2"/>
              </a:rPr>
              <a:t>le rapport sur les incidences environnementales</a:t>
            </a:r>
          </a:p>
          <a:p>
            <a:pPr>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solidFill>
                  <a:srgbClr val="FF950E"/>
                </a:solidFill>
                <a:uFillTx/>
                <a:latin typeface="Trebuchet MS" pitchFamily="18"/>
                <a:ea typeface="SimSun" pitchFamily="2"/>
                <a:cs typeface="Mangal" pitchFamily="2"/>
              </a:rPr>
              <a:t>2° En l'absence d'évaluation environnementale, </a:t>
            </a:r>
          </a:p>
          <a:p>
            <a:pPr lvl="1">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solidFill>
                  <a:srgbClr val="FF950E"/>
                </a:solidFill>
                <a:uFillTx/>
                <a:latin typeface="Trebuchet MS" pitchFamily="18"/>
                <a:ea typeface="SimSun" pitchFamily="2"/>
                <a:cs typeface="Mangal" pitchFamily="2"/>
              </a:rPr>
              <a:t>la décision prise après un examen au cas par cas</a:t>
            </a:r>
          </a:p>
          <a:p>
            <a:pPr>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solidFill>
                  <a:srgbClr val="FF950E"/>
                </a:solidFill>
                <a:uFillTx/>
                <a:latin typeface="Trebuchet MS" pitchFamily="18"/>
                <a:ea typeface="SimSun" pitchFamily="2"/>
                <a:cs typeface="Mangal" pitchFamily="2"/>
              </a:rPr>
              <a:t>3° La mention des textes qui régissent l'enquête publique</a:t>
            </a:r>
          </a:p>
          <a:p>
            <a:pPr lvl="1">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solidFill>
                  <a:srgbClr val="FF950E"/>
                </a:solidFill>
                <a:uFillTx/>
                <a:latin typeface="Trebuchet MS" pitchFamily="18"/>
                <a:ea typeface="SimSun" pitchFamily="2"/>
                <a:cs typeface="Mangal" pitchFamily="2"/>
              </a:rPr>
              <a:t>et l'indication de la façon dont cette enquête </a:t>
            </a:r>
          </a:p>
          <a:p>
            <a:pPr lvl="1">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solidFill>
                  <a:srgbClr val="FF950E"/>
                </a:solidFill>
                <a:uFillTx/>
                <a:latin typeface="Trebuchet MS" pitchFamily="18"/>
                <a:ea typeface="SimSun" pitchFamily="2"/>
                <a:cs typeface="Mangal" pitchFamily="2"/>
              </a:rPr>
              <a:t>s'insère dans la procédure administrative   </a:t>
            </a:r>
          </a:p>
          <a:p>
            <a:pPr>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solidFill>
                  <a:srgbClr val="FF950E"/>
                </a:solidFill>
                <a:uFillTx/>
                <a:latin typeface="Trebuchet MS" pitchFamily="18"/>
                <a:ea typeface="SimSun" pitchFamily="2"/>
                <a:cs typeface="Mangal" pitchFamily="2"/>
              </a:rPr>
              <a:t>4° Lorsqu'ils sont rendus obligatoires </a:t>
            </a:r>
          </a:p>
          <a:p>
            <a:pPr lvl="1">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solidFill>
                  <a:srgbClr val="FF950E"/>
                </a:solidFill>
                <a:uFillTx/>
                <a:latin typeface="Trebuchet MS" pitchFamily="18"/>
                <a:ea typeface="SimSun" pitchFamily="2"/>
                <a:cs typeface="Mangal" pitchFamily="2"/>
              </a:rPr>
              <a:t>les avis émis sur le projet plan, ou programme ;</a:t>
            </a:r>
          </a:p>
          <a:p>
            <a:pPr>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solidFill>
                  <a:srgbClr val="FF950E"/>
                </a:solidFill>
                <a:uFillTx/>
                <a:latin typeface="Trebuchet MS" pitchFamily="18"/>
                <a:ea typeface="SimSun" pitchFamily="2"/>
                <a:cs typeface="Mangal" pitchFamily="2"/>
              </a:rPr>
              <a:t>5° Le bilan de la procédure de débat public ou l’absence de débat public</a:t>
            </a:r>
          </a:p>
          <a:p>
            <a:pPr>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solidFill>
                  <a:srgbClr val="FF950E"/>
                </a:solidFill>
                <a:uFillTx/>
                <a:latin typeface="Trebuchet MS" pitchFamily="18"/>
                <a:ea typeface="SimSun" pitchFamily="2"/>
                <a:cs typeface="Mangal" pitchFamily="2"/>
              </a:rPr>
              <a:t>6° La mention des autres autorisations nécessaires pour réaliser le projet</a:t>
            </a:r>
          </a:p>
        </p:txBody>
      </p:sp>
    </p:spTree>
    <p:extLst>
      <p:ext uri="{BB962C8B-B14F-4D97-AF65-F5344CB8AC3E}">
        <p14:creationId xmlns:p14="http://schemas.microsoft.com/office/powerpoint/2010/main" val="11552534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888BEC-C3D2-4678-BD62-D58F26810156}"/>
              </a:ext>
            </a:extLst>
          </p:cNvPr>
          <p:cNvSpPr txBox="1">
            <a:spLocks noGrp="1"/>
          </p:cNvSpPr>
          <p:nvPr>
            <p:ph type="title" idx="4294967295"/>
          </p:nvPr>
        </p:nvSpPr>
        <p:spPr>
          <a:xfrm>
            <a:off x="2859088" y="255589"/>
            <a:ext cx="7808912" cy="1144587"/>
          </a:xfrm>
        </p:spPr>
        <p:txBody>
          <a:bodyPr anchorCtr="1"/>
          <a:lstStyle/>
          <a:p>
            <a:pPr algn="ctr">
              <a:lnSpc>
                <a:spcPct val="104000"/>
              </a:lnSpc>
              <a:spcBef>
                <a:spcPts val="600"/>
              </a:spcBef>
            </a:pPr>
            <a:r>
              <a:rPr lang="fr-FR" sz="2600" u="sng">
                <a:solidFill>
                  <a:srgbClr val="FF6633"/>
                </a:solidFill>
                <a:latin typeface="Trebuchet MS" pitchFamily="2"/>
              </a:rPr>
              <a:t>ENQUÊTE PARCELLAIRE</a:t>
            </a:r>
          </a:p>
        </p:txBody>
      </p:sp>
      <p:sp>
        <p:nvSpPr>
          <p:cNvPr id="3" name="Espace réservé du texte 2">
            <a:extLst>
              <a:ext uri="{FF2B5EF4-FFF2-40B4-BE49-F238E27FC236}">
                <a16:creationId xmlns:a16="http://schemas.microsoft.com/office/drawing/2014/main" id="{5E5E9CA4-F851-4B4F-9B7A-E5447645240A}"/>
              </a:ext>
            </a:extLst>
          </p:cNvPr>
          <p:cNvSpPr txBox="1">
            <a:spLocks noGrp="1"/>
          </p:cNvSpPr>
          <p:nvPr>
            <p:ph type="body" idx="4294967295"/>
          </p:nvPr>
        </p:nvSpPr>
        <p:spPr>
          <a:xfrm>
            <a:off x="1727730" y="1783292"/>
            <a:ext cx="7958137" cy="2890308"/>
          </a:xfrm>
        </p:spPr>
        <p:txBody>
          <a:bodyPr vert="horz" lIns="91440" tIns="21241" rIns="91440" bIns="45720" rtlCol="0">
            <a:normAutofit/>
          </a:bodyPr>
          <a:lstStyle/>
          <a:p>
            <a:pPr indent="-339836">
              <a:lnSpc>
                <a:spcPct val="93000"/>
              </a:lnSpc>
            </a:pPr>
            <a:r>
              <a:rPr lang="fr-FR" sz="2400" dirty="0">
                <a:solidFill>
                  <a:srgbClr val="FF950E"/>
                </a:solidFill>
                <a:latin typeface="Arial" pitchFamily="2"/>
                <a:cs typeface="Times New Roman" pitchFamily="18"/>
              </a:rPr>
              <a:t>Composition du dossier</a:t>
            </a:r>
          </a:p>
          <a:p>
            <a:pPr algn="just">
              <a:lnSpc>
                <a:spcPct val="93000"/>
              </a:lnSpc>
              <a:spcBef>
                <a:spcPts val="0"/>
              </a:spcBef>
            </a:pPr>
            <a:r>
              <a:rPr lang="fr-FR" sz="2400" dirty="0">
                <a:latin typeface="Arial" pitchFamily="18"/>
                <a:cs typeface="Times New Roman" pitchFamily="18"/>
              </a:rPr>
              <a:t>° </a:t>
            </a:r>
            <a:r>
              <a:rPr lang="fr-FR" sz="2400" dirty="0">
                <a:solidFill>
                  <a:srgbClr val="FFC000"/>
                </a:solidFill>
                <a:latin typeface="Arial" pitchFamily="18"/>
                <a:cs typeface="Times New Roman" pitchFamily="18"/>
              </a:rPr>
              <a:t>Un plan parcellaire régulier des terrains et bâtiments ;</a:t>
            </a:r>
          </a:p>
          <a:p>
            <a:pPr algn="just">
              <a:lnSpc>
                <a:spcPct val="93000"/>
              </a:lnSpc>
              <a:spcBef>
                <a:spcPts val="0"/>
              </a:spcBef>
            </a:pPr>
            <a:r>
              <a:rPr lang="fr-FR" sz="2400" dirty="0">
                <a:solidFill>
                  <a:srgbClr val="FFC000"/>
                </a:solidFill>
                <a:latin typeface="Arial" pitchFamily="18"/>
                <a:cs typeface="Times New Roman" pitchFamily="18"/>
              </a:rPr>
              <a:t>2° La liste des propriétaires établie à l'aide d'extraits des documents cadastraux ou à l'aide des renseignements délivrés par le directeur des finances publiques</a:t>
            </a:r>
            <a:endParaRPr lang="fr-FR" sz="2400" dirty="0">
              <a:solidFill>
                <a:srgbClr val="FFC000"/>
              </a:solidFill>
              <a:latin typeface="Arial" pitchFamily="2"/>
              <a:cs typeface="Times New Roman" pitchFamily="18"/>
            </a:endParaRPr>
          </a:p>
          <a:p>
            <a:pPr indent="-339836">
              <a:lnSpc>
                <a:spcPct val="93000"/>
              </a:lnSpc>
            </a:pPr>
            <a:endParaRPr lang="fr-FR" sz="2400" dirty="0">
              <a:latin typeface="Arial" pitchFamily="2"/>
              <a:cs typeface="Times New Roman" pitchFamily="18"/>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B76C1D-3796-48E3-ABDB-E0C541EC9224}"/>
              </a:ext>
            </a:extLst>
          </p:cNvPr>
          <p:cNvSpPr txBox="1">
            <a:spLocks noGrp="1"/>
          </p:cNvSpPr>
          <p:nvPr>
            <p:ph type="title" idx="4294967295"/>
          </p:nvPr>
        </p:nvSpPr>
        <p:spPr>
          <a:xfrm>
            <a:off x="2859088" y="255589"/>
            <a:ext cx="7808912" cy="1144587"/>
          </a:xfrm>
        </p:spPr>
        <p:txBody>
          <a:bodyPr anchorCtr="1"/>
          <a:lstStyle/>
          <a:p>
            <a:pPr algn="ctr">
              <a:lnSpc>
                <a:spcPct val="104000"/>
              </a:lnSpc>
              <a:spcBef>
                <a:spcPts val="600"/>
              </a:spcBef>
            </a:pPr>
            <a:r>
              <a:rPr lang="fr-FR" sz="2600" u="sng">
                <a:solidFill>
                  <a:srgbClr val="FF6633"/>
                </a:solidFill>
                <a:latin typeface="Trebuchet MS" pitchFamily="2"/>
              </a:rPr>
              <a:t>ENQUÊTE PARCELLAIRE</a:t>
            </a:r>
          </a:p>
        </p:txBody>
      </p:sp>
      <p:sp>
        <p:nvSpPr>
          <p:cNvPr id="3" name="Espace réservé du texte 2">
            <a:extLst>
              <a:ext uri="{FF2B5EF4-FFF2-40B4-BE49-F238E27FC236}">
                <a16:creationId xmlns:a16="http://schemas.microsoft.com/office/drawing/2014/main" id="{71A42AE5-6EC0-4B5F-8864-A405043FDAF9}"/>
              </a:ext>
            </a:extLst>
          </p:cNvPr>
          <p:cNvSpPr txBox="1">
            <a:spLocks noGrp="1"/>
          </p:cNvSpPr>
          <p:nvPr>
            <p:ph type="body" idx="4294967295"/>
          </p:nvPr>
        </p:nvSpPr>
        <p:spPr>
          <a:xfrm>
            <a:off x="1846264" y="1938868"/>
            <a:ext cx="7958137" cy="1684867"/>
          </a:xfrm>
        </p:spPr>
        <p:txBody>
          <a:bodyPr vert="horz" lIns="91440" tIns="21241" rIns="91440" bIns="45720" rtlCol="0">
            <a:normAutofit/>
          </a:bodyPr>
          <a:lstStyle/>
          <a:p>
            <a:pPr indent="-339836">
              <a:lnSpc>
                <a:spcPct val="93000"/>
              </a:lnSpc>
            </a:pPr>
            <a:r>
              <a:rPr lang="fr-FR" sz="2400" dirty="0">
                <a:solidFill>
                  <a:srgbClr val="FF950E"/>
                </a:solidFill>
                <a:latin typeface="Arial" pitchFamily="2"/>
                <a:cs typeface="Times New Roman" pitchFamily="18"/>
              </a:rPr>
              <a:t>Organisation Publicité et déroulement : Préfet Idem DUP</a:t>
            </a:r>
          </a:p>
          <a:p>
            <a:pPr indent="-339836">
              <a:lnSpc>
                <a:spcPct val="93000"/>
              </a:lnSpc>
            </a:pPr>
            <a:r>
              <a:rPr lang="fr-FR" sz="2400" dirty="0">
                <a:solidFill>
                  <a:srgbClr val="FF950E"/>
                </a:solidFill>
                <a:latin typeface="Arial" pitchFamily="2"/>
                <a:cs typeface="Times New Roman" pitchFamily="18"/>
              </a:rPr>
              <a:t>Registre(s) : côté, paraphés et clos par les maires</a:t>
            </a:r>
          </a:p>
          <a:p>
            <a:pPr indent="-339836">
              <a:lnSpc>
                <a:spcPct val="93000"/>
              </a:lnSpc>
            </a:pPr>
            <a:endParaRPr lang="fr-FR" sz="2400" dirty="0">
              <a:latin typeface="Arial" pitchFamily="2"/>
              <a:cs typeface="Times New Roman" pitchFamily="18"/>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626EA2-9180-421F-B56F-EB88375DAF64}"/>
              </a:ext>
            </a:extLst>
          </p:cNvPr>
          <p:cNvSpPr txBox="1">
            <a:spLocks noGrp="1"/>
          </p:cNvSpPr>
          <p:nvPr>
            <p:ph type="title" idx="4294967295"/>
          </p:nvPr>
        </p:nvSpPr>
        <p:spPr>
          <a:xfrm>
            <a:off x="2859088" y="255589"/>
            <a:ext cx="7808912" cy="1144587"/>
          </a:xfrm>
        </p:spPr>
        <p:txBody>
          <a:bodyPr anchorCtr="1"/>
          <a:lstStyle/>
          <a:p>
            <a:pPr algn="ctr">
              <a:lnSpc>
                <a:spcPct val="104000"/>
              </a:lnSpc>
              <a:spcBef>
                <a:spcPts val="600"/>
              </a:spcBef>
            </a:pPr>
            <a:r>
              <a:rPr lang="fr-FR" sz="2600" u="sng">
                <a:solidFill>
                  <a:srgbClr val="FF6633"/>
                </a:solidFill>
                <a:latin typeface="Trebuchet MS" pitchFamily="2"/>
              </a:rPr>
              <a:t>ENQUÊTE PARCELLAIRE</a:t>
            </a:r>
          </a:p>
        </p:txBody>
      </p:sp>
      <p:sp>
        <p:nvSpPr>
          <p:cNvPr id="3" name="Espace réservé du texte 2">
            <a:extLst>
              <a:ext uri="{FF2B5EF4-FFF2-40B4-BE49-F238E27FC236}">
                <a16:creationId xmlns:a16="http://schemas.microsoft.com/office/drawing/2014/main" id="{201269CC-37CD-4E40-946E-88E2B792F5DF}"/>
              </a:ext>
            </a:extLst>
          </p:cNvPr>
          <p:cNvSpPr txBox="1">
            <a:spLocks noGrp="1"/>
          </p:cNvSpPr>
          <p:nvPr>
            <p:ph type="body" idx="4294967295"/>
          </p:nvPr>
        </p:nvSpPr>
        <p:spPr>
          <a:xfrm>
            <a:off x="2709864" y="1295401"/>
            <a:ext cx="7958137" cy="4964113"/>
          </a:xfrm>
        </p:spPr>
        <p:txBody>
          <a:bodyPr vert="horz" lIns="91440" tIns="21241" rIns="91440" bIns="45720" rtlCol="0">
            <a:normAutofit/>
          </a:bodyPr>
          <a:lstStyle/>
          <a:p>
            <a:pPr indent="-339836">
              <a:lnSpc>
                <a:spcPct val="93000"/>
              </a:lnSpc>
            </a:pPr>
            <a:r>
              <a:rPr lang="fr-FR" sz="2400" dirty="0">
                <a:solidFill>
                  <a:srgbClr val="FF950E"/>
                </a:solidFill>
                <a:latin typeface="Arial" pitchFamily="2"/>
                <a:cs typeface="Times New Roman" pitchFamily="18"/>
              </a:rPr>
              <a:t>Notification individuelle</a:t>
            </a:r>
          </a:p>
          <a:p>
            <a:pPr indent="-339836">
              <a:lnSpc>
                <a:spcPct val="93000"/>
              </a:lnSpc>
            </a:pPr>
            <a:endParaRPr lang="fr-FR" sz="2400" dirty="0">
              <a:latin typeface="Arial" pitchFamily="2"/>
              <a:cs typeface="Times New Roman" pitchFamily="18"/>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AE4E92-8140-47A7-A130-E22C4C233C6A}"/>
              </a:ext>
            </a:extLst>
          </p:cNvPr>
          <p:cNvSpPr txBox="1">
            <a:spLocks noGrp="1"/>
          </p:cNvSpPr>
          <p:nvPr>
            <p:ph type="title" idx="4294967295"/>
          </p:nvPr>
        </p:nvSpPr>
        <p:spPr>
          <a:xfrm>
            <a:off x="2859088" y="255589"/>
            <a:ext cx="7808912" cy="1144587"/>
          </a:xfrm>
        </p:spPr>
        <p:txBody>
          <a:bodyPr anchorCtr="1"/>
          <a:lstStyle/>
          <a:p>
            <a:pPr algn="ctr">
              <a:lnSpc>
                <a:spcPct val="104000"/>
              </a:lnSpc>
              <a:spcBef>
                <a:spcPts val="600"/>
              </a:spcBef>
            </a:pPr>
            <a:r>
              <a:rPr lang="fr-FR" sz="2600" u="sng">
                <a:solidFill>
                  <a:srgbClr val="FF6633"/>
                </a:solidFill>
                <a:latin typeface="Trebuchet MS" pitchFamily="2"/>
              </a:rPr>
              <a:t>ENQUÊTE PARCELLAIRE</a:t>
            </a:r>
          </a:p>
        </p:txBody>
      </p:sp>
      <p:sp>
        <p:nvSpPr>
          <p:cNvPr id="3" name="Espace réservé du texte 2">
            <a:extLst>
              <a:ext uri="{FF2B5EF4-FFF2-40B4-BE49-F238E27FC236}">
                <a16:creationId xmlns:a16="http://schemas.microsoft.com/office/drawing/2014/main" id="{E8C77372-053E-4EB8-AC98-55A8C50BBCEE}"/>
              </a:ext>
            </a:extLst>
          </p:cNvPr>
          <p:cNvSpPr txBox="1">
            <a:spLocks noGrp="1"/>
          </p:cNvSpPr>
          <p:nvPr>
            <p:ph type="body" idx="4294967295"/>
          </p:nvPr>
        </p:nvSpPr>
        <p:spPr>
          <a:xfrm>
            <a:off x="2709864" y="1295401"/>
            <a:ext cx="7958137" cy="4964113"/>
          </a:xfrm>
        </p:spPr>
        <p:txBody>
          <a:bodyPr vert="horz" lIns="91440" tIns="21241" rIns="91440" bIns="45720" rtlCol="0">
            <a:normAutofit/>
          </a:bodyPr>
          <a:lstStyle/>
          <a:p>
            <a:pPr indent="-339836">
              <a:lnSpc>
                <a:spcPct val="93000"/>
              </a:lnSpc>
            </a:pPr>
            <a:r>
              <a:rPr lang="fr-FR" sz="2800" dirty="0">
                <a:solidFill>
                  <a:srgbClr val="FFC000"/>
                </a:solidFill>
                <a:latin typeface="Arial" panose="020B0604020202020204" pitchFamily="34" charset="0"/>
                <a:cs typeface="Arial" panose="020B0604020202020204" pitchFamily="34" charset="0"/>
              </a:rPr>
              <a:t>Conclusion de l’enquête parcellaire</a:t>
            </a:r>
          </a:p>
          <a:p>
            <a:pPr indent="-339836">
              <a:lnSpc>
                <a:spcPct val="93000"/>
              </a:lnSpc>
            </a:pPr>
            <a:r>
              <a:rPr lang="fr-FR" sz="2800" dirty="0">
                <a:solidFill>
                  <a:srgbClr val="FFC000"/>
                </a:solidFill>
                <a:latin typeface="Arial" panose="020B0604020202020204" pitchFamily="34" charset="0"/>
                <a:cs typeface="Arial" panose="020B0604020202020204" pitchFamily="34" charset="0"/>
              </a:rPr>
              <a:t>Dans le délai d’un mois après la clôture de l’enquête, le CE établit un procès-verbal de l’opération (qui peut être rédigé sous la forme d’un rapport) et donne son avis motivé sur l’emprise des ouvrages projetés, après avoir entendu toute personne susceptible de l’éclairer</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75747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49191-6F0C-11C1-CF46-45EE209A9C18}"/>
              </a:ext>
            </a:extLst>
          </p:cNvPr>
          <p:cNvSpPr>
            <a:spLocks noGrp="1"/>
          </p:cNvSpPr>
          <p:nvPr>
            <p:ph type="ctrTitle"/>
          </p:nvPr>
        </p:nvSpPr>
        <p:spPr>
          <a:xfrm>
            <a:off x="863600" y="2637833"/>
            <a:ext cx="8647470" cy="1231433"/>
          </a:xfrm>
        </p:spPr>
        <p:txBody>
          <a:bodyPr/>
          <a:lstStyle/>
          <a:p>
            <a:pPr algn="ctr"/>
            <a:r>
              <a:rPr lang="fr-FR" sz="6000" dirty="0"/>
              <a:t>Les enquêtes de voirie </a:t>
            </a:r>
          </a:p>
        </p:txBody>
      </p:sp>
      <p:sp>
        <p:nvSpPr>
          <p:cNvPr id="3" name="Sous-titre 2">
            <a:extLst>
              <a:ext uri="{FF2B5EF4-FFF2-40B4-BE49-F238E27FC236}">
                <a16:creationId xmlns:a16="http://schemas.microsoft.com/office/drawing/2014/main" id="{183C6614-4549-B431-149E-A92EC136C675}"/>
              </a:ext>
            </a:extLst>
          </p:cNvPr>
          <p:cNvSpPr>
            <a:spLocks noGrp="1"/>
          </p:cNvSpPr>
          <p:nvPr>
            <p:ph type="subTitle" idx="1"/>
          </p:nvPr>
        </p:nvSpPr>
        <p:spPr/>
        <p:txBody>
          <a:bodyPr/>
          <a:lstStyle/>
          <a:p>
            <a:endParaRPr lang="fr-FR"/>
          </a:p>
        </p:txBody>
      </p:sp>
      <p:pic>
        <p:nvPicPr>
          <p:cNvPr id="4" name="Image 3">
            <a:extLst>
              <a:ext uri="{FF2B5EF4-FFF2-40B4-BE49-F238E27FC236}">
                <a16:creationId xmlns:a16="http://schemas.microsoft.com/office/drawing/2014/main" id="{B73DF57E-DD74-04A9-5697-71C062F016DB}"/>
              </a:ext>
            </a:extLst>
          </p:cNvPr>
          <p:cNvPicPr>
            <a:picLocks noChangeAspect="1"/>
          </p:cNvPicPr>
          <p:nvPr/>
        </p:nvPicPr>
        <p:blipFill>
          <a:blip r:embed="rId2"/>
          <a:stretch>
            <a:fillRect/>
          </a:stretch>
        </p:blipFill>
        <p:spPr>
          <a:xfrm>
            <a:off x="0" y="0"/>
            <a:ext cx="4416322" cy="1422400"/>
          </a:xfrm>
          <a:prstGeom prst="rect">
            <a:avLst/>
          </a:prstGeom>
        </p:spPr>
      </p:pic>
    </p:spTree>
    <p:extLst>
      <p:ext uri="{BB962C8B-B14F-4D97-AF65-F5344CB8AC3E}">
        <p14:creationId xmlns:p14="http://schemas.microsoft.com/office/powerpoint/2010/main" val="29095453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5E3068-46DB-2978-8A56-014300D14215}"/>
              </a:ext>
            </a:extLst>
          </p:cNvPr>
          <p:cNvSpPr>
            <a:spLocks noGrp="1"/>
          </p:cNvSpPr>
          <p:nvPr>
            <p:ph type="title"/>
          </p:nvPr>
        </p:nvSpPr>
        <p:spPr>
          <a:xfrm>
            <a:off x="643468" y="1286933"/>
            <a:ext cx="8596668" cy="914400"/>
          </a:xfrm>
        </p:spPr>
        <p:txBody>
          <a:bodyPr>
            <a:normAutofit/>
          </a:bodyPr>
          <a:lstStyle/>
          <a:p>
            <a:pPr algn="ctr"/>
            <a:r>
              <a:rPr lang="fr-FR" sz="4800" dirty="0"/>
              <a:t>Introduction</a:t>
            </a:r>
          </a:p>
        </p:txBody>
      </p:sp>
      <p:sp>
        <p:nvSpPr>
          <p:cNvPr id="3" name="Espace réservé du contenu 2">
            <a:extLst>
              <a:ext uri="{FF2B5EF4-FFF2-40B4-BE49-F238E27FC236}">
                <a16:creationId xmlns:a16="http://schemas.microsoft.com/office/drawing/2014/main" id="{C8DB203C-975F-25FC-F890-6AC1C0C5FD35}"/>
              </a:ext>
            </a:extLst>
          </p:cNvPr>
          <p:cNvSpPr>
            <a:spLocks noGrp="1"/>
          </p:cNvSpPr>
          <p:nvPr>
            <p:ph idx="1"/>
          </p:nvPr>
        </p:nvSpPr>
        <p:spPr>
          <a:xfrm>
            <a:off x="778934" y="2465390"/>
            <a:ext cx="8596668" cy="1429278"/>
          </a:xfrm>
        </p:spPr>
        <p:txBody>
          <a:bodyPr>
            <a:normAutofit/>
          </a:bodyPr>
          <a:lstStyle/>
          <a:p>
            <a:pPr algn="just"/>
            <a:r>
              <a:rPr lang="fr-FR" sz="2400" dirty="0"/>
              <a:t>Le nouveau code des relations entre le public et l’administration </a:t>
            </a:r>
          </a:p>
          <a:p>
            <a:pPr algn="just"/>
            <a:r>
              <a:rPr lang="fr-FR" sz="2400" dirty="0"/>
              <a:t>L’application de ces dispositions aux enquêtes de voirie</a:t>
            </a:r>
          </a:p>
        </p:txBody>
      </p:sp>
      <p:pic>
        <p:nvPicPr>
          <p:cNvPr id="4" name="Image 3">
            <a:extLst>
              <a:ext uri="{FF2B5EF4-FFF2-40B4-BE49-F238E27FC236}">
                <a16:creationId xmlns:a16="http://schemas.microsoft.com/office/drawing/2014/main" id="{993F7F6E-E2E0-AF53-9157-36306511AC7F}"/>
              </a:ext>
            </a:extLst>
          </p:cNvPr>
          <p:cNvPicPr>
            <a:picLocks noChangeAspect="1"/>
          </p:cNvPicPr>
          <p:nvPr/>
        </p:nvPicPr>
        <p:blipFill>
          <a:blip r:embed="rId2"/>
          <a:stretch>
            <a:fillRect/>
          </a:stretch>
        </p:blipFill>
        <p:spPr>
          <a:xfrm>
            <a:off x="0" y="0"/>
            <a:ext cx="3667637" cy="1181265"/>
          </a:xfrm>
          <a:prstGeom prst="rect">
            <a:avLst/>
          </a:prstGeom>
        </p:spPr>
      </p:pic>
    </p:spTree>
    <p:extLst>
      <p:ext uri="{BB962C8B-B14F-4D97-AF65-F5344CB8AC3E}">
        <p14:creationId xmlns:p14="http://schemas.microsoft.com/office/powerpoint/2010/main" val="187006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6BBE15-0C2F-3AA8-6230-D5A27E58218F}"/>
              </a:ext>
            </a:extLst>
          </p:cNvPr>
          <p:cNvSpPr>
            <a:spLocks noGrp="1"/>
          </p:cNvSpPr>
          <p:nvPr>
            <p:ph type="title"/>
          </p:nvPr>
        </p:nvSpPr>
        <p:spPr>
          <a:xfrm>
            <a:off x="677334" y="1412694"/>
            <a:ext cx="8596668" cy="1320800"/>
          </a:xfrm>
        </p:spPr>
        <p:txBody>
          <a:bodyPr>
            <a:normAutofit fontScale="90000"/>
          </a:bodyPr>
          <a:lstStyle/>
          <a:p>
            <a:pPr algn="ctr"/>
            <a:r>
              <a:rPr lang="fr-FR" dirty="0"/>
              <a:t>NATURE JURIDIQUE DES VOIES DU TERRITOIRE COMMUNAL </a:t>
            </a:r>
            <a:br>
              <a:rPr lang="fr-FR" dirty="0"/>
            </a:br>
            <a:endParaRPr lang="fr-FR" dirty="0"/>
          </a:p>
        </p:txBody>
      </p:sp>
      <p:sp>
        <p:nvSpPr>
          <p:cNvPr id="3" name="Espace réservé du contenu 2">
            <a:extLst>
              <a:ext uri="{FF2B5EF4-FFF2-40B4-BE49-F238E27FC236}">
                <a16:creationId xmlns:a16="http://schemas.microsoft.com/office/drawing/2014/main" id="{5129AAD1-EF60-9EF2-E112-B7C059440503}"/>
              </a:ext>
            </a:extLst>
          </p:cNvPr>
          <p:cNvSpPr>
            <a:spLocks noGrp="1"/>
          </p:cNvSpPr>
          <p:nvPr>
            <p:ph idx="1"/>
          </p:nvPr>
        </p:nvSpPr>
        <p:spPr>
          <a:xfrm>
            <a:off x="677334" y="2964923"/>
            <a:ext cx="8596668" cy="1505478"/>
          </a:xfrm>
        </p:spPr>
        <p:txBody>
          <a:bodyPr>
            <a:normAutofit/>
          </a:bodyPr>
          <a:lstStyle/>
          <a:p>
            <a:pPr algn="just"/>
            <a:r>
              <a:rPr lang="fr-FR" sz="2400" dirty="0"/>
              <a:t>Distinction entre voies du domaine public et voies du domaine privé</a:t>
            </a:r>
          </a:p>
          <a:p>
            <a:pPr algn="just"/>
            <a:r>
              <a:rPr lang="fr-FR" sz="2400" dirty="0"/>
              <a:t>Les chemins et sentiers d’exploitation</a:t>
            </a:r>
          </a:p>
        </p:txBody>
      </p:sp>
      <p:pic>
        <p:nvPicPr>
          <p:cNvPr id="4" name="Image 3">
            <a:extLst>
              <a:ext uri="{FF2B5EF4-FFF2-40B4-BE49-F238E27FC236}">
                <a16:creationId xmlns:a16="http://schemas.microsoft.com/office/drawing/2014/main" id="{CB5A8039-8F1B-62D3-365B-88B482601506}"/>
              </a:ext>
            </a:extLst>
          </p:cNvPr>
          <p:cNvPicPr>
            <a:picLocks noChangeAspect="1"/>
          </p:cNvPicPr>
          <p:nvPr/>
        </p:nvPicPr>
        <p:blipFill>
          <a:blip r:embed="rId2"/>
          <a:stretch>
            <a:fillRect/>
          </a:stretch>
        </p:blipFill>
        <p:spPr>
          <a:xfrm>
            <a:off x="0" y="0"/>
            <a:ext cx="3667637" cy="1181265"/>
          </a:xfrm>
          <a:prstGeom prst="rect">
            <a:avLst/>
          </a:prstGeom>
        </p:spPr>
      </p:pic>
    </p:spTree>
    <p:extLst>
      <p:ext uri="{BB962C8B-B14F-4D97-AF65-F5344CB8AC3E}">
        <p14:creationId xmlns:p14="http://schemas.microsoft.com/office/powerpoint/2010/main" val="277222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C52CAF-0001-261C-C0B3-1F08121BAA99}"/>
              </a:ext>
            </a:extLst>
          </p:cNvPr>
          <p:cNvSpPr>
            <a:spLocks noGrp="1"/>
          </p:cNvSpPr>
          <p:nvPr>
            <p:ph type="title"/>
          </p:nvPr>
        </p:nvSpPr>
        <p:spPr>
          <a:xfrm>
            <a:off x="804334" y="1260293"/>
            <a:ext cx="8596668" cy="719667"/>
          </a:xfrm>
        </p:spPr>
        <p:txBody>
          <a:bodyPr/>
          <a:lstStyle/>
          <a:p>
            <a:pPr algn="ctr"/>
            <a:r>
              <a:rPr lang="fr-FR" dirty="0"/>
              <a:t>LES VOIES COMMUNALES</a:t>
            </a:r>
          </a:p>
        </p:txBody>
      </p:sp>
      <p:sp>
        <p:nvSpPr>
          <p:cNvPr id="3" name="Espace réservé du contenu 2">
            <a:extLst>
              <a:ext uri="{FF2B5EF4-FFF2-40B4-BE49-F238E27FC236}">
                <a16:creationId xmlns:a16="http://schemas.microsoft.com/office/drawing/2014/main" id="{530F06E5-8B5F-9AD8-0F08-A971DD79BF49}"/>
              </a:ext>
            </a:extLst>
          </p:cNvPr>
          <p:cNvSpPr>
            <a:spLocks noGrp="1"/>
          </p:cNvSpPr>
          <p:nvPr>
            <p:ph idx="1"/>
          </p:nvPr>
        </p:nvSpPr>
        <p:spPr>
          <a:xfrm>
            <a:off x="677334" y="2778657"/>
            <a:ext cx="8596668" cy="3088744"/>
          </a:xfrm>
        </p:spPr>
        <p:txBody>
          <a:bodyPr>
            <a:noAutofit/>
          </a:bodyPr>
          <a:lstStyle/>
          <a:p>
            <a:pPr algn="just"/>
            <a:r>
              <a:rPr lang="fr-FR" sz="2000" dirty="0"/>
              <a:t>Définition</a:t>
            </a:r>
          </a:p>
          <a:p>
            <a:pPr algn="just"/>
            <a:r>
              <a:rPr lang="fr-FR" sz="2000" dirty="0"/>
              <a:t>Cadre des enquêtes concernant les voies communales</a:t>
            </a:r>
          </a:p>
          <a:p>
            <a:pPr algn="just"/>
            <a:r>
              <a:rPr lang="fr-FR" sz="2000" dirty="0"/>
              <a:t> Textes législatifs et réglementaires</a:t>
            </a:r>
          </a:p>
          <a:p>
            <a:pPr algn="just"/>
            <a:r>
              <a:rPr lang="fr-FR" sz="2000" dirty="0"/>
              <a:t>Les différentes procédures</a:t>
            </a:r>
          </a:p>
          <a:p>
            <a:pPr algn="just"/>
            <a:r>
              <a:rPr lang="fr-FR" sz="2000" dirty="0"/>
              <a:t>Enquêtes relatives au classement, à l’ouverture, au redressement, à la fixation de la largeur et au déclassement des voies communales</a:t>
            </a:r>
          </a:p>
          <a:p>
            <a:pPr algn="just"/>
            <a:r>
              <a:rPr lang="fr-FR" sz="2000" dirty="0"/>
              <a:t>Enquêtes relatives au transfert dans le domaine public communal de voies privées ouvertes à la circulation publique</a:t>
            </a:r>
          </a:p>
        </p:txBody>
      </p:sp>
      <p:pic>
        <p:nvPicPr>
          <p:cNvPr id="6" name="Image 5">
            <a:extLst>
              <a:ext uri="{FF2B5EF4-FFF2-40B4-BE49-F238E27FC236}">
                <a16:creationId xmlns:a16="http://schemas.microsoft.com/office/drawing/2014/main" id="{7E43E10B-9C9B-F8C8-5155-7BCF2026447B}"/>
              </a:ext>
            </a:extLst>
          </p:cNvPr>
          <p:cNvPicPr>
            <a:picLocks noChangeAspect="1"/>
          </p:cNvPicPr>
          <p:nvPr/>
        </p:nvPicPr>
        <p:blipFill>
          <a:blip r:embed="rId2"/>
          <a:stretch>
            <a:fillRect/>
          </a:stretch>
        </p:blipFill>
        <p:spPr>
          <a:xfrm>
            <a:off x="0" y="0"/>
            <a:ext cx="3667637" cy="1181265"/>
          </a:xfrm>
          <a:prstGeom prst="rect">
            <a:avLst/>
          </a:prstGeom>
        </p:spPr>
      </p:pic>
    </p:spTree>
    <p:extLst>
      <p:ext uri="{BB962C8B-B14F-4D97-AF65-F5344CB8AC3E}">
        <p14:creationId xmlns:p14="http://schemas.microsoft.com/office/powerpoint/2010/main" val="371219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0952E8-F012-9083-FE2C-3A38A1095447}"/>
              </a:ext>
            </a:extLst>
          </p:cNvPr>
          <p:cNvSpPr>
            <a:spLocks noGrp="1"/>
          </p:cNvSpPr>
          <p:nvPr>
            <p:ph type="title"/>
          </p:nvPr>
        </p:nvSpPr>
        <p:spPr>
          <a:xfrm>
            <a:off x="1710265" y="1473200"/>
            <a:ext cx="6217535" cy="694267"/>
          </a:xfrm>
        </p:spPr>
        <p:txBody>
          <a:bodyPr/>
          <a:lstStyle/>
          <a:p>
            <a:pPr algn="ctr"/>
            <a:r>
              <a:rPr lang="fr-FR" dirty="0"/>
              <a:t>LES CHEMINS RURAUX</a:t>
            </a:r>
          </a:p>
        </p:txBody>
      </p:sp>
      <p:sp>
        <p:nvSpPr>
          <p:cNvPr id="3" name="Espace réservé du contenu 2">
            <a:extLst>
              <a:ext uri="{FF2B5EF4-FFF2-40B4-BE49-F238E27FC236}">
                <a16:creationId xmlns:a16="http://schemas.microsoft.com/office/drawing/2014/main" id="{22B8F281-572B-5EA2-2317-BF7594D13BC7}"/>
              </a:ext>
            </a:extLst>
          </p:cNvPr>
          <p:cNvSpPr>
            <a:spLocks noGrp="1"/>
          </p:cNvSpPr>
          <p:nvPr>
            <p:ph idx="1"/>
          </p:nvPr>
        </p:nvSpPr>
        <p:spPr>
          <a:xfrm>
            <a:off x="889000" y="3007256"/>
            <a:ext cx="8596668" cy="2123543"/>
          </a:xfrm>
        </p:spPr>
        <p:txBody>
          <a:bodyPr>
            <a:noAutofit/>
          </a:bodyPr>
          <a:lstStyle/>
          <a:p>
            <a:r>
              <a:rPr lang="fr-FR" sz="2400" dirty="0"/>
              <a:t>Définition</a:t>
            </a:r>
          </a:p>
          <a:p>
            <a:r>
              <a:rPr lang="fr-FR" sz="2400" dirty="0"/>
              <a:t>Ouverture, élargissement et redressement des chemins ruraux</a:t>
            </a:r>
          </a:p>
          <a:p>
            <a:r>
              <a:rPr lang="fr-FR" sz="2400" dirty="0"/>
              <a:t>Désaffectation et aliénation des chemins ruraux</a:t>
            </a:r>
          </a:p>
        </p:txBody>
      </p:sp>
      <p:pic>
        <p:nvPicPr>
          <p:cNvPr id="4" name="Image 3">
            <a:extLst>
              <a:ext uri="{FF2B5EF4-FFF2-40B4-BE49-F238E27FC236}">
                <a16:creationId xmlns:a16="http://schemas.microsoft.com/office/drawing/2014/main" id="{372E1A7F-1AA9-6463-037A-09515C834499}"/>
              </a:ext>
            </a:extLst>
          </p:cNvPr>
          <p:cNvPicPr>
            <a:picLocks noChangeAspect="1"/>
          </p:cNvPicPr>
          <p:nvPr/>
        </p:nvPicPr>
        <p:blipFill>
          <a:blip r:embed="rId2"/>
          <a:stretch>
            <a:fillRect/>
          </a:stretch>
        </p:blipFill>
        <p:spPr>
          <a:xfrm>
            <a:off x="0" y="0"/>
            <a:ext cx="3667637" cy="1181265"/>
          </a:xfrm>
          <a:prstGeom prst="rect">
            <a:avLst/>
          </a:prstGeom>
        </p:spPr>
      </p:pic>
    </p:spTree>
    <p:extLst>
      <p:ext uri="{BB962C8B-B14F-4D97-AF65-F5344CB8AC3E}">
        <p14:creationId xmlns:p14="http://schemas.microsoft.com/office/powerpoint/2010/main" val="406610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C83865-B369-09B3-E3A8-5F2CE4C6C40A}"/>
              </a:ext>
            </a:extLst>
          </p:cNvPr>
          <p:cNvSpPr>
            <a:spLocks noGrp="1"/>
          </p:cNvSpPr>
          <p:nvPr>
            <p:ph type="title"/>
          </p:nvPr>
        </p:nvSpPr>
        <p:spPr>
          <a:xfrm>
            <a:off x="677333" y="609600"/>
            <a:ext cx="5290329" cy="609600"/>
          </a:xfrm>
        </p:spPr>
        <p:txBody>
          <a:bodyPr>
            <a:normAutofit fontScale="90000"/>
          </a:bodyPr>
          <a:lstStyle/>
          <a:p>
            <a:pPr algn="ctr"/>
            <a:r>
              <a:rPr lang="fr-FR" sz="3600" b="0" i="0" dirty="0">
                <a:solidFill>
                  <a:srgbClr val="FF950E"/>
                </a:solidFill>
                <a:latin typeface="Trebuchet MS" pitchFamily="34"/>
                <a:cs typeface="Tahoma" pitchFamily="2"/>
              </a:rPr>
              <a:t>LE DOSSIER D'ENQUÊTE</a:t>
            </a:r>
            <a:endParaRPr lang="fr-FR" dirty="0"/>
          </a:p>
        </p:txBody>
      </p:sp>
      <p:sp>
        <p:nvSpPr>
          <p:cNvPr id="3" name="ZoneTexte 2">
            <a:extLst>
              <a:ext uri="{FF2B5EF4-FFF2-40B4-BE49-F238E27FC236}">
                <a16:creationId xmlns:a16="http://schemas.microsoft.com/office/drawing/2014/main" id="{1E88198D-6DA2-B52A-1383-30B775FCD0D5}"/>
              </a:ext>
            </a:extLst>
          </p:cNvPr>
          <p:cNvSpPr txBox="1"/>
          <p:nvPr/>
        </p:nvSpPr>
        <p:spPr>
          <a:xfrm>
            <a:off x="647998" y="1619997"/>
            <a:ext cx="9699160" cy="3320972"/>
          </a:xfrm>
          <a:prstGeom prst="rect">
            <a:avLst/>
          </a:prstGeom>
          <a:noFill/>
          <a:ln>
            <a:noFill/>
          </a:ln>
        </p:spPr>
        <p:txBody>
          <a:bodyPr vert="horz" wrap="none" lIns="90004" tIns="44997" rIns="90004" bIns="44997" anchor="t" anchorCtr="0" compatLnSpc="0">
            <a:noAutofit/>
          </a:bodyPr>
          <a:lstStyle/>
          <a:p>
            <a:pPr marL="0" marR="0" lvl="1" indent="0" algn="l" defTabSz="914400" rtl="0" fontAlgn="auto" hangingPunct="1">
              <a:lnSpc>
                <a:spcPct val="100000"/>
              </a:lnSpc>
              <a:spcBef>
                <a:spcPts val="0"/>
              </a:spcBef>
              <a:spcAft>
                <a:spcPts val="0"/>
              </a:spcAft>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Trebuchet MS" pitchFamily="18"/>
                <a:ea typeface="SimSun" pitchFamily="2"/>
                <a:cs typeface="Mangal" pitchFamily="2"/>
              </a:rPr>
              <a:t>Vérifier la composition du dossier</a:t>
            </a:r>
            <a:endParaRPr lang="fr-FR" sz="2600" b="0" i="0" u="none" strike="noStrike" kern="1200" cap="none" spc="0" baseline="0" dirty="0">
              <a:solidFill>
                <a:srgbClr val="00DCFF"/>
              </a:solidFill>
              <a:uFillTx/>
              <a:latin typeface="Trebuchet MS" pitchFamily="18"/>
              <a:ea typeface="Trebuchet MS" pitchFamily="34"/>
              <a:cs typeface="Trebuchet MS" pitchFamily="34"/>
            </a:endParaRPr>
          </a:p>
          <a:p>
            <a:pPr marL="0" marR="0" lvl="1" indent="0" algn="l" defTabSz="914400" rtl="0" fontAlgn="auto" hangingPunct="0">
              <a:lnSpc>
                <a:spcPct val="100000"/>
              </a:lnSpc>
              <a:spcBef>
                <a:spcPts val="0"/>
              </a:spcBef>
              <a:spcAft>
                <a:spcPts val="0"/>
              </a:spcAft>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00DCFF"/>
                </a:solidFill>
                <a:uFillTx/>
                <a:latin typeface="Trebuchet MS" pitchFamily="18"/>
                <a:ea typeface="Trebuchet MS" pitchFamily="34"/>
                <a:cs typeface="Trebuchet MS" pitchFamily="34"/>
              </a:rPr>
              <a:t>Pièces et avis exigés selon nature du projet</a:t>
            </a:r>
          </a:p>
          <a:p>
            <a:pPr marL="0" marR="0" lvl="1" indent="0" algn="l" defTabSz="914400" rtl="0" fontAlgn="auto" hangingPunct="0">
              <a:lnSpc>
                <a:spcPct val="100000"/>
              </a:lnSpc>
              <a:spcBef>
                <a:spcPts val="0"/>
              </a:spcBef>
              <a:spcAft>
                <a:spcPts val="0"/>
              </a:spcAft>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dirty="0">
                <a:solidFill>
                  <a:srgbClr val="00DCFF"/>
                </a:solidFill>
                <a:latin typeface="Trebuchet MS" pitchFamily="18"/>
                <a:ea typeface="Trebuchet MS" pitchFamily="34"/>
                <a:cs typeface="Trebuchet MS" pitchFamily="34"/>
              </a:rPr>
              <a:t>(IOTA, ICPE, Urbanisme, DUP, parcellaire, voirie…..)</a:t>
            </a:r>
          </a:p>
          <a:p>
            <a:pPr marL="0" marR="0" lvl="1" indent="0" algn="l" defTabSz="914400" rtl="0" fontAlgn="auto" hangingPunct="0">
              <a:lnSpc>
                <a:spcPct val="100000"/>
              </a:lnSpc>
              <a:spcBef>
                <a:spcPts val="0"/>
              </a:spcBef>
              <a:spcAft>
                <a:spcPts val="0"/>
              </a:spcAft>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endParaRPr lang="fr-FR" sz="2600" dirty="0">
              <a:solidFill>
                <a:srgbClr val="00DCFF"/>
              </a:solidFill>
              <a:latin typeface="Trebuchet MS" pitchFamily="18"/>
              <a:ea typeface="Trebuchet MS" pitchFamily="34"/>
              <a:cs typeface="Trebuchet MS" pitchFamily="34"/>
            </a:endParaRPr>
          </a:p>
          <a:p>
            <a:pPr marL="0" marR="0" lvl="1" indent="0" algn="l" defTabSz="914400" rtl="0" fontAlgn="auto" hangingPunct="1">
              <a:lnSpc>
                <a:spcPct val="100000"/>
              </a:lnSpc>
              <a:spcBef>
                <a:spcPts val="0"/>
              </a:spcBef>
              <a:spcAft>
                <a:spcPts val="0"/>
              </a:spcAft>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Trebuchet MS" pitchFamily="18"/>
                <a:ea typeface="SimSun" pitchFamily="2"/>
                <a:cs typeface="Mangal" pitchFamily="2"/>
              </a:rPr>
              <a:t>Étudier le dossier (ne pas se reposer sur l’acceptation</a:t>
            </a:r>
          </a:p>
          <a:p>
            <a:pPr marL="0" marR="0" lvl="1" indent="0" algn="l" defTabSz="914400" rtl="0" fontAlgn="auto" hangingPunct="1">
              <a:lnSpc>
                <a:spcPct val="100000"/>
              </a:lnSpc>
              <a:spcBef>
                <a:spcPts val="0"/>
              </a:spcBef>
              <a:spcAft>
                <a:spcPts val="0"/>
              </a:spcAft>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Trebuchet MS" pitchFamily="18"/>
                <a:ea typeface="SimSun" pitchFamily="2"/>
                <a:cs typeface="Mangal" pitchFamily="2"/>
              </a:rPr>
              <a:t> du dossier par les services instructeurs)</a:t>
            </a:r>
          </a:p>
          <a:p>
            <a:pPr marL="0" marR="0" lvl="1" indent="0" algn="l" defTabSz="914400" rtl="0" fontAlgn="auto" hangingPunct="1">
              <a:lnSpc>
                <a:spcPct val="100000"/>
              </a:lnSpc>
              <a:spcBef>
                <a:spcPts val="0"/>
              </a:spcBef>
              <a:spcAft>
                <a:spcPts val="0"/>
              </a:spcAft>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endParaRPr lang="fr-FR" sz="2600" b="0" i="0" u="none" strike="noStrike" kern="1200" cap="none" spc="0" baseline="0" dirty="0">
              <a:solidFill>
                <a:srgbClr val="FF950E"/>
              </a:solidFill>
              <a:uFillTx/>
              <a:latin typeface="Trebuchet MS" pitchFamily="18"/>
              <a:ea typeface="SimSun" pitchFamily="2"/>
              <a:cs typeface="Mangal" pitchFamily="2"/>
            </a:endParaRPr>
          </a:p>
          <a:p>
            <a:pPr marL="0" marR="0" lvl="1" indent="0" algn="l" defTabSz="914400" rtl="0" fontAlgn="auto" hangingPunct="1">
              <a:lnSpc>
                <a:spcPct val="100000"/>
              </a:lnSpc>
              <a:spcBef>
                <a:spcPts val="0"/>
              </a:spcBef>
              <a:spcAft>
                <a:spcPts val="0"/>
              </a:spcAft>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Trebuchet MS" pitchFamily="18"/>
                <a:ea typeface="SimSun" pitchFamily="2"/>
                <a:cs typeface="Mangal" pitchFamily="2"/>
              </a:rPr>
              <a:t>Faire compléter le dossier.</a:t>
            </a:r>
          </a:p>
          <a:p>
            <a:pPr marL="0" marR="0" lvl="1" indent="0" algn="l" defTabSz="914400" rtl="0" fontAlgn="auto" hangingPunct="0">
              <a:lnSpc>
                <a:spcPct val="100000"/>
              </a:lnSpc>
              <a:spcBef>
                <a:spcPts val="0"/>
              </a:spcBef>
              <a:spcAft>
                <a:spcPts val="0"/>
              </a:spcAft>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endParaRPr lang="fr-FR" sz="2600" b="0" i="0" u="none" strike="noStrike" kern="1200" cap="none" spc="0" baseline="0" dirty="0">
              <a:solidFill>
                <a:srgbClr val="00DCFF"/>
              </a:solidFill>
              <a:uFillTx/>
              <a:latin typeface="Trebuchet MS" pitchFamily="18"/>
              <a:ea typeface="Trebuchet MS" pitchFamily="34"/>
              <a:cs typeface="Trebuchet MS" pitchFamily="34"/>
            </a:endParaRPr>
          </a:p>
        </p:txBody>
      </p:sp>
    </p:spTree>
    <p:extLst>
      <p:ext uri="{BB962C8B-B14F-4D97-AF65-F5344CB8AC3E}">
        <p14:creationId xmlns:p14="http://schemas.microsoft.com/office/powerpoint/2010/main" val="240969906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D4CBFA-CB6E-2B66-52D8-8A526CBC3DD2}"/>
              </a:ext>
            </a:extLst>
          </p:cNvPr>
          <p:cNvSpPr>
            <a:spLocks noGrp="1"/>
          </p:cNvSpPr>
          <p:nvPr>
            <p:ph type="title"/>
          </p:nvPr>
        </p:nvSpPr>
        <p:spPr>
          <a:xfrm>
            <a:off x="3132667" y="445517"/>
            <a:ext cx="6124402" cy="1171616"/>
          </a:xfrm>
        </p:spPr>
        <p:txBody>
          <a:bodyPr>
            <a:noAutofit/>
          </a:bodyPr>
          <a:lstStyle/>
          <a:p>
            <a:pPr algn="ctr"/>
            <a:r>
              <a:rPr lang="fr-FR" dirty="0"/>
              <a:t>Les modalités pratiques</a:t>
            </a:r>
            <a:br>
              <a:rPr lang="fr-FR" dirty="0"/>
            </a:br>
            <a:r>
              <a:rPr lang="fr-FR" dirty="0"/>
              <a:t> des enquêtes</a:t>
            </a:r>
          </a:p>
        </p:txBody>
      </p:sp>
      <p:sp>
        <p:nvSpPr>
          <p:cNvPr id="3" name="Espace réservé du contenu 2">
            <a:extLst>
              <a:ext uri="{FF2B5EF4-FFF2-40B4-BE49-F238E27FC236}">
                <a16:creationId xmlns:a16="http://schemas.microsoft.com/office/drawing/2014/main" id="{B67631ED-AF70-2F86-01FB-167AC0B9303C}"/>
              </a:ext>
            </a:extLst>
          </p:cNvPr>
          <p:cNvSpPr>
            <a:spLocks noGrp="1"/>
          </p:cNvSpPr>
          <p:nvPr>
            <p:ph idx="1"/>
          </p:nvPr>
        </p:nvSpPr>
        <p:spPr>
          <a:xfrm>
            <a:off x="863601" y="1957389"/>
            <a:ext cx="8596668" cy="3867678"/>
          </a:xfrm>
        </p:spPr>
        <p:txBody>
          <a:bodyPr>
            <a:noAutofit/>
          </a:bodyPr>
          <a:lstStyle/>
          <a:p>
            <a:pPr algn="just"/>
            <a:r>
              <a:rPr lang="fr-FR" sz="2400" dirty="0"/>
              <a:t>Désignation du commissaire enquêteur</a:t>
            </a:r>
          </a:p>
          <a:p>
            <a:pPr algn="just"/>
            <a:r>
              <a:rPr lang="fr-FR" sz="2400" dirty="0"/>
              <a:t>Arrêté d’organisation de l’enquête</a:t>
            </a:r>
          </a:p>
          <a:p>
            <a:pPr algn="just"/>
            <a:r>
              <a:rPr lang="fr-FR" sz="2400" dirty="0"/>
              <a:t>Publicité de l’enquête</a:t>
            </a:r>
          </a:p>
          <a:p>
            <a:pPr algn="just"/>
            <a:r>
              <a:rPr lang="fr-FR" sz="2400" dirty="0"/>
              <a:t>Dossier de l’enquête </a:t>
            </a:r>
          </a:p>
          <a:p>
            <a:pPr algn="just"/>
            <a:r>
              <a:rPr lang="fr-FR" sz="2400" dirty="0"/>
              <a:t>Déroulement de l’enquête</a:t>
            </a:r>
          </a:p>
          <a:p>
            <a:pPr algn="just"/>
            <a:r>
              <a:rPr lang="fr-FR" sz="2400" dirty="0"/>
              <a:t>Clôture de l’enquête</a:t>
            </a:r>
          </a:p>
          <a:p>
            <a:pPr algn="just"/>
            <a:r>
              <a:rPr lang="fr-FR" sz="2400" dirty="0"/>
              <a:t>Indemnisation du commissaire enquêteur</a:t>
            </a:r>
          </a:p>
          <a:p>
            <a:pPr algn="just"/>
            <a:r>
              <a:rPr lang="fr-FR" sz="2400" dirty="0"/>
              <a:t>Jurisprudence</a:t>
            </a:r>
          </a:p>
        </p:txBody>
      </p:sp>
      <p:pic>
        <p:nvPicPr>
          <p:cNvPr id="4" name="Image 3">
            <a:extLst>
              <a:ext uri="{FF2B5EF4-FFF2-40B4-BE49-F238E27FC236}">
                <a16:creationId xmlns:a16="http://schemas.microsoft.com/office/drawing/2014/main" id="{154043B0-39EF-30D1-D941-26D082E1D674}"/>
              </a:ext>
            </a:extLst>
          </p:cNvPr>
          <p:cNvPicPr>
            <a:picLocks noChangeAspect="1"/>
          </p:cNvPicPr>
          <p:nvPr/>
        </p:nvPicPr>
        <p:blipFill>
          <a:blip r:embed="rId2"/>
          <a:stretch>
            <a:fillRect/>
          </a:stretch>
        </p:blipFill>
        <p:spPr>
          <a:xfrm>
            <a:off x="67733" y="134283"/>
            <a:ext cx="2660104" cy="856761"/>
          </a:xfrm>
          <a:prstGeom prst="rect">
            <a:avLst/>
          </a:prstGeom>
        </p:spPr>
      </p:pic>
    </p:spTree>
    <p:extLst>
      <p:ext uri="{BB962C8B-B14F-4D97-AF65-F5344CB8AC3E}">
        <p14:creationId xmlns:p14="http://schemas.microsoft.com/office/powerpoint/2010/main" val="80456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C1F92F-208E-C8FF-4855-7B69D9491803}"/>
              </a:ext>
            </a:extLst>
          </p:cNvPr>
          <p:cNvSpPr>
            <a:spLocks noGrp="1"/>
          </p:cNvSpPr>
          <p:nvPr>
            <p:ph type="title"/>
          </p:nvPr>
        </p:nvSpPr>
        <p:spPr>
          <a:xfrm>
            <a:off x="4030133" y="609600"/>
            <a:ext cx="4732868" cy="1185333"/>
          </a:xfrm>
        </p:spPr>
        <p:txBody>
          <a:bodyPr>
            <a:noAutofit/>
          </a:bodyPr>
          <a:lstStyle/>
          <a:p>
            <a:pPr algn="ctr"/>
            <a:r>
              <a:rPr lang="fr-FR" sz="6000" dirty="0"/>
              <a:t>Questions</a:t>
            </a:r>
          </a:p>
        </p:txBody>
      </p:sp>
      <p:pic>
        <p:nvPicPr>
          <p:cNvPr id="5" name="Espace réservé du contenu 4">
            <a:extLst>
              <a:ext uri="{FF2B5EF4-FFF2-40B4-BE49-F238E27FC236}">
                <a16:creationId xmlns:a16="http://schemas.microsoft.com/office/drawing/2014/main" id="{927B252B-72E0-2B68-CEA8-B39CACE28E66}"/>
              </a:ext>
            </a:extLst>
          </p:cNvPr>
          <p:cNvPicPr>
            <a:picLocks noGrp="1" noChangeAspect="1"/>
          </p:cNvPicPr>
          <p:nvPr>
            <p:ph idx="1"/>
          </p:nvPr>
        </p:nvPicPr>
        <p:blipFill>
          <a:blip r:embed="rId2"/>
          <a:stretch>
            <a:fillRect/>
          </a:stretch>
        </p:blipFill>
        <p:spPr>
          <a:xfrm>
            <a:off x="1579055" y="2366963"/>
            <a:ext cx="4406328" cy="3881437"/>
          </a:xfrm>
        </p:spPr>
      </p:pic>
      <p:pic>
        <p:nvPicPr>
          <p:cNvPr id="6" name="Image 5">
            <a:extLst>
              <a:ext uri="{FF2B5EF4-FFF2-40B4-BE49-F238E27FC236}">
                <a16:creationId xmlns:a16="http://schemas.microsoft.com/office/drawing/2014/main" id="{005E9642-2E2C-7D99-3C9F-98001FD3BFE4}"/>
              </a:ext>
            </a:extLst>
          </p:cNvPr>
          <p:cNvPicPr>
            <a:picLocks noChangeAspect="1"/>
          </p:cNvPicPr>
          <p:nvPr/>
        </p:nvPicPr>
        <p:blipFill>
          <a:blip r:embed="rId3"/>
          <a:stretch>
            <a:fillRect/>
          </a:stretch>
        </p:blipFill>
        <p:spPr>
          <a:xfrm>
            <a:off x="6282267" y="3429000"/>
            <a:ext cx="3667637" cy="1181265"/>
          </a:xfrm>
          <a:prstGeom prst="rect">
            <a:avLst/>
          </a:prstGeom>
        </p:spPr>
      </p:pic>
    </p:spTree>
    <p:extLst>
      <p:ext uri="{BB962C8B-B14F-4D97-AF65-F5344CB8AC3E}">
        <p14:creationId xmlns:p14="http://schemas.microsoft.com/office/powerpoint/2010/main" val="48215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E1F5BE-F7F0-7BA3-EDB1-59C20DBE40D9}"/>
              </a:ext>
            </a:extLst>
          </p:cNvPr>
          <p:cNvSpPr>
            <a:spLocks noGrp="1"/>
          </p:cNvSpPr>
          <p:nvPr>
            <p:ph type="title"/>
          </p:nvPr>
        </p:nvSpPr>
        <p:spPr>
          <a:xfrm>
            <a:off x="609600" y="529389"/>
            <a:ext cx="8502315" cy="529389"/>
          </a:xfrm>
        </p:spPr>
        <p:txBody>
          <a:bodyPr>
            <a:normAutofit fontScale="90000"/>
          </a:bodyPr>
          <a:lstStyle/>
          <a:p>
            <a:pPr algn="ctr"/>
            <a:r>
              <a:rPr lang="fr-FR" sz="3200" i="0" dirty="0">
                <a:solidFill>
                  <a:srgbClr val="FF950E"/>
                </a:solidFill>
                <a:latin typeface="Trebuchet MS" pitchFamily="34"/>
                <a:cs typeface="Tahoma" pitchFamily="2"/>
              </a:rPr>
              <a:t>ARRÊTÉ D'OUVERTURE DE L'ENQUÊTE PUBLIQUE</a:t>
            </a:r>
            <a:endParaRPr lang="fr-FR" sz="3200" dirty="0"/>
          </a:p>
        </p:txBody>
      </p:sp>
      <p:sp>
        <p:nvSpPr>
          <p:cNvPr id="4" name="ZoneTexte 3">
            <a:extLst>
              <a:ext uri="{FF2B5EF4-FFF2-40B4-BE49-F238E27FC236}">
                <a16:creationId xmlns:a16="http://schemas.microsoft.com/office/drawing/2014/main" id="{711E30DB-0428-4496-4885-055C7F2612ED}"/>
              </a:ext>
            </a:extLst>
          </p:cNvPr>
          <p:cNvSpPr txBox="1"/>
          <p:nvPr/>
        </p:nvSpPr>
        <p:spPr>
          <a:xfrm>
            <a:off x="609600" y="1352759"/>
            <a:ext cx="8915399" cy="5201424"/>
          </a:xfrm>
          <a:prstGeom prst="rect">
            <a:avLst/>
          </a:prstGeom>
          <a:noFill/>
        </p:spPr>
        <p:txBody>
          <a:bodyPr wrap="square">
            <a:spAutoFit/>
          </a:bodyPr>
          <a:lstStyle/>
          <a:p>
            <a:pPr marL="0" marR="0" lvl="1" indent="0" algn="l" defTabSz="914400" rtl="0" fontAlgn="auto" hangingPunct="1">
              <a:lnSpc>
                <a:spcPct val="100000"/>
              </a:lnSpc>
              <a:spcBef>
                <a:spcPts val="0"/>
              </a:spcBef>
              <a:spcAft>
                <a:spcPts val="0"/>
              </a:spcAft>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Arial" pitchFamily="34"/>
                <a:ea typeface="SimSun" pitchFamily="2"/>
                <a:cs typeface="Mangal" pitchFamily="2"/>
              </a:rPr>
              <a:t>Composition de l’arrêté R 123-9 et 10</a:t>
            </a:r>
          </a:p>
          <a:p>
            <a:pPr marL="0" marR="0" lvl="1" indent="0" algn="l" defTabSz="914400" rtl="0" fontAlgn="auto" hangingPunct="1">
              <a:lnSpc>
                <a:spcPct val="100000"/>
              </a:lnSpc>
              <a:spcBef>
                <a:spcPts val="0"/>
              </a:spcBef>
              <a:spcAft>
                <a:spcPts val="0"/>
              </a:spcAft>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Arial" pitchFamily="34"/>
                <a:ea typeface="SimSun" pitchFamily="2"/>
                <a:cs typeface="Mangal" pitchFamily="2"/>
              </a:rPr>
              <a:t>(code de l’environnement)</a:t>
            </a:r>
          </a:p>
          <a:p>
            <a:pPr marL="342900" marR="0" lvl="1" indent="-342900" algn="l" defTabSz="914400" rtl="0" fontAlgn="auto" hangingPunct="1">
              <a:lnSpc>
                <a:spcPct val="100000"/>
              </a:lnSpc>
              <a:spcBef>
                <a:spcPts val="0"/>
              </a:spcBef>
              <a:spcAft>
                <a:spcPts val="0"/>
              </a:spcAf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uFillTx/>
                <a:latin typeface="Arial" pitchFamily="34"/>
                <a:ea typeface="SimSun" pitchFamily="2"/>
                <a:cs typeface="Mangal" pitchFamily="2"/>
              </a:rPr>
              <a:t>objet de l’enquête et principales caractéristiques</a:t>
            </a:r>
          </a:p>
          <a:p>
            <a:pPr marL="342900" marR="0" lvl="1" indent="-342900" algn="l" defTabSz="914400" rtl="0" fontAlgn="auto" hangingPunct="1">
              <a:lnSpc>
                <a:spcPct val="100000"/>
              </a:lnSpc>
              <a:spcBef>
                <a:spcPts val="0"/>
              </a:spcBef>
              <a:spcAft>
                <a:spcPts val="0"/>
              </a:spcAf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uFillTx/>
                <a:latin typeface="Arial" pitchFamily="34"/>
                <a:ea typeface="SimSun" pitchFamily="2"/>
                <a:cs typeface="Mangal" pitchFamily="2"/>
              </a:rPr>
              <a:t>responsable projet ou personne auprès de laquelle des informations</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uFillTx/>
                <a:latin typeface="Arial" pitchFamily="34"/>
                <a:ea typeface="SimSun" pitchFamily="2"/>
                <a:cs typeface="Mangal" pitchFamily="2"/>
              </a:rPr>
              <a:t>peuvent être demandées</a:t>
            </a:r>
          </a:p>
          <a:p>
            <a:pPr marL="342900" marR="0" lvl="1" indent="-342900" algn="l" defTabSz="914400" rtl="0" fontAlgn="auto" hangingPunct="1">
              <a:lnSpc>
                <a:spcPct val="100000"/>
              </a:lnSpc>
              <a:spcBef>
                <a:spcPts val="0"/>
              </a:spcBef>
              <a:spcAft>
                <a:spcPts val="0"/>
              </a:spcAf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uFillTx/>
                <a:latin typeface="Arial" pitchFamily="34"/>
                <a:ea typeface="SimSun" pitchFamily="2"/>
                <a:cs typeface="Mangal" pitchFamily="2"/>
              </a:rPr>
              <a:t>nature décisions et autorités compétentes pour les prendre</a:t>
            </a:r>
          </a:p>
          <a:p>
            <a:pPr marL="342900" marR="0" lvl="1" indent="-342900" algn="l" defTabSz="914400" rtl="0" fontAlgn="auto" hangingPunct="1">
              <a:lnSpc>
                <a:spcPct val="100000"/>
              </a:lnSpc>
              <a:spcBef>
                <a:spcPts val="0"/>
              </a:spcBef>
              <a:spcAft>
                <a:spcPts val="0"/>
              </a:spcAf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uFillTx/>
                <a:latin typeface="Arial" pitchFamily="34"/>
                <a:ea typeface="SimSun" pitchFamily="2"/>
                <a:cs typeface="Mangal" pitchFamily="2"/>
              </a:rPr>
              <a:t>le nom et les qualités du commissaire enquêteur</a:t>
            </a:r>
          </a:p>
          <a:p>
            <a:pPr marL="342900" marR="0" lvl="1" indent="-342900" algn="l" defTabSz="914400" rtl="0" fontAlgn="auto" hangingPunct="1">
              <a:lnSpc>
                <a:spcPct val="100000"/>
              </a:lnSpc>
              <a:spcBef>
                <a:spcPts val="0"/>
              </a:spcBef>
              <a:spcAft>
                <a:spcPts val="0"/>
              </a:spcAf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uFillTx/>
                <a:latin typeface="Arial" pitchFamily="34"/>
                <a:ea typeface="SimSun" pitchFamily="2"/>
                <a:cs typeface="Mangal" pitchFamily="2"/>
              </a:rPr>
              <a:t>la date d’ouverture de l’enquête et la durée de l’enquête</a:t>
            </a:r>
          </a:p>
          <a:p>
            <a:pPr marL="342900" marR="0" lvl="1" indent="-342900" algn="l" defTabSz="914400" rtl="0" fontAlgn="auto" hangingPunct="1">
              <a:lnSpc>
                <a:spcPct val="100000"/>
              </a:lnSpc>
              <a:spcBef>
                <a:spcPts val="0"/>
              </a:spcBef>
              <a:spcAft>
                <a:spcPts val="0"/>
              </a:spcAf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dirty="0">
                <a:latin typeface="Arial" pitchFamily="34"/>
                <a:ea typeface="SimSun" pitchFamily="2"/>
                <a:cs typeface="Mangal" pitchFamily="2"/>
              </a:rPr>
              <a:t>L’endroit physique et l’adresse </a:t>
            </a:r>
            <a:r>
              <a:rPr lang="fr-FR" sz="2000" b="0" i="0" u="none" strike="noStrike" kern="1200" cap="none" spc="0" baseline="0" dirty="0">
                <a:uFillTx/>
                <a:latin typeface="Arial" pitchFamily="34"/>
                <a:ea typeface="SimSun" pitchFamily="2"/>
                <a:cs typeface="Mangal" pitchFamily="2"/>
              </a:rPr>
              <a:t>internet où le dossier est consultable</a:t>
            </a:r>
          </a:p>
          <a:p>
            <a:pPr marL="342900" marR="0" lvl="1" indent="-342900" algn="l" defTabSz="914400" rtl="0" fontAlgn="auto" hangingPunct="1">
              <a:lnSpc>
                <a:spcPct val="100000"/>
              </a:lnSpc>
              <a:spcBef>
                <a:spcPts val="0"/>
              </a:spcBef>
              <a:spcAft>
                <a:spcPts val="0"/>
              </a:spcAf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uFillTx/>
                <a:latin typeface="Arial" pitchFamily="34"/>
                <a:ea typeface="SimSun" pitchFamily="2"/>
                <a:cs typeface="Mangal" pitchFamily="2"/>
              </a:rPr>
              <a:t>les adresses auxquelles le public peut transmettre ses observations </a:t>
            </a:r>
          </a:p>
          <a:p>
            <a:pPr marL="800100" lvl="2" indent="-342900">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uFillTx/>
                <a:latin typeface="Arial" pitchFamily="34"/>
                <a:ea typeface="SimSun" pitchFamily="2"/>
                <a:cs typeface="Mangal" pitchFamily="2"/>
              </a:rPr>
              <a:t>registre d’enquête</a:t>
            </a:r>
          </a:p>
          <a:p>
            <a:pPr marL="800100" lvl="2" indent="-342900">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uFillTx/>
                <a:latin typeface="Arial" pitchFamily="34"/>
                <a:ea typeface="SimSun" pitchFamily="2"/>
                <a:cs typeface="Mangal" pitchFamily="2"/>
              </a:rPr>
              <a:t>courrier postal</a:t>
            </a:r>
          </a:p>
          <a:p>
            <a:pPr marL="800100" lvl="2" indent="-342900">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dirty="0">
                <a:latin typeface="Arial" pitchFamily="34"/>
                <a:ea typeface="SimSun" pitchFamily="2"/>
                <a:cs typeface="Mangal" pitchFamily="2"/>
              </a:rPr>
              <a:t>Registre dématérialisé</a:t>
            </a:r>
            <a:endParaRPr lang="fr-FR" sz="2000" b="0" i="0" u="none" strike="noStrike" kern="1200" cap="none" spc="0" baseline="0" dirty="0">
              <a:uFillTx/>
              <a:latin typeface="Arial" pitchFamily="34"/>
              <a:ea typeface="SimSun" pitchFamily="2"/>
              <a:cs typeface="Mangal" pitchFamily="2"/>
            </a:endParaRPr>
          </a:p>
          <a:p>
            <a:pPr marL="342900" lvl="1" indent="-342900">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uFillTx/>
                <a:latin typeface="Arial" pitchFamily="34"/>
                <a:ea typeface="SimSun" pitchFamily="2"/>
                <a:cs typeface="Mangal" pitchFamily="2"/>
              </a:rPr>
              <a:t>les lieux, jours et heures auxquels le CE se tiendra à la disposition</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uFillTx/>
                <a:latin typeface="Arial" pitchFamily="34"/>
                <a:ea typeface="SimSun" pitchFamily="2"/>
                <a:cs typeface="Mangal" pitchFamily="2"/>
              </a:rPr>
              <a:t>du public pour recevoir ses observations </a:t>
            </a:r>
            <a:r>
              <a:rPr lang="fr-FR" sz="2000" b="0" i="0" u="none" strike="noStrike" kern="1200" cap="none" spc="0" baseline="0" dirty="0">
                <a:solidFill>
                  <a:srgbClr val="FFFBCC"/>
                </a:solidFill>
                <a:uFillTx/>
                <a:latin typeface="Arial" pitchFamily="34"/>
                <a:ea typeface="SimSun" pitchFamily="2"/>
                <a:cs typeface="Mangal" pitchFamily="2"/>
              </a:rPr>
              <a:t>;</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endParaRPr lang="fr-FR" sz="2000" b="0" i="0" u="none" strike="noStrike" kern="1200" cap="none" spc="0" baseline="0" dirty="0">
              <a:solidFill>
                <a:srgbClr val="FFFBCC"/>
              </a:solidFill>
              <a:uFillTx/>
              <a:latin typeface="Arial" pitchFamily="34"/>
              <a:ea typeface="SimSun" pitchFamily="2"/>
              <a:cs typeface="Mangal" pitchFamily="2"/>
            </a:endParaRPr>
          </a:p>
        </p:txBody>
      </p:sp>
    </p:spTree>
    <p:extLst>
      <p:ext uri="{BB962C8B-B14F-4D97-AF65-F5344CB8AC3E}">
        <p14:creationId xmlns:p14="http://schemas.microsoft.com/office/powerpoint/2010/main" val="220588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6134DE-C812-B0FD-10C8-70D0CFFB4CDC}"/>
              </a:ext>
            </a:extLst>
          </p:cNvPr>
          <p:cNvSpPr>
            <a:spLocks noGrp="1"/>
          </p:cNvSpPr>
          <p:nvPr>
            <p:ph type="title"/>
          </p:nvPr>
        </p:nvSpPr>
        <p:spPr>
          <a:xfrm>
            <a:off x="0" y="609600"/>
            <a:ext cx="9557529" cy="609600"/>
          </a:xfrm>
        </p:spPr>
        <p:txBody>
          <a:bodyPr>
            <a:normAutofit/>
          </a:bodyPr>
          <a:lstStyle/>
          <a:p>
            <a:pPr algn="ctr"/>
            <a:r>
              <a:rPr lang="fr-FR" sz="3200" i="0" dirty="0">
                <a:solidFill>
                  <a:srgbClr val="FF950E"/>
                </a:solidFill>
                <a:latin typeface="Trebuchet MS" pitchFamily="34"/>
                <a:cs typeface="Tahoma" pitchFamily="2"/>
              </a:rPr>
              <a:t>ARRÊTÉ D'OUVERTURE DE L'ENQUÊTE PUBLIQUE</a:t>
            </a:r>
            <a:endParaRPr lang="fr-FR" sz="3200" dirty="0"/>
          </a:p>
        </p:txBody>
      </p:sp>
      <p:sp>
        <p:nvSpPr>
          <p:cNvPr id="4" name="ZoneTexte 3">
            <a:extLst>
              <a:ext uri="{FF2B5EF4-FFF2-40B4-BE49-F238E27FC236}">
                <a16:creationId xmlns:a16="http://schemas.microsoft.com/office/drawing/2014/main" id="{603F3BE5-AC9B-6D3F-F25A-4F4978FB538E}"/>
              </a:ext>
            </a:extLst>
          </p:cNvPr>
          <p:cNvSpPr txBox="1"/>
          <p:nvPr/>
        </p:nvSpPr>
        <p:spPr>
          <a:xfrm>
            <a:off x="385011" y="1909516"/>
            <a:ext cx="8771020" cy="2431435"/>
          </a:xfrm>
          <a:prstGeom prst="rect">
            <a:avLst/>
          </a:prstGeom>
          <a:noFill/>
        </p:spPr>
        <p:txBody>
          <a:bodyPr wrap="square">
            <a:spAutoFit/>
          </a:bodyPr>
          <a:lstStyle/>
          <a:p>
            <a:pPr marL="0" marR="0" lvl="1" indent="0" algn="l" defTabSz="914400" rtl="0" fontAlgn="auto" hangingPunct="1">
              <a:lnSpc>
                <a:spcPct val="100000"/>
              </a:lnSpc>
              <a:spcBef>
                <a:spcPts val="0"/>
              </a:spcBef>
              <a:spcAft>
                <a:spcPts val="0"/>
              </a:spcAft>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Arial" pitchFamily="34"/>
                <a:ea typeface="SimSun" pitchFamily="2"/>
                <a:cs typeface="Mangal" pitchFamily="2"/>
              </a:rPr>
              <a:t>Composition de l’arrêté R 123-9 et 10</a:t>
            </a:r>
          </a:p>
          <a:p>
            <a:pPr marL="0" marR="0" lvl="1" indent="0" algn="l" defTabSz="914400" rtl="0" fontAlgn="auto" hangingPunct="1">
              <a:lnSpc>
                <a:spcPct val="100000"/>
              </a:lnSpc>
              <a:spcBef>
                <a:spcPts val="0"/>
              </a:spcBef>
              <a:spcAft>
                <a:spcPts val="0"/>
              </a:spcAft>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Arial" pitchFamily="34"/>
                <a:ea typeface="SimSun" pitchFamily="2"/>
                <a:cs typeface="Mangal" pitchFamily="2"/>
              </a:rPr>
              <a:t>(code de l’environnement)</a:t>
            </a:r>
          </a:p>
          <a:p>
            <a:pPr marL="342900" lvl="1" indent="-342900">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uFillTx/>
                <a:latin typeface="Arial" pitchFamily="34"/>
                <a:ea typeface="SimSun" pitchFamily="2"/>
                <a:cs typeface="Mangal" pitchFamily="2"/>
              </a:rPr>
              <a:t>Le cas échéant, la date et le lieu des réunions d'information</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uFillTx/>
                <a:latin typeface="Arial" pitchFamily="34"/>
                <a:ea typeface="SimSun" pitchFamily="2"/>
                <a:cs typeface="Mangal" pitchFamily="2"/>
              </a:rPr>
              <a:t>et d'échange envisagées </a:t>
            </a:r>
          </a:p>
          <a:p>
            <a:pPr marL="342900" lvl="1" indent="-342900">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uFillTx/>
                <a:latin typeface="Arial" pitchFamily="34"/>
                <a:ea typeface="SimSun" pitchFamily="2"/>
                <a:cs typeface="Mangal" pitchFamily="2"/>
              </a:rPr>
              <a:t>La durée, le lieux, ainsi que le site internet où le public pourra consulter</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000" b="0" i="0" u="none" strike="noStrike" kern="1200" cap="none" spc="0" baseline="0" dirty="0">
                <a:uFillTx/>
                <a:latin typeface="Arial" pitchFamily="34"/>
                <a:ea typeface="SimSun" pitchFamily="2"/>
                <a:cs typeface="Mangal" pitchFamily="2"/>
              </a:rPr>
              <a:t>le rapport et les conclusions </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endParaRPr lang="fr-FR" sz="2000" b="0" i="0" u="none" strike="noStrike" kern="1200" cap="none" spc="0" baseline="0" dirty="0">
              <a:solidFill>
                <a:srgbClr val="FFFBCC"/>
              </a:solidFill>
              <a:uFillTx/>
              <a:latin typeface="Arial" pitchFamily="34"/>
              <a:ea typeface="SimSun" pitchFamily="2"/>
              <a:cs typeface="Mangal" pitchFamily="2"/>
            </a:endParaRPr>
          </a:p>
        </p:txBody>
      </p:sp>
    </p:spTree>
    <p:extLst>
      <p:ext uri="{BB962C8B-B14F-4D97-AF65-F5344CB8AC3E}">
        <p14:creationId xmlns:p14="http://schemas.microsoft.com/office/powerpoint/2010/main" val="2572277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C59A50-F089-7342-73E0-FEE5CD0E1CED}"/>
              </a:ext>
            </a:extLst>
          </p:cNvPr>
          <p:cNvSpPr>
            <a:spLocks noGrp="1"/>
          </p:cNvSpPr>
          <p:nvPr>
            <p:ph type="title"/>
          </p:nvPr>
        </p:nvSpPr>
        <p:spPr>
          <a:xfrm>
            <a:off x="677334" y="609600"/>
            <a:ext cx="9926498" cy="673768"/>
          </a:xfrm>
        </p:spPr>
        <p:txBody>
          <a:bodyPr/>
          <a:lstStyle/>
          <a:p>
            <a:r>
              <a:rPr lang="fr-FR" sz="3600" b="0" i="0" dirty="0">
                <a:solidFill>
                  <a:srgbClr val="FF950E"/>
                </a:solidFill>
                <a:latin typeface="Trebuchet MS" pitchFamily="34"/>
                <a:cs typeface="Tahoma" pitchFamily="2"/>
              </a:rPr>
              <a:t>ARRÊTÉ D'OUVERTURE DE L'ENQUÊTE PUBLIQUE</a:t>
            </a:r>
            <a:endParaRPr lang="fr-FR" dirty="0"/>
          </a:p>
        </p:txBody>
      </p:sp>
      <p:sp>
        <p:nvSpPr>
          <p:cNvPr id="4" name="ZoneTexte 3">
            <a:extLst>
              <a:ext uri="{FF2B5EF4-FFF2-40B4-BE49-F238E27FC236}">
                <a16:creationId xmlns:a16="http://schemas.microsoft.com/office/drawing/2014/main" id="{F83B6434-0479-559B-B8EC-D5CB61E2FE55}"/>
              </a:ext>
            </a:extLst>
          </p:cNvPr>
          <p:cNvSpPr txBox="1"/>
          <p:nvPr/>
        </p:nvSpPr>
        <p:spPr>
          <a:xfrm>
            <a:off x="898358" y="1527842"/>
            <a:ext cx="8915399" cy="4493538"/>
          </a:xfrm>
          <a:prstGeom prst="rect">
            <a:avLst/>
          </a:prstGeom>
          <a:noFill/>
        </p:spPr>
        <p:txBody>
          <a:bodyPr wrap="square">
            <a:spAutoFit/>
          </a:bodyPr>
          <a:lstStyle/>
          <a:p>
            <a:pPr marL="0" marR="0" lvl="1" indent="0" algn="l" defTabSz="914400" rtl="0" fontAlgn="auto" hangingPunct="1">
              <a:lnSpc>
                <a:spcPct val="100000"/>
              </a:lnSpc>
              <a:spcBef>
                <a:spcPts val="0"/>
              </a:spcBef>
              <a:spcAft>
                <a:spcPts val="0"/>
              </a:spcAft>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chemeClr val="accent5"/>
                </a:solidFill>
                <a:uFillTx/>
                <a:latin typeface="Trebuchet MS" pitchFamily="18"/>
                <a:ea typeface="SimSun" pitchFamily="2"/>
                <a:cs typeface="Mangal" pitchFamily="2"/>
              </a:rPr>
              <a:t>La publicité R123-11 (code de l’environnement)</a:t>
            </a:r>
          </a:p>
          <a:p>
            <a:pPr marR="0" lvl="1" indent="-457200" algn="l" defTabSz="914400" rtl="0" fontAlgn="auto" hangingPunct="1">
              <a:lnSpc>
                <a:spcPct val="100000"/>
              </a:lnSpc>
              <a:spcBef>
                <a:spcPts val="0"/>
              </a:spcBef>
              <a:spcAft>
                <a:spcPts val="0"/>
              </a:spcAf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Trebuchet MS" pitchFamily="18"/>
                <a:ea typeface="SimSun" pitchFamily="2"/>
                <a:cs typeface="Mangal" pitchFamily="2"/>
              </a:rPr>
              <a:t> Un avis portant les indications mentionnées </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Trebuchet MS" pitchFamily="18"/>
                <a:ea typeface="SimSun" pitchFamily="2"/>
                <a:cs typeface="Mangal" pitchFamily="2"/>
              </a:rPr>
              <a:t>à l'article R. 123-9 </a:t>
            </a:r>
          </a:p>
          <a:p>
            <a:pPr lvl="2" indent="-457200">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Trebuchet MS" pitchFamily="18"/>
                <a:ea typeface="SimSun" pitchFamily="2"/>
                <a:cs typeface="Mangal" pitchFamily="2"/>
              </a:rPr>
              <a:t> quinze jours au moins avant le début de l'enquête</a:t>
            </a:r>
          </a:p>
          <a:p>
            <a:pPr lvl="2" indent="-457200">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Trebuchet MS" pitchFamily="18"/>
                <a:ea typeface="SimSun" pitchFamily="2"/>
                <a:cs typeface="Mangal" pitchFamily="2"/>
              </a:rPr>
              <a:t>rappelé dans les huit premiers jours de celle-ci</a:t>
            </a:r>
          </a:p>
          <a:p>
            <a:pPr marL="914400" lvl="3">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Trebuchet MS" pitchFamily="18"/>
                <a:ea typeface="SimSun" pitchFamily="2"/>
                <a:cs typeface="Mangal" pitchFamily="2"/>
              </a:rPr>
              <a:t> dans deux journaux régionaux ou locaux </a:t>
            </a:r>
          </a:p>
          <a:p>
            <a:pPr lvl="2" indent="-457200">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Trebuchet MS" pitchFamily="18"/>
                <a:ea typeface="SimSun" pitchFamily="2"/>
                <a:cs typeface="Mangal" pitchFamily="2"/>
              </a:rPr>
              <a:t>Pour les projets d'importance nationale en outre</a:t>
            </a:r>
          </a:p>
          <a:p>
            <a:pPr marL="914400" lvl="3">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Trebuchet MS" pitchFamily="18"/>
                <a:ea typeface="SimSun" pitchFamily="2"/>
                <a:cs typeface="Mangal" pitchFamily="2"/>
              </a:rPr>
              <a:t>publié dans deux journaux à diffusion nationale </a:t>
            </a:r>
          </a:p>
          <a:p>
            <a:pPr marL="914400" lvl="3">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Trebuchet MS" pitchFamily="18"/>
                <a:ea typeface="SimSun" pitchFamily="2"/>
                <a:cs typeface="Mangal" pitchFamily="2"/>
              </a:rPr>
              <a:t>quinze jours au moins avant le début de l'enquête</a:t>
            </a:r>
          </a:p>
          <a:p>
            <a:pPr lvl="1" indent="-457200">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Trebuchet MS" pitchFamily="18"/>
                <a:ea typeface="SimSun" pitchFamily="2"/>
                <a:cs typeface="Mangal" pitchFamily="2"/>
              </a:rPr>
              <a:t>L'avis mentionné est publié sur le site internet </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Trebuchet MS" pitchFamily="18"/>
                <a:ea typeface="SimSun" pitchFamily="2"/>
                <a:cs typeface="Mangal" pitchFamily="2"/>
              </a:rPr>
              <a:t>de l'autorité organisatrice (ou de la préfecture)</a:t>
            </a:r>
          </a:p>
        </p:txBody>
      </p:sp>
    </p:spTree>
    <p:extLst>
      <p:ext uri="{BB962C8B-B14F-4D97-AF65-F5344CB8AC3E}">
        <p14:creationId xmlns:p14="http://schemas.microsoft.com/office/powerpoint/2010/main" val="1767817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A78C5F-C8C0-AAA0-131C-F29DF2E883EB}"/>
              </a:ext>
            </a:extLst>
          </p:cNvPr>
          <p:cNvSpPr>
            <a:spLocks noGrp="1"/>
          </p:cNvSpPr>
          <p:nvPr>
            <p:ph type="title"/>
          </p:nvPr>
        </p:nvSpPr>
        <p:spPr>
          <a:xfrm>
            <a:off x="677333" y="609600"/>
            <a:ext cx="9300855" cy="577516"/>
          </a:xfrm>
        </p:spPr>
        <p:txBody>
          <a:bodyPr>
            <a:normAutofit fontScale="90000"/>
          </a:bodyPr>
          <a:lstStyle/>
          <a:p>
            <a:pPr algn="ctr"/>
            <a:r>
              <a:rPr lang="fr-FR" sz="3200" b="0" i="0" dirty="0">
                <a:solidFill>
                  <a:srgbClr val="FF950E"/>
                </a:solidFill>
                <a:latin typeface="Trebuchet MS" pitchFamily="34"/>
                <a:cs typeface="Tahoma" pitchFamily="2"/>
              </a:rPr>
              <a:t>ARRÊTÉ D'OUVERTURE DE L'ENQUÊTE PUBLIQUE</a:t>
            </a:r>
            <a:endParaRPr lang="fr-FR" sz="3200" dirty="0"/>
          </a:p>
        </p:txBody>
      </p:sp>
      <p:sp>
        <p:nvSpPr>
          <p:cNvPr id="4" name="ZoneTexte 3">
            <a:extLst>
              <a:ext uri="{FF2B5EF4-FFF2-40B4-BE49-F238E27FC236}">
                <a16:creationId xmlns:a16="http://schemas.microsoft.com/office/drawing/2014/main" id="{4AD99ED2-FD66-4C7C-3FB2-EC34B5951A9D}"/>
              </a:ext>
            </a:extLst>
          </p:cNvPr>
          <p:cNvSpPr txBox="1"/>
          <p:nvPr/>
        </p:nvSpPr>
        <p:spPr>
          <a:xfrm>
            <a:off x="677333" y="1687319"/>
            <a:ext cx="9300855" cy="4093428"/>
          </a:xfrm>
          <a:prstGeom prst="rect">
            <a:avLst/>
          </a:prstGeom>
          <a:noFill/>
        </p:spPr>
        <p:txBody>
          <a:bodyPr wrap="square">
            <a:spAutoFit/>
          </a:bodyPr>
          <a:lstStyle/>
          <a:p>
            <a:pPr marL="0" marR="0" lvl="1" indent="0" algn="l" defTabSz="914400" rtl="0" fontAlgn="auto" hangingPunct="1">
              <a:lnSpc>
                <a:spcPct val="100000"/>
              </a:lnSpc>
              <a:spcBef>
                <a:spcPts val="0"/>
              </a:spcBef>
              <a:spcAft>
                <a:spcPts val="0"/>
              </a:spcAft>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chemeClr val="accent5"/>
                </a:solidFill>
                <a:uFillTx/>
                <a:latin typeface="Trebuchet MS" pitchFamily="18"/>
                <a:ea typeface="SimSun" pitchFamily="2"/>
                <a:cs typeface="Mangal" pitchFamily="2"/>
              </a:rPr>
              <a:t>La publicité R123-11 (code de l’environnement)</a:t>
            </a:r>
          </a:p>
          <a:p>
            <a:pPr marR="0" lvl="1" indent="-457200" algn="l" defTabSz="914400" rtl="0" fontAlgn="auto" hangingPunct="1">
              <a:lnSpc>
                <a:spcPct val="100000"/>
              </a:lnSpc>
              <a:spcBef>
                <a:spcPts val="0"/>
              </a:spcBef>
              <a:spcAft>
                <a:spcPts val="0"/>
              </a:spcAf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Trebuchet MS" pitchFamily="18"/>
                <a:ea typeface="SimSun" pitchFamily="2"/>
                <a:cs typeface="Mangal" pitchFamily="2"/>
              </a:rPr>
              <a:t>le ou les lieux où cet avis doit être publié par voie</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Trebuchet MS" pitchFamily="18"/>
                <a:ea typeface="SimSun" pitchFamily="2"/>
                <a:cs typeface="Mangal" pitchFamily="2"/>
              </a:rPr>
              <a:t>d'affiches et éventuellement, par tout autre procédé</a:t>
            </a:r>
          </a:p>
          <a:p>
            <a:pPr lvl="1" indent="-457200">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Pour les projets, sont au minimum désignées</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toutes les mairies des communes sur le territoire </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desquelles se situe le projet ainsi que celles dont</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le territoire est susceptible d'être affecté par le projet</a:t>
            </a:r>
          </a:p>
          <a:p>
            <a:pPr lvl="1" indent="-457200">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Pour les plans et programmes de niveau départemental</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ou régional, sont au minimum désignées les préfectures</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et sous-préfectures.</a:t>
            </a:r>
          </a:p>
        </p:txBody>
      </p:sp>
    </p:spTree>
    <p:extLst>
      <p:ext uri="{BB962C8B-B14F-4D97-AF65-F5344CB8AC3E}">
        <p14:creationId xmlns:p14="http://schemas.microsoft.com/office/powerpoint/2010/main" val="1945059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A4D763-97B6-B685-1F66-2F48C06FA1B5}"/>
              </a:ext>
            </a:extLst>
          </p:cNvPr>
          <p:cNvSpPr>
            <a:spLocks noGrp="1"/>
          </p:cNvSpPr>
          <p:nvPr>
            <p:ph type="title"/>
          </p:nvPr>
        </p:nvSpPr>
        <p:spPr>
          <a:xfrm>
            <a:off x="677333" y="609600"/>
            <a:ext cx="9525445" cy="625642"/>
          </a:xfrm>
        </p:spPr>
        <p:txBody>
          <a:bodyPr>
            <a:normAutofit/>
          </a:bodyPr>
          <a:lstStyle/>
          <a:p>
            <a:pPr algn="ctr"/>
            <a:r>
              <a:rPr lang="fr-FR" sz="3200" b="0" i="0" dirty="0">
                <a:solidFill>
                  <a:srgbClr val="FF950E"/>
                </a:solidFill>
                <a:latin typeface="Trebuchet MS" pitchFamily="34"/>
                <a:cs typeface="Tahoma" pitchFamily="2"/>
              </a:rPr>
              <a:t>ARRÊTÉ D'OUVERTURE DE L'ENQUÊTE PUBLIQUE</a:t>
            </a:r>
            <a:endParaRPr lang="fr-FR" sz="3200" dirty="0"/>
          </a:p>
        </p:txBody>
      </p:sp>
      <p:sp>
        <p:nvSpPr>
          <p:cNvPr id="4" name="ZoneTexte 3">
            <a:extLst>
              <a:ext uri="{FF2B5EF4-FFF2-40B4-BE49-F238E27FC236}">
                <a16:creationId xmlns:a16="http://schemas.microsoft.com/office/drawing/2014/main" id="{2A67B176-D3F6-3B37-2934-BECB1F5DFA63}"/>
              </a:ext>
            </a:extLst>
          </p:cNvPr>
          <p:cNvSpPr txBox="1"/>
          <p:nvPr/>
        </p:nvSpPr>
        <p:spPr>
          <a:xfrm>
            <a:off x="902368" y="1976077"/>
            <a:ext cx="9300410" cy="4093428"/>
          </a:xfrm>
          <a:prstGeom prst="rect">
            <a:avLst/>
          </a:prstGeom>
          <a:noFill/>
        </p:spPr>
        <p:txBody>
          <a:bodyPr wrap="square">
            <a:spAutoFit/>
          </a:bodyPr>
          <a:lstStyle/>
          <a:p>
            <a:pPr marL="0" marR="0" lvl="1" indent="0" algn="l" defTabSz="914400" rtl="0" fontAlgn="auto" hangingPunct="1">
              <a:lnSpc>
                <a:spcPct val="100000"/>
              </a:lnSpc>
              <a:spcBef>
                <a:spcPts val="0"/>
              </a:spcBef>
              <a:spcAft>
                <a:spcPts val="0"/>
              </a:spcAft>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chemeClr val="accent5"/>
                </a:solidFill>
                <a:uFillTx/>
                <a:latin typeface="Trebuchet MS" pitchFamily="18"/>
                <a:ea typeface="SimSun" pitchFamily="2"/>
                <a:cs typeface="Mangal" pitchFamily="2"/>
              </a:rPr>
              <a:t>La publicité R123-11 (code de l’environnement)</a:t>
            </a:r>
          </a:p>
          <a:p>
            <a:pPr marR="0" lvl="1" indent="-457200" algn="l" defTabSz="914400" rtl="0" fontAlgn="auto" hangingPunct="1">
              <a:lnSpc>
                <a:spcPct val="100000"/>
              </a:lnSpc>
              <a:spcBef>
                <a:spcPts val="0"/>
              </a:spcBef>
              <a:spcAft>
                <a:spcPts val="0"/>
              </a:spcAf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Trebuchet MS" pitchFamily="18"/>
                <a:ea typeface="SimSun" pitchFamily="2"/>
                <a:cs typeface="Mangal" pitchFamily="2"/>
              </a:rPr>
              <a:t>le ou les lieux où cet avis doit être publié par voie</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950E"/>
                </a:solidFill>
                <a:uFillTx/>
                <a:latin typeface="Trebuchet MS" pitchFamily="18"/>
                <a:ea typeface="SimSun" pitchFamily="2"/>
                <a:cs typeface="Mangal" pitchFamily="2"/>
              </a:rPr>
              <a:t>d'affiches et éventuellement, par tout autre procédé</a:t>
            </a:r>
          </a:p>
          <a:p>
            <a:pPr lvl="1" indent="-457200">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Pour les projets, sont au minimum désignées</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toutes les mairies des communes sur le territoire </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desquelles se situe le projet ainsi que celles dont</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le territoire est susceptible d'être affecté par le projet</a:t>
            </a:r>
          </a:p>
          <a:p>
            <a:pPr lvl="1" indent="-457200">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Pour les plans et programmes de niveau départemental</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ou régional, sont au minimum désignées les préfectures</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et sous-préfectures.</a:t>
            </a:r>
          </a:p>
        </p:txBody>
      </p:sp>
    </p:spTree>
    <p:extLst>
      <p:ext uri="{BB962C8B-B14F-4D97-AF65-F5344CB8AC3E}">
        <p14:creationId xmlns:p14="http://schemas.microsoft.com/office/powerpoint/2010/main" val="3679682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DDFC06-EDDA-6A8D-DADE-ED306969CB28}"/>
              </a:ext>
            </a:extLst>
          </p:cNvPr>
          <p:cNvSpPr>
            <a:spLocks noGrp="1"/>
          </p:cNvSpPr>
          <p:nvPr>
            <p:ph type="title"/>
          </p:nvPr>
        </p:nvSpPr>
        <p:spPr>
          <a:xfrm>
            <a:off x="677333" y="609600"/>
            <a:ext cx="9204603" cy="641684"/>
          </a:xfrm>
        </p:spPr>
        <p:txBody>
          <a:bodyPr>
            <a:normAutofit/>
          </a:bodyPr>
          <a:lstStyle/>
          <a:p>
            <a:r>
              <a:rPr lang="fr-FR" sz="3200" b="0" i="0" dirty="0">
                <a:solidFill>
                  <a:srgbClr val="FF950E"/>
                </a:solidFill>
                <a:latin typeface="Trebuchet MS" pitchFamily="34"/>
                <a:cs typeface="Tahoma" pitchFamily="2"/>
              </a:rPr>
              <a:t>ARRÊTÉ D'OUVERTURE DE L'ENQUÊTE PUBLIQUE</a:t>
            </a:r>
            <a:endParaRPr lang="fr-FR" sz="3200" dirty="0"/>
          </a:p>
        </p:txBody>
      </p:sp>
      <p:sp>
        <p:nvSpPr>
          <p:cNvPr id="4" name="ZoneTexte 3">
            <a:extLst>
              <a:ext uri="{FF2B5EF4-FFF2-40B4-BE49-F238E27FC236}">
                <a16:creationId xmlns:a16="http://schemas.microsoft.com/office/drawing/2014/main" id="{739ADBF1-29BA-0BAD-06AC-3037C237E734}"/>
              </a:ext>
            </a:extLst>
          </p:cNvPr>
          <p:cNvSpPr txBox="1"/>
          <p:nvPr/>
        </p:nvSpPr>
        <p:spPr>
          <a:xfrm>
            <a:off x="322623" y="1422694"/>
            <a:ext cx="9914021" cy="5293757"/>
          </a:xfrm>
          <a:prstGeom prst="rect">
            <a:avLst/>
          </a:prstGeom>
          <a:noFill/>
        </p:spPr>
        <p:txBody>
          <a:bodyPr wrap="square">
            <a:spAutoFit/>
          </a:bodyPr>
          <a:lstStyle/>
          <a:p>
            <a:pPr marL="0" marR="0" lvl="1" indent="0" algn="l" defTabSz="914400" rtl="0" fontAlgn="auto" hangingPunct="1">
              <a:lnSpc>
                <a:spcPct val="100000"/>
              </a:lnSpc>
              <a:spcBef>
                <a:spcPts val="0"/>
              </a:spcBef>
              <a:spcAft>
                <a:spcPts val="0"/>
              </a:spcAft>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chemeClr val="accent5"/>
                </a:solidFill>
                <a:uFillTx/>
                <a:latin typeface="Trebuchet MS" pitchFamily="18"/>
                <a:ea typeface="SimSun" pitchFamily="2"/>
                <a:cs typeface="Mangal" pitchFamily="2"/>
              </a:rPr>
              <a:t>La publicité R123-11 (code de l’environnement)</a:t>
            </a:r>
          </a:p>
          <a:p>
            <a:pPr marR="0" lvl="1" indent="-457200" algn="l" defTabSz="914400" rtl="0" fontAlgn="auto" hangingPunct="1">
              <a:lnSpc>
                <a:spcPct val="100000"/>
              </a:lnSpc>
              <a:spcBef>
                <a:spcPts val="0"/>
              </a:spcBef>
              <a:spcAft>
                <a:spcPts val="0"/>
              </a:spcAf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Cet avis est publié quinze jours au moins </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avant l'ouverture de l'enquête et pendant</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toute la durée de celle-ci.</a:t>
            </a:r>
          </a:p>
          <a:p>
            <a:pPr lvl="1" indent="-457200">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Dans les mêmes conditions de délai et de durée, </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et sauf impossibilité matérielle justifiée, </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le responsable du projet procède à l'affichage </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du même avis sur les lieux prévus pour la réalisation</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du projet.</a:t>
            </a:r>
          </a:p>
          <a:p>
            <a:pPr lvl="1" indent="-457200">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Ces affiches doivent être visibles et lisibles de la ou,</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s'il y a lieu, des voies publiques, et être conformes </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à des caractéristiques et dimensions fixées par arrêté</a:t>
            </a:r>
          </a:p>
          <a:p>
            <a:pPr marL="457200" lvl="2">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b="0" i="0" u="none" strike="noStrike" kern="1200" cap="none" spc="0" baseline="0" dirty="0">
                <a:solidFill>
                  <a:srgbClr val="FFC000"/>
                </a:solidFill>
                <a:uFillTx/>
                <a:latin typeface="Trebuchet MS" pitchFamily="18"/>
                <a:ea typeface="SimSun" pitchFamily="2"/>
                <a:cs typeface="Mangal" pitchFamily="2"/>
              </a:rPr>
              <a:t> du ministre chargé de l'environnement</a:t>
            </a:r>
            <a:endParaRPr lang="fr-FR" dirty="0"/>
          </a:p>
        </p:txBody>
      </p:sp>
    </p:spTree>
    <p:extLst>
      <p:ext uri="{BB962C8B-B14F-4D97-AF65-F5344CB8AC3E}">
        <p14:creationId xmlns:p14="http://schemas.microsoft.com/office/powerpoint/2010/main" val="112323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887F6A-709E-398F-EB29-C788006EF8AE}"/>
              </a:ext>
            </a:extLst>
          </p:cNvPr>
          <p:cNvSpPr>
            <a:spLocks noGrp="1"/>
          </p:cNvSpPr>
          <p:nvPr>
            <p:ph type="title"/>
          </p:nvPr>
        </p:nvSpPr>
        <p:spPr/>
        <p:txBody>
          <a:bodyPr>
            <a:normAutofit fontScale="90000"/>
          </a:bodyPr>
          <a:lstStyle/>
          <a:p>
            <a:pPr algn="ctr">
              <a:lnSpc>
                <a:spcPct val="100000"/>
              </a:lnSpc>
              <a:spcBef>
                <a:spcPts val="601"/>
              </a:spcBef>
            </a:pPr>
            <a:r>
              <a:rPr lang="fr-FR" sz="3600" spc="-1" dirty="0">
                <a:solidFill>
                  <a:srgbClr val="000000"/>
                </a:solidFill>
                <a:latin typeface="Trebuchet MS"/>
                <a:ea typeface="Microsoft YaHei"/>
              </a:rPr>
              <a:t>PROGRAMME</a:t>
            </a:r>
            <a:br>
              <a:rPr lang="fr-FR" sz="3600" spc="-1" dirty="0">
                <a:solidFill>
                  <a:srgbClr val="000000"/>
                </a:solidFill>
                <a:latin typeface="Trebuchet MS"/>
                <a:ea typeface="Microsoft YaHei"/>
              </a:rPr>
            </a:br>
            <a:r>
              <a:rPr lang="fr-FR" sz="3600" b="0" strike="noStrike" spc="-1" dirty="0">
                <a:solidFill>
                  <a:srgbClr val="000000"/>
                </a:solidFill>
                <a:latin typeface="Trebuchet MS"/>
                <a:ea typeface="Microsoft YaHei"/>
              </a:rPr>
              <a:t>17 février 2024</a:t>
            </a:r>
            <a:br>
              <a:rPr lang="fr-FR" sz="3600" b="0" strike="noStrike" spc="-1" dirty="0">
                <a:solidFill>
                  <a:srgbClr val="000000"/>
                </a:solidFill>
                <a:latin typeface="Trebuchet MS"/>
                <a:ea typeface="Microsoft YaHei"/>
              </a:rPr>
            </a:br>
            <a:endParaRPr lang="fr-FR" dirty="0"/>
          </a:p>
        </p:txBody>
      </p:sp>
      <p:sp>
        <p:nvSpPr>
          <p:cNvPr id="3" name="Espace réservé du contenu 2">
            <a:extLst>
              <a:ext uri="{FF2B5EF4-FFF2-40B4-BE49-F238E27FC236}">
                <a16:creationId xmlns:a16="http://schemas.microsoft.com/office/drawing/2014/main" id="{4328A9CA-4E98-2DF8-B92F-A213E8C89EA0}"/>
              </a:ext>
            </a:extLst>
          </p:cNvPr>
          <p:cNvSpPr>
            <a:spLocks noGrp="1"/>
          </p:cNvSpPr>
          <p:nvPr>
            <p:ph idx="1"/>
          </p:nvPr>
        </p:nvSpPr>
        <p:spPr/>
        <p:txBody>
          <a:bodyPr>
            <a:normAutofit fontScale="70000" lnSpcReduction="20000"/>
          </a:bodyPr>
          <a:lstStyle/>
          <a:p>
            <a:pPr marL="819150" indent="-1257300">
              <a:spcAft>
                <a:spcPts val="0"/>
              </a:spcAft>
              <a:tabLst>
                <a:tab pos="1619250" algn="l"/>
              </a:tabLst>
            </a:pPr>
            <a:r>
              <a:rPr lang="fr-FR" sz="1800" b="1" kern="150" dirty="0">
                <a:effectLst/>
                <a:ea typeface="Times New Roman" panose="02020603050405020304" pitchFamily="18" charset="0"/>
              </a:rPr>
              <a:t>L’enquête publique</a:t>
            </a:r>
            <a:r>
              <a:rPr lang="fr-FR" sz="1800" kern="150" dirty="0">
                <a:effectLst/>
                <a:ea typeface="Times New Roman" panose="02020603050405020304" pitchFamily="18" charset="0"/>
              </a:rPr>
              <a:t>.  </a:t>
            </a:r>
          </a:p>
          <a:p>
            <a:pPr marL="800100" indent="-1257300">
              <a:spcAft>
                <a:spcPts val="0"/>
              </a:spcAft>
              <a:tabLst>
                <a:tab pos="1600200" algn="l"/>
              </a:tabLst>
            </a:pPr>
            <a:r>
              <a:rPr lang="fr-FR" sz="1800" b="1" kern="150" dirty="0">
                <a:effectLst/>
                <a:ea typeface="Times New Roman" panose="02020603050405020304" pitchFamily="18" charset="0"/>
              </a:rPr>
              <a:t>Le commissaire enquêteur</a:t>
            </a:r>
            <a:r>
              <a:rPr lang="fr-FR" sz="1800" kern="150" dirty="0">
                <a:effectLst/>
                <a:ea typeface="Times New Roman" panose="02020603050405020304" pitchFamily="18" charset="0"/>
              </a:rPr>
              <a:t>. 	</a:t>
            </a:r>
          </a:p>
          <a:p>
            <a:pPr>
              <a:spcAft>
                <a:spcPts val="0"/>
              </a:spcAft>
              <a:tabLst>
                <a:tab pos="342900" algn="l"/>
              </a:tabLst>
            </a:pPr>
            <a:r>
              <a:rPr lang="fr-FR" sz="1800" b="1" kern="150" dirty="0">
                <a:ea typeface="Times New Roman" panose="02020603050405020304" pitchFamily="18" charset="0"/>
              </a:rPr>
              <a:t>P</a:t>
            </a:r>
            <a:r>
              <a:rPr lang="fr-FR" sz="1800" b="1" kern="150" dirty="0">
                <a:effectLst/>
                <a:ea typeface="Times New Roman" panose="02020603050405020304" pitchFamily="18" charset="0"/>
              </a:rPr>
              <a:t>ause</a:t>
            </a:r>
            <a:r>
              <a:rPr lang="fr-FR" sz="1800" kern="150" dirty="0">
                <a:effectLst/>
                <a:ea typeface="Times New Roman" panose="02020603050405020304" pitchFamily="18" charset="0"/>
              </a:rPr>
              <a:t> </a:t>
            </a:r>
          </a:p>
          <a:p>
            <a:pPr>
              <a:spcAft>
                <a:spcPts val="0"/>
              </a:spcAft>
              <a:tabLst>
                <a:tab pos="342900" algn="l"/>
              </a:tabLst>
            </a:pPr>
            <a:r>
              <a:rPr lang="fr-FR" sz="1800" b="1" kern="150" dirty="0">
                <a:effectLst/>
                <a:ea typeface="Times New Roman" panose="02020603050405020304" pitchFamily="18" charset="0"/>
              </a:rPr>
              <a:t>Organisation de l’enquête.</a:t>
            </a:r>
            <a:r>
              <a:rPr lang="fr-FR" sz="1800" kern="150" dirty="0">
                <a:effectLst/>
                <a:ea typeface="Times New Roman" panose="02020603050405020304" pitchFamily="18" charset="0"/>
              </a:rPr>
              <a:t> </a:t>
            </a:r>
          </a:p>
          <a:p>
            <a:pPr>
              <a:spcAft>
                <a:spcPts val="0"/>
              </a:spcAft>
              <a:tabLst>
                <a:tab pos="342900" algn="l"/>
              </a:tabLst>
            </a:pPr>
            <a:r>
              <a:rPr lang="fr-FR" sz="1800" b="1" kern="150" dirty="0">
                <a:effectLst/>
                <a:ea typeface="Times New Roman" panose="02020603050405020304" pitchFamily="18" charset="0"/>
              </a:rPr>
              <a:t>Le rôle du Commissaire Enquêteur avant l’enquête</a:t>
            </a:r>
          </a:p>
          <a:p>
            <a:pPr>
              <a:spcAft>
                <a:spcPts val="0"/>
              </a:spcAft>
              <a:tabLst>
                <a:tab pos="342900" algn="l"/>
              </a:tabLst>
            </a:pPr>
            <a:r>
              <a:rPr lang="fr-FR" sz="1800" b="1" kern="150" dirty="0">
                <a:effectLst/>
                <a:ea typeface="Arial" panose="020B0604020202020204" pitchFamily="34" charset="0"/>
              </a:rPr>
              <a:t>Présentation de la compagnie régionale</a:t>
            </a:r>
            <a:endParaRPr lang="fr-FR" sz="1800" b="1" kern="150" dirty="0">
              <a:ea typeface="Arial" panose="020B0604020202020204" pitchFamily="34" charset="0"/>
            </a:endParaRPr>
          </a:p>
          <a:p>
            <a:pPr>
              <a:spcAft>
                <a:spcPts val="0"/>
              </a:spcAft>
              <a:tabLst>
                <a:tab pos="342900" algn="l"/>
              </a:tabLst>
            </a:pPr>
            <a:r>
              <a:rPr lang="fr-FR" sz="1800" b="1" kern="150" dirty="0">
                <a:effectLst/>
                <a:ea typeface="Times New Roman" panose="02020603050405020304" pitchFamily="18" charset="0"/>
              </a:rPr>
              <a:t>Déjeuner sur place</a:t>
            </a:r>
            <a:r>
              <a:rPr lang="fr-FR" sz="1800" kern="150" dirty="0">
                <a:effectLst/>
                <a:ea typeface="Times New Roman" panose="02020603050405020304" pitchFamily="18" charset="0"/>
              </a:rPr>
              <a:t>. </a:t>
            </a:r>
          </a:p>
          <a:p>
            <a:pPr marL="800100" indent="-1257300">
              <a:spcAft>
                <a:spcPts val="0"/>
              </a:spcAft>
              <a:tabLst>
                <a:tab pos="1600200" algn="l"/>
              </a:tabLst>
            </a:pPr>
            <a:r>
              <a:rPr lang="fr-FR" sz="1800" kern="150" dirty="0">
                <a:effectLst/>
                <a:ea typeface="Times New Roman" panose="02020603050405020304" pitchFamily="18" charset="0"/>
              </a:rPr>
              <a:t>L’Etude d’impact, l’évaluation environnementale et l’avis de l’autorité environnementale. (DREAL Bourgogne Franche-Comté)</a:t>
            </a:r>
          </a:p>
          <a:p>
            <a:pPr marL="800100" indent="-1257300">
              <a:spcAft>
                <a:spcPts val="0"/>
              </a:spcAft>
              <a:tabLst>
                <a:tab pos="1600200" algn="l"/>
              </a:tabLst>
            </a:pPr>
            <a:r>
              <a:rPr lang="fr-FR" sz="1800" b="1" kern="150" dirty="0">
                <a:effectLst/>
                <a:ea typeface="Times New Roman" panose="02020603050405020304" pitchFamily="18" charset="0"/>
              </a:rPr>
              <a:t>Le rôle du Commissaire enquêteur pendant l’enquête</a:t>
            </a:r>
            <a:r>
              <a:rPr lang="fr-FR" sz="1800" kern="150" dirty="0">
                <a:effectLst/>
                <a:ea typeface="Times New Roman" panose="02020603050405020304" pitchFamily="18" charset="0"/>
              </a:rPr>
              <a:t>. </a:t>
            </a:r>
          </a:p>
          <a:p>
            <a:pPr marL="800100" indent="-1257300">
              <a:spcAft>
                <a:spcPts val="0"/>
              </a:spcAft>
              <a:tabLst>
                <a:tab pos="1600200" algn="l"/>
              </a:tabLst>
            </a:pPr>
            <a:r>
              <a:rPr lang="fr-FR" sz="1800" b="1" kern="150" dirty="0">
                <a:effectLst/>
                <a:ea typeface="Times New Roman" panose="02020603050405020304" pitchFamily="18" charset="0"/>
              </a:rPr>
              <a:t>Pause</a:t>
            </a:r>
          </a:p>
          <a:p>
            <a:pPr marL="800100" indent="-1257300">
              <a:spcAft>
                <a:spcPts val="0"/>
              </a:spcAft>
              <a:tabLst>
                <a:tab pos="1600200" algn="l"/>
              </a:tabLst>
            </a:pPr>
            <a:r>
              <a:rPr lang="fr-FR" sz="1800" b="1" kern="150" dirty="0">
                <a:effectLst/>
                <a:ea typeface="Times New Roman" panose="02020603050405020304" pitchFamily="18" charset="0"/>
              </a:rPr>
              <a:t>Rôle du Commissaire enquêteur après l’enquête</a:t>
            </a:r>
          </a:p>
          <a:p>
            <a:pPr marL="800100" indent="-1257300">
              <a:spcAft>
                <a:spcPts val="0"/>
              </a:spcAft>
              <a:tabLst>
                <a:tab pos="1600200" algn="l"/>
              </a:tabLst>
            </a:pPr>
            <a:r>
              <a:rPr lang="fr-FR" sz="1800" b="1" kern="150" dirty="0">
                <a:effectLst/>
                <a:ea typeface="Times New Roman" panose="02020603050405020304" pitchFamily="18" charset="0"/>
              </a:rPr>
              <a:t>La suspension de l’enquête. L’enquête complémentaire</a:t>
            </a:r>
            <a:r>
              <a:rPr lang="fr-FR" sz="1800" kern="150" dirty="0">
                <a:effectLst/>
                <a:ea typeface="Times New Roman" panose="02020603050405020304" pitchFamily="18" charset="0"/>
              </a:rPr>
              <a:t>. </a:t>
            </a:r>
          </a:p>
          <a:p>
            <a:pPr marL="800100" indent="-1257300">
              <a:spcAft>
                <a:spcPts val="0"/>
              </a:spcAft>
              <a:tabLst>
                <a:tab pos="1600200" algn="l"/>
              </a:tabLst>
            </a:pPr>
            <a:r>
              <a:rPr lang="fr-FR" sz="1800" b="1" kern="150" dirty="0">
                <a:effectLst/>
                <a:ea typeface="Times New Roman" panose="02020603050405020304" pitchFamily="18" charset="0"/>
              </a:rPr>
              <a:t>Résumé de la journée</a:t>
            </a:r>
            <a:endParaRPr lang="fr-FR" sz="1800" kern="150" dirty="0">
              <a:effectLst/>
              <a:ea typeface="Times New Roman" panose="02020603050405020304" pitchFamily="18" charset="0"/>
            </a:endParaRPr>
          </a:p>
          <a:p>
            <a:endParaRPr lang="fr-FR" dirty="0"/>
          </a:p>
        </p:txBody>
      </p:sp>
    </p:spTree>
    <p:extLst>
      <p:ext uri="{BB962C8B-B14F-4D97-AF65-F5344CB8AC3E}">
        <p14:creationId xmlns:p14="http://schemas.microsoft.com/office/powerpoint/2010/main" val="195127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A210DB-4755-6CFC-5B89-B066A5847660}"/>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2269479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8C8E53A3-C91B-0815-0C04-561E23D32215}"/>
              </a:ext>
            </a:extLst>
          </p:cNvPr>
          <p:cNvSpPr>
            <a:spLocks noGrp="1"/>
          </p:cNvSpPr>
          <p:nvPr>
            <p:ph type="subTitle"/>
          </p:nvPr>
        </p:nvSpPr>
        <p:spPr>
          <a:xfrm>
            <a:off x="1801546" y="1772301"/>
            <a:ext cx="8226360" cy="4440240"/>
          </a:xfrm>
        </p:spPr>
        <p:txBody>
          <a:bodyPr>
            <a:normAutofit/>
          </a:bodyPr>
          <a:lstStyle/>
          <a:p>
            <a:r>
              <a:rPr lang="fr-FR" sz="1800" dirty="0"/>
              <a:t>TOUT CE INSCRIT SUR UNE LISTE D’APTITUDE</a:t>
            </a:r>
          </a:p>
          <a:p>
            <a:r>
              <a:rPr lang="fr-FR" sz="1800" dirty="0"/>
              <a:t>SUR DEMANDE AGREE PAR LE BUREAU</a:t>
            </a:r>
          </a:p>
          <a:p>
            <a:r>
              <a:rPr lang="fr-FR" sz="1800" dirty="0"/>
              <a:t>ADHESION AUX STATUTS DE LA </a:t>
            </a:r>
            <a:r>
              <a:rPr lang="fr-FR" sz="1800" dirty="0" err="1"/>
              <a:t>CCEBo</a:t>
            </a:r>
            <a:r>
              <a:rPr lang="fr-FR" sz="1800" dirty="0"/>
              <a:t> ET DE LA CNCE</a:t>
            </a:r>
          </a:p>
          <a:p>
            <a:pPr lvl="1"/>
            <a:r>
              <a:rPr lang="fr-FR" sz="1600" dirty="0"/>
              <a:t>ASSEMBLEE GENERALE</a:t>
            </a:r>
          </a:p>
          <a:p>
            <a:pPr lvl="1"/>
            <a:r>
              <a:rPr lang="fr-FR" sz="1600" dirty="0"/>
              <a:t>CONSEIL D’ADMINISTRATION </a:t>
            </a:r>
          </a:p>
          <a:p>
            <a:pPr lvl="2"/>
            <a:r>
              <a:rPr lang="fr-FR" sz="1400" dirty="0"/>
              <a:t>2 MEMBRES PAR DEPARTEMENT POUR 4 ANS </a:t>
            </a:r>
          </a:p>
          <a:p>
            <a:pPr lvl="1"/>
            <a:r>
              <a:rPr lang="fr-FR" sz="1600" dirty="0"/>
              <a:t>BUREAU</a:t>
            </a:r>
          </a:p>
          <a:p>
            <a:pPr lvl="1"/>
            <a:r>
              <a:rPr lang="fr-FR" sz="1600" dirty="0"/>
              <a:t>REGLEMENT</a:t>
            </a:r>
          </a:p>
          <a:p>
            <a:pPr lvl="1"/>
            <a:r>
              <a:rPr lang="fr-FR" sz="1600" dirty="0"/>
              <a:t>CHARTE DU TUTORAT</a:t>
            </a:r>
          </a:p>
          <a:p>
            <a:pPr lvl="1"/>
            <a:r>
              <a:rPr lang="fr-FR" sz="1600" dirty="0"/>
              <a:t>CODE D’ETHIQUE ET DE DEONTOLOGIE</a:t>
            </a:r>
          </a:p>
          <a:p>
            <a:pPr lvl="1"/>
            <a:r>
              <a:rPr lang="fr-FR" sz="1600" dirty="0"/>
              <a:t>COTISATION ANNUELLE</a:t>
            </a:r>
          </a:p>
          <a:p>
            <a:pPr marL="457207" lvl="1"/>
            <a:endParaRPr lang="fr-FR" dirty="0"/>
          </a:p>
        </p:txBody>
      </p:sp>
      <p:sp>
        <p:nvSpPr>
          <p:cNvPr id="2" name="Titre 1">
            <a:extLst>
              <a:ext uri="{FF2B5EF4-FFF2-40B4-BE49-F238E27FC236}">
                <a16:creationId xmlns:a16="http://schemas.microsoft.com/office/drawing/2014/main" id="{DF41125D-4495-8CD8-81C6-072C2D920C90}"/>
              </a:ext>
            </a:extLst>
          </p:cNvPr>
          <p:cNvSpPr>
            <a:spLocks noGrp="1"/>
          </p:cNvSpPr>
          <p:nvPr>
            <p:ph type="title"/>
          </p:nvPr>
        </p:nvSpPr>
        <p:spPr/>
        <p:txBody>
          <a:bodyPr/>
          <a:lstStyle/>
          <a:p>
            <a:r>
              <a:rPr lang="fr-FR" sz="4400" b="1" spc="-1" dirty="0">
                <a:solidFill>
                  <a:schemeClr val="accent5">
                    <a:lumMod val="60000"/>
                    <a:lumOff val="40000"/>
                  </a:schemeClr>
                </a:solidFill>
                <a:latin typeface="Trebuchet MS" panose="020B0603020202020204" pitchFamily="34" charset="0"/>
              </a:rPr>
              <a:t>Formation des nouveaux CE</a:t>
            </a:r>
            <a:br>
              <a:rPr lang="fr-FR" dirty="0"/>
            </a:br>
            <a:r>
              <a:rPr lang="fr-FR" dirty="0"/>
              <a:t>Adhésion à la </a:t>
            </a:r>
            <a:r>
              <a:rPr lang="fr-FR" dirty="0" err="1"/>
              <a:t>CCEBo</a:t>
            </a:r>
            <a:endParaRPr lang="fr-FR" dirty="0"/>
          </a:p>
        </p:txBody>
      </p:sp>
    </p:spTree>
    <p:extLst>
      <p:ext uri="{BB962C8B-B14F-4D97-AF65-F5344CB8AC3E}">
        <p14:creationId xmlns:p14="http://schemas.microsoft.com/office/powerpoint/2010/main" val="443099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2208360" y="692280"/>
            <a:ext cx="7772400" cy="1736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fr-FR" sz="3600" b="1" spc="-1" dirty="0">
                <a:solidFill>
                  <a:schemeClr val="accent5">
                    <a:lumMod val="60000"/>
                    <a:lumOff val="40000"/>
                  </a:schemeClr>
                </a:solidFill>
                <a:latin typeface="Trebuchet MS" panose="020B0603020202020204" pitchFamily="34" charset="0"/>
              </a:rPr>
              <a:t>Formation des nouveaux CE </a:t>
            </a:r>
            <a:br>
              <a:rPr dirty="0"/>
            </a:br>
            <a:endParaRPr lang="fr-FR" sz="3600" spc="-1" dirty="0">
              <a:solidFill>
                <a:srgbClr val="FFFFFF"/>
              </a:solidFill>
              <a:latin typeface="Arial"/>
            </a:endParaRPr>
          </a:p>
        </p:txBody>
      </p:sp>
      <p:sp>
        <p:nvSpPr>
          <p:cNvPr id="130" name="CustomShape 2"/>
          <p:cNvSpPr/>
          <p:nvPr/>
        </p:nvSpPr>
        <p:spPr>
          <a:xfrm>
            <a:off x="2171640" y="3284640"/>
            <a:ext cx="8064720" cy="863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algn="ctr">
              <a:spcBef>
                <a:spcPts val="998"/>
              </a:spcBef>
            </a:pPr>
            <a:r>
              <a:rPr lang="fr-FR" sz="3600" u="sng" spc="-1" dirty="0">
                <a:solidFill>
                  <a:schemeClr val="tx1">
                    <a:lumMod val="65000"/>
                    <a:lumOff val="35000"/>
                  </a:schemeClr>
                </a:solidFill>
                <a:latin typeface="Times New Roman"/>
              </a:rPr>
              <a:t>RESSOURCES DE LA COMPAGNIE</a:t>
            </a:r>
            <a:endParaRPr lang="fr-FR" sz="3600" spc="-1" dirty="0">
              <a:solidFill>
                <a:schemeClr val="tx1">
                  <a:lumMod val="65000"/>
                  <a:lumOff val="35000"/>
                </a:schemeClr>
              </a:solidFill>
              <a:latin typeface="Arial"/>
            </a:endParaRPr>
          </a:p>
        </p:txBody>
      </p:sp>
      <p:sp>
        <p:nvSpPr>
          <p:cNvPr id="131" name="CustomShape 3"/>
          <p:cNvSpPr/>
          <p:nvPr/>
        </p:nvSpPr>
        <p:spPr>
          <a:xfrm>
            <a:off x="2495640" y="4724280"/>
            <a:ext cx="7345440" cy="1776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2000" spc="-1" dirty="0">
                <a:latin typeface="Times New Roman"/>
              </a:rPr>
              <a:t>Compagnie des commissaires enquêteurs</a:t>
            </a:r>
            <a:endParaRPr lang="fr-FR" sz="2000" spc="-1" dirty="0">
              <a:latin typeface="Arial"/>
            </a:endParaRPr>
          </a:p>
          <a:p>
            <a:pPr algn="ctr">
              <a:lnSpc>
                <a:spcPct val="100000"/>
              </a:lnSpc>
            </a:pPr>
            <a:r>
              <a:rPr lang="fr-FR" sz="2000" spc="-1" dirty="0">
                <a:latin typeface="Times New Roman"/>
              </a:rPr>
              <a:t>de BOURGOGNE</a:t>
            </a:r>
            <a:endParaRPr lang="fr-FR" sz="2000" spc="-1" dirty="0">
              <a:latin typeface="Arial"/>
            </a:endParaRPr>
          </a:p>
          <a:p>
            <a:pPr algn="ctr">
              <a:lnSpc>
                <a:spcPct val="100000"/>
              </a:lnSpc>
            </a:pPr>
            <a:endParaRPr lang="fr-FR" sz="2000" spc="-1" dirty="0">
              <a:latin typeface="Arial"/>
            </a:endParaRPr>
          </a:p>
          <a:p>
            <a:pPr algn="ctr">
              <a:lnSpc>
                <a:spcPct val="100000"/>
              </a:lnSpc>
            </a:pPr>
            <a:r>
              <a:rPr lang="fr-FR" sz="2000" spc="-1" dirty="0">
                <a:latin typeface="Times New Roman"/>
              </a:rPr>
              <a:t>Georges Leclercq</a:t>
            </a:r>
            <a:endParaRPr lang="fr-FR" sz="2000" spc="-1" dirty="0">
              <a:solidFill>
                <a:srgbClr val="FFFFFF"/>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D8DA4EED-EDB6-4CBB-9F7D-3785EF1B3DF9}"/>
              </a:ext>
            </a:extLst>
          </p:cNvPr>
          <p:cNvSpPr>
            <a:spLocks noGrp="1"/>
          </p:cNvSpPr>
          <p:nvPr>
            <p:ph type="subTitle"/>
          </p:nvPr>
        </p:nvSpPr>
        <p:spPr/>
        <p:txBody>
          <a:bodyPr>
            <a:normAutofit/>
          </a:bodyPr>
          <a:lstStyle/>
          <a:p>
            <a:endParaRPr lang="fr-FR" sz="2800" dirty="0"/>
          </a:p>
          <a:p>
            <a:endParaRPr lang="fr-FR" sz="2800" dirty="0"/>
          </a:p>
          <a:p>
            <a:endParaRPr lang="fr-FR" sz="2800" dirty="0"/>
          </a:p>
          <a:p>
            <a:endParaRPr lang="fr-FR" sz="2800" dirty="0"/>
          </a:p>
        </p:txBody>
      </p:sp>
      <p:sp>
        <p:nvSpPr>
          <p:cNvPr id="2" name="Titre 1">
            <a:extLst>
              <a:ext uri="{FF2B5EF4-FFF2-40B4-BE49-F238E27FC236}">
                <a16:creationId xmlns:a16="http://schemas.microsoft.com/office/drawing/2014/main" id="{C01728F3-ABB7-414A-9823-41672B96F1B9}"/>
              </a:ext>
            </a:extLst>
          </p:cNvPr>
          <p:cNvSpPr>
            <a:spLocks noGrp="1"/>
          </p:cNvSpPr>
          <p:nvPr>
            <p:ph type="title"/>
          </p:nvPr>
        </p:nvSpPr>
        <p:spPr/>
        <p:txBody>
          <a:bodyPr/>
          <a:lstStyle/>
          <a:p>
            <a:pPr algn="ctr"/>
            <a:r>
              <a:rPr lang="fr-FR" sz="4000" b="1" spc="-1" dirty="0">
                <a:solidFill>
                  <a:schemeClr val="accent5">
                    <a:lumMod val="60000"/>
                    <a:lumOff val="40000"/>
                  </a:schemeClr>
                </a:solidFill>
                <a:latin typeface="Trebuchet MS" panose="020B0603020202020204" pitchFamily="34" charset="0"/>
              </a:rPr>
              <a:t>LA FORMATION</a:t>
            </a:r>
          </a:p>
        </p:txBody>
      </p:sp>
      <p:sp>
        <p:nvSpPr>
          <p:cNvPr id="5" name="ZoneTexte 4">
            <a:extLst>
              <a:ext uri="{FF2B5EF4-FFF2-40B4-BE49-F238E27FC236}">
                <a16:creationId xmlns:a16="http://schemas.microsoft.com/office/drawing/2014/main" id="{4C98B823-4C59-64D9-1F0D-7B9BE555BE49}"/>
              </a:ext>
            </a:extLst>
          </p:cNvPr>
          <p:cNvSpPr txBox="1"/>
          <p:nvPr/>
        </p:nvSpPr>
        <p:spPr>
          <a:xfrm>
            <a:off x="2773906" y="1931666"/>
            <a:ext cx="4989688" cy="2677656"/>
          </a:xfrm>
          <a:prstGeom prst="rect">
            <a:avLst/>
          </a:prstGeom>
          <a:noFill/>
        </p:spPr>
        <p:txBody>
          <a:bodyPr wrap="square">
            <a:spAutoFit/>
          </a:bodyPr>
          <a:lstStyle/>
          <a:p>
            <a:pPr defTabSz="457207">
              <a:spcBef>
                <a:spcPct val="0"/>
              </a:spcBef>
              <a:defRPr/>
            </a:pPr>
            <a:r>
              <a:rPr lang="fr-FR" sz="2800" dirty="0">
                <a:latin typeface="Century Gothic" panose="020B0502020202020204"/>
                <a:ea typeface="+mj-ea"/>
                <a:cs typeface="+mj-cs"/>
              </a:rPr>
              <a:t>INITIALE</a:t>
            </a:r>
          </a:p>
          <a:p>
            <a:pPr defTabSz="457207">
              <a:spcBef>
                <a:spcPct val="0"/>
              </a:spcBef>
              <a:defRPr/>
            </a:pPr>
            <a:endParaRPr lang="fr-FR" sz="2800" dirty="0">
              <a:solidFill>
                <a:srgbClr val="EBEBEB"/>
              </a:solidFill>
              <a:latin typeface="Century Gothic" panose="020B0502020202020204"/>
              <a:ea typeface="+mj-ea"/>
              <a:cs typeface="+mj-cs"/>
            </a:endParaRPr>
          </a:p>
          <a:p>
            <a:pPr defTabSz="457207">
              <a:spcBef>
                <a:spcPct val="0"/>
              </a:spcBef>
              <a:defRPr/>
            </a:pPr>
            <a:endParaRPr lang="fr-FR" sz="2800" dirty="0">
              <a:solidFill>
                <a:srgbClr val="EBEBEB"/>
              </a:solidFill>
              <a:latin typeface="Century Gothic" panose="020B0502020202020204"/>
              <a:ea typeface="+mj-ea"/>
              <a:cs typeface="+mj-cs"/>
            </a:endParaRPr>
          </a:p>
          <a:p>
            <a:pPr defTabSz="457207">
              <a:spcBef>
                <a:spcPct val="0"/>
              </a:spcBef>
              <a:defRPr/>
            </a:pPr>
            <a:r>
              <a:rPr lang="fr-FR" sz="2800" dirty="0">
                <a:latin typeface="Century Gothic" panose="020B0502020202020204"/>
                <a:ea typeface="+mj-ea"/>
                <a:cs typeface="+mj-cs"/>
              </a:rPr>
              <a:t>CONTINUE</a:t>
            </a:r>
          </a:p>
          <a:p>
            <a:pPr defTabSz="457207">
              <a:spcBef>
                <a:spcPct val="0"/>
              </a:spcBef>
              <a:defRPr/>
            </a:pPr>
            <a:endParaRPr lang="fr-FR" sz="2800" dirty="0">
              <a:solidFill>
                <a:srgbClr val="EBEBEB"/>
              </a:solidFill>
              <a:latin typeface="Century Gothic" panose="020B0502020202020204"/>
              <a:ea typeface="+mj-ea"/>
              <a:cs typeface="+mj-cs"/>
            </a:endParaRPr>
          </a:p>
          <a:p>
            <a:pPr defTabSz="457207">
              <a:spcBef>
                <a:spcPct val="0"/>
              </a:spcBef>
              <a:defRPr/>
            </a:pPr>
            <a:r>
              <a:rPr lang="fr-FR" sz="2800" dirty="0">
                <a:latin typeface="Century Gothic" panose="020B0502020202020204"/>
                <a:ea typeface="+mj-ea"/>
                <a:cs typeface="+mj-cs"/>
              </a:rPr>
              <a:t>VISITE DE SITE</a:t>
            </a:r>
          </a:p>
        </p:txBody>
      </p:sp>
    </p:spTree>
    <p:extLst>
      <p:ext uri="{BB962C8B-B14F-4D97-AF65-F5344CB8AC3E}">
        <p14:creationId xmlns:p14="http://schemas.microsoft.com/office/powerpoint/2010/main" val="1251241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1981200" y="131760"/>
            <a:ext cx="8228160" cy="1434960"/>
          </a:xfrm>
          <a:prstGeom prst="rect">
            <a:avLst/>
          </a:prstGeom>
          <a:noFill/>
          <a:ln>
            <a:noFill/>
          </a:ln>
        </p:spPr>
        <p:txBody>
          <a:bodyPr lIns="90000" tIns="46800" rIns="90000" bIns="46800" anchor="ctr"/>
          <a:lstStyle/>
          <a:p>
            <a:pPr algn="ctr"/>
            <a:r>
              <a:rPr lang="fr-FR" sz="4400" b="1" spc="-1" dirty="0">
                <a:solidFill>
                  <a:schemeClr val="accent4">
                    <a:lumMod val="60000"/>
                    <a:lumOff val="40000"/>
                  </a:schemeClr>
                </a:solidFill>
                <a:latin typeface="Trebuchet MS" panose="020B0603020202020204" pitchFamily="34" charset="0"/>
              </a:rPr>
              <a:t>LE TUTORAT</a:t>
            </a:r>
          </a:p>
        </p:txBody>
      </p:sp>
      <p:sp>
        <p:nvSpPr>
          <p:cNvPr id="133" name="TextShape 2"/>
          <p:cNvSpPr txBox="1"/>
          <p:nvPr/>
        </p:nvSpPr>
        <p:spPr>
          <a:xfrm>
            <a:off x="1981200" y="2136288"/>
            <a:ext cx="8228160" cy="1434960"/>
          </a:xfrm>
          <a:prstGeom prst="rect">
            <a:avLst/>
          </a:prstGeom>
          <a:noFill/>
          <a:ln>
            <a:noFill/>
          </a:ln>
        </p:spPr>
        <p:txBody>
          <a:bodyPr lIns="90000" tIns="46800" rIns="90000" bIns="46800">
            <a:normAutofit/>
          </a:bodyPr>
          <a:lstStyle/>
          <a:p>
            <a:pPr marL="342720" indent="-341280">
              <a:spcBef>
                <a:spcPts val="799"/>
              </a:spcBef>
            </a:pPr>
            <a:r>
              <a:rPr lang="fr-FR" sz="3200" spc="-1" dirty="0">
                <a:latin typeface="Times New Roman"/>
              </a:rPr>
              <a:t>Le stagiaire assiste, s’informe mais n’intervient pas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1981200" y="131760"/>
            <a:ext cx="8228160" cy="1434960"/>
          </a:xfrm>
          <a:prstGeom prst="rect">
            <a:avLst/>
          </a:prstGeom>
          <a:noFill/>
          <a:ln>
            <a:noFill/>
          </a:ln>
        </p:spPr>
        <p:txBody>
          <a:bodyPr lIns="90000" tIns="46800" rIns="90000" bIns="46800" anchor="ctr"/>
          <a:lstStyle/>
          <a:p>
            <a:pPr algn="ctr"/>
            <a:r>
              <a:rPr lang="fr-FR" sz="4400" b="1" spc="-1" dirty="0">
                <a:solidFill>
                  <a:schemeClr val="accent4">
                    <a:lumMod val="60000"/>
                    <a:lumOff val="40000"/>
                  </a:schemeClr>
                </a:solidFill>
                <a:latin typeface="Trebuchet MS" panose="020B0603020202020204" pitchFamily="34" charset="0"/>
              </a:rPr>
              <a:t>SITE INTERNET</a:t>
            </a:r>
          </a:p>
        </p:txBody>
      </p:sp>
      <p:sp>
        <p:nvSpPr>
          <p:cNvPr id="135" name="TextShape 2"/>
          <p:cNvSpPr txBox="1"/>
          <p:nvPr/>
        </p:nvSpPr>
        <p:spPr>
          <a:xfrm>
            <a:off x="1981200" y="1599840"/>
            <a:ext cx="8228160" cy="4529160"/>
          </a:xfrm>
          <a:prstGeom prst="rect">
            <a:avLst/>
          </a:prstGeom>
          <a:noFill/>
          <a:ln>
            <a:noFill/>
          </a:ln>
        </p:spPr>
        <p:txBody>
          <a:bodyPr lIns="90000" tIns="46800" rIns="90000" bIns="46800">
            <a:normAutofit/>
          </a:bodyPr>
          <a:lstStyle/>
          <a:p>
            <a:pPr marL="342720" indent="-341280">
              <a:spcBef>
                <a:spcPts val="799"/>
              </a:spcBef>
            </a:pPr>
            <a:r>
              <a:rPr lang="fr-FR" sz="3200" spc="-1" dirty="0">
                <a:solidFill>
                  <a:schemeClr val="tx1">
                    <a:lumMod val="65000"/>
                    <a:lumOff val="35000"/>
                  </a:schemeClr>
                </a:solidFill>
                <a:latin typeface="Times New Roman"/>
              </a:rPr>
              <a:t>Site national :  cnce.com</a:t>
            </a:r>
          </a:p>
          <a:p>
            <a:pPr marL="342720" indent="-341280">
              <a:spcBef>
                <a:spcPts val="799"/>
              </a:spcBef>
            </a:pPr>
            <a:endParaRPr lang="fr-FR" sz="3200" spc="-1" dirty="0">
              <a:solidFill>
                <a:schemeClr val="tx1">
                  <a:lumMod val="65000"/>
                  <a:lumOff val="35000"/>
                </a:schemeClr>
              </a:solidFill>
              <a:latin typeface="Times New Roman"/>
            </a:endParaRPr>
          </a:p>
          <a:p>
            <a:pPr marL="342720" indent="-341280">
              <a:spcBef>
                <a:spcPts val="799"/>
              </a:spcBef>
            </a:pPr>
            <a:r>
              <a:rPr lang="fr-FR" sz="3200" spc="-1" dirty="0">
                <a:solidFill>
                  <a:schemeClr val="tx1">
                    <a:lumMod val="65000"/>
                    <a:lumOff val="35000"/>
                  </a:schemeClr>
                </a:solidFill>
                <a:latin typeface="Times New Roman"/>
              </a:rPr>
              <a:t>Site régional : onglet </a:t>
            </a:r>
            <a:r>
              <a:rPr lang="fr-FR" sz="3200" spc="-1" dirty="0">
                <a:solidFill>
                  <a:srgbClr val="FFFFFF"/>
                </a:solidFill>
                <a:latin typeface="Times New Roman"/>
              </a:rPr>
              <a:t>Bourgogne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1981200" y="131760"/>
            <a:ext cx="8228160" cy="1434960"/>
          </a:xfrm>
          <a:prstGeom prst="rect">
            <a:avLst/>
          </a:prstGeom>
          <a:noFill/>
          <a:ln>
            <a:noFill/>
          </a:ln>
        </p:spPr>
        <p:txBody>
          <a:bodyPr lIns="90000" tIns="46800" rIns="90000" bIns="46800" anchor="ctr"/>
          <a:lstStyle/>
          <a:p>
            <a:pPr algn="ctr"/>
            <a:r>
              <a:rPr lang="fr-FR" sz="4400" b="1" spc="-1" dirty="0">
                <a:solidFill>
                  <a:schemeClr val="accent4">
                    <a:lumMod val="60000"/>
                    <a:lumOff val="40000"/>
                  </a:schemeClr>
                </a:solidFill>
                <a:latin typeface="Trebuchet MS" panose="020B0603020202020204" pitchFamily="34" charset="0"/>
              </a:rPr>
              <a:t>PUBLICATIONS CNCE</a:t>
            </a:r>
          </a:p>
        </p:txBody>
      </p:sp>
      <p:sp>
        <p:nvSpPr>
          <p:cNvPr id="137" name="TextShape 2"/>
          <p:cNvSpPr txBox="1"/>
          <p:nvPr/>
        </p:nvSpPr>
        <p:spPr>
          <a:xfrm>
            <a:off x="1981200" y="1599840"/>
            <a:ext cx="8228160" cy="4529160"/>
          </a:xfrm>
          <a:prstGeom prst="rect">
            <a:avLst/>
          </a:prstGeom>
          <a:noFill/>
          <a:ln>
            <a:noFill/>
          </a:ln>
        </p:spPr>
        <p:txBody>
          <a:bodyPr lIns="90000" tIns="46800" rIns="90000" bIns="46800">
            <a:normAutofit/>
          </a:bodyPr>
          <a:lstStyle/>
          <a:p>
            <a:pPr marL="342720" indent="-341280">
              <a:spcBef>
                <a:spcPts val="799"/>
              </a:spcBef>
            </a:pPr>
            <a:r>
              <a:rPr lang="fr-FR" sz="3200" spc="-1" dirty="0">
                <a:solidFill>
                  <a:srgbClr val="FFFFFF"/>
                </a:solidFill>
                <a:latin typeface="Times New Roman"/>
              </a:rPr>
              <a:t>Le Guide</a:t>
            </a:r>
          </a:p>
          <a:p>
            <a:pPr marL="342720" indent="-341280">
              <a:spcBef>
                <a:spcPts val="799"/>
              </a:spcBef>
            </a:pPr>
            <a:endParaRPr lang="fr-FR" sz="3200" spc="-1" dirty="0">
              <a:solidFill>
                <a:schemeClr val="tx1">
                  <a:lumMod val="65000"/>
                  <a:lumOff val="35000"/>
                </a:schemeClr>
              </a:solidFill>
              <a:latin typeface="Times New Roman"/>
            </a:endParaRPr>
          </a:p>
          <a:p>
            <a:pPr marL="342720" indent="-341280">
              <a:spcBef>
                <a:spcPts val="799"/>
              </a:spcBef>
            </a:pPr>
            <a:r>
              <a:rPr lang="fr-FR" sz="3200" spc="-1" dirty="0">
                <a:solidFill>
                  <a:schemeClr val="tx1">
                    <a:lumMod val="65000"/>
                    <a:lumOff val="35000"/>
                  </a:schemeClr>
                </a:solidFill>
                <a:latin typeface="Times New Roman"/>
              </a:rPr>
              <a:t>Le Bulletin</a:t>
            </a:r>
          </a:p>
          <a:p>
            <a:pPr marL="342720" indent="-341280">
              <a:spcBef>
                <a:spcPts val="799"/>
              </a:spcBef>
            </a:pPr>
            <a:endParaRPr lang="fr-FR" sz="3200" spc="-1" dirty="0">
              <a:solidFill>
                <a:schemeClr val="tx1">
                  <a:lumMod val="65000"/>
                  <a:lumOff val="35000"/>
                </a:schemeClr>
              </a:solidFill>
              <a:latin typeface="Times New Roman"/>
            </a:endParaRPr>
          </a:p>
          <a:p>
            <a:pPr marL="342720" indent="-341280">
              <a:spcBef>
                <a:spcPts val="799"/>
              </a:spcBef>
            </a:pPr>
            <a:r>
              <a:rPr lang="fr-FR" sz="3200" spc="-1" dirty="0">
                <a:solidFill>
                  <a:schemeClr val="tx1">
                    <a:lumMod val="65000"/>
                    <a:lumOff val="35000"/>
                  </a:schemeClr>
                </a:solidFill>
                <a:latin typeface="Times New Roman"/>
              </a:rPr>
              <a:t>Les Hors Série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1981200" y="131760"/>
            <a:ext cx="8228160" cy="1434960"/>
          </a:xfrm>
          <a:prstGeom prst="rect">
            <a:avLst/>
          </a:prstGeom>
          <a:noFill/>
          <a:ln>
            <a:noFill/>
          </a:ln>
        </p:spPr>
        <p:txBody>
          <a:bodyPr lIns="90000" tIns="46800" rIns="90000" bIns="46800" anchor="ctr"/>
          <a:lstStyle/>
          <a:p>
            <a:pPr algn="ctr"/>
            <a:r>
              <a:rPr lang="fr-FR" sz="4400" b="1" spc="-1" dirty="0">
                <a:solidFill>
                  <a:srgbClr val="FEEC94"/>
                </a:solidFill>
                <a:latin typeface="Times New Roman"/>
              </a:rPr>
              <a:t>ASSISTANCE </a:t>
            </a:r>
          </a:p>
        </p:txBody>
      </p:sp>
      <p:sp>
        <p:nvSpPr>
          <p:cNvPr id="139" name="TextShape 2"/>
          <p:cNvSpPr txBox="1"/>
          <p:nvPr/>
        </p:nvSpPr>
        <p:spPr>
          <a:xfrm>
            <a:off x="1981200" y="1566720"/>
            <a:ext cx="8228160" cy="4529160"/>
          </a:xfrm>
          <a:prstGeom prst="rect">
            <a:avLst/>
          </a:prstGeom>
          <a:noFill/>
          <a:ln>
            <a:noFill/>
          </a:ln>
        </p:spPr>
        <p:txBody>
          <a:bodyPr lIns="90000" tIns="46800" rIns="90000" bIns="46800">
            <a:normAutofit/>
          </a:bodyPr>
          <a:lstStyle/>
          <a:p>
            <a:r>
              <a:rPr lang="fr-FR" sz="3200" spc="-1" dirty="0">
                <a:solidFill>
                  <a:schemeClr val="tx1">
                    <a:lumMod val="65000"/>
                    <a:lumOff val="35000"/>
                  </a:schemeClr>
                </a:solidFill>
                <a:latin typeface="Times New Roman"/>
              </a:rPr>
              <a:t>LES REFERENTS CNCE</a:t>
            </a:r>
          </a:p>
          <a:p>
            <a:endParaRPr lang="fr-FR" sz="3200" spc="-1" dirty="0">
              <a:solidFill>
                <a:schemeClr val="tx1">
                  <a:lumMod val="65000"/>
                  <a:lumOff val="35000"/>
                </a:schemeClr>
              </a:solidFill>
              <a:latin typeface="Times New Roman"/>
            </a:endParaRPr>
          </a:p>
          <a:p>
            <a:r>
              <a:rPr lang="fr-FR" sz="3200" spc="-1" dirty="0">
                <a:solidFill>
                  <a:schemeClr val="tx1">
                    <a:lumMod val="65000"/>
                    <a:lumOff val="35000"/>
                  </a:schemeClr>
                </a:solidFill>
                <a:latin typeface="Times New Roman"/>
              </a:rPr>
              <a:t>LE SECRETARIAT CNCE</a:t>
            </a:r>
          </a:p>
          <a:p>
            <a:endParaRPr lang="fr-FR" sz="3200" spc="-1" dirty="0">
              <a:solidFill>
                <a:schemeClr val="tx1">
                  <a:lumMod val="65000"/>
                  <a:lumOff val="35000"/>
                </a:schemeClr>
              </a:solidFill>
              <a:latin typeface="Times New Roman"/>
            </a:endParaRPr>
          </a:p>
          <a:p>
            <a:r>
              <a:rPr lang="fr-FR" sz="3200" spc="-1" dirty="0">
                <a:solidFill>
                  <a:schemeClr val="tx1">
                    <a:lumMod val="65000"/>
                    <a:lumOff val="35000"/>
                  </a:schemeClr>
                </a:solidFill>
                <a:latin typeface="Times New Roman"/>
              </a:rPr>
              <a:t>LE CONSEIL D’ADMINISTRATION DE LA </a:t>
            </a:r>
            <a:r>
              <a:rPr lang="fr-FR" sz="3200" spc="-1" dirty="0" err="1">
                <a:solidFill>
                  <a:schemeClr val="tx1">
                    <a:lumMod val="65000"/>
                    <a:lumOff val="35000"/>
                  </a:schemeClr>
                </a:solidFill>
                <a:latin typeface="Times New Roman"/>
              </a:rPr>
              <a:t>CCEBo</a:t>
            </a:r>
            <a:endParaRPr lang="fr-FR" sz="3200" spc="-1" dirty="0">
              <a:solidFill>
                <a:schemeClr val="tx1">
                  <a:lumMod val="65000"/>
                  <a:lumOff val="35000"/>
                </a:schemeClr>
              </a:solidFill>
              <a:latin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1980840" y="131760"/>
            <a:ext cx="8226360" cy="1433520"/>
          </a:xfrm>
          <a:prstGeom prst="rect">
            <a:avLst/>
          </a:prstGeom>
          <a:noFill/>
          <a:ln>
            <a:noFill/>
          </a:ln>
        </p:spPr>
        <p:txBody>
          <a:bodyPr lIns="90000" tIns="46800" rIns="90000" bIns="46800" anchor="ctr"/>
          <a:lstStyle/>
          <a:p>
            <a:pPr algn="ctr"/>
            <a:r>
              <a:rPr lang="fr-FR" sz="4400" b="1" spc="-1">
                <a:solidFill>
                  <a:srgbClr val="FEEC94"/>
                </a:solidFill>
                <a:latin typeface="Times New Roman"/>
              </a:rPr>
              <a:t>ASSURANCE</a:t>
            </a:r>
          </a:p>
        </p:txBody>
      </p:sp>
      <p:sp>
        <p:nvSpPr>
          <p:cNvPr id="143" name="TextShape 2"/>
          <p:cNvSpPr txBox="1"/>
          <p:nvPr/>
        </p:nvSpPr>
        <p:spPr>
          <a:xfrm>
            <a:off x="1980840" y="1599840"/>
            <a:ext cx="8226360" cy="4527720"/>
          </a:xfrm>
          <a:prstGeom prst="rect">
            <a:avLst/>
          </a:prstGeom>
          <a:noFill/>
          <a:ln>
            <a:noFill/>
          </a:ln>
        </p:spPr>
        <p:txBody>
          <a:bodyPr lIns="90000" tIns="46800" rIns="90000" bIns="46800">
            <a:normAutofit/>
          </a:bodyPr>
          <a:lstStyle/>
          <a:p>
            <a:pPr marL="342720" indent="-342720">
              <a:spcBef>
                <a:spcPts val="799"/>
              </a:spcBef>
            </a:pPr>
            <a:r>
              <a:rPr lang="fr-FR" sz="3200" spc="-1" dirty="0">
                <a:solidFill>
                  <a:schemeClr val="tx1">
                    <a:lumMod val="65000"/>
                    <a:lumOff val="35000"/>
                  </a:schemeClr>
                </a:solidFill>
                <a:latin typeface="Times New Roman"/>
              </a:rPr>
              <a:t>La CNCE a souscrit deux contrats d’assurance</a:t>
            </a:r>
          </a:p>
          <a:p>
            <a:pPr marL="342720" indent="-342720">
              <a:spcBef>
                <a:spcPts val="799"/>
              </a:spcBef>
            </a:pPr>
            <a:r>
              <a:rPr lang="fr-FR" sz="3200" spc="-1" dirty="0">
                <a:solidFill>
                  <a:schemeClr val="tx1">
                    <a:lumMod val="65000"/>
                    <a:lumOff val="35000"/>
                  </a:schemeClr>
                </a:solidFill>
                <a:latin typeface="Times New Roman"/>
              </a:rPr>
              <a:t>- Un pour la compagnie</a:t>
            </a:r>
          </a:p>
          <a:p>
            <a:pPr marL="342720" indent="-342720">
              <a:spcBef>
                <a:spcPts val="799"/>
              </a:spcBef>
            </a:pPr>
            <a:r>
              <a:rPr lang="fr-FR" sz="3200" spc="-1" dirty="0">
                <a:solidFill>
                  <a:schemeClr val="tx1">
                    <a:lumMod val="65000"/>
                    <a:lumOff val="35000"/>
                  </a:schemeClr>
                </a:solidFill>
                <a:latin typeface="Times New Roman"/>
              </a:rPr>
              <a:t>- Un pour le 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1E0F07-AD2B-3A4F-CCAE-EFDEA40D9B88}"/>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222A4C33-A326-5A98-1E3C-BD0B3CEEBC46}"/>
              </a:ext>
            </a:extLst>
          </p:cNvPr>
          <p:cNvSpPr>
            <a:spLocks noGrp="1"/>
          </p:cNvSpPr>
          <p:nvPr>
            <p:ph type="body"/>
          </p:nvPr>
        </p:nvSpPr>
        <p:spPr/>
        <p:txBody>
          <a:bodyPr/>
          <a:lstStyle/>
          <a:p>
            <a:endParaRPr lang="fr-FR"/>
          </a:p>
        </p:txBody>
      </p:sp>
    </p:spTree>
    <p:extLst>
      <p:ext uri="{BB962C8B-B14F-4D97-AF65-F5344CB8AC3E}">
        <p14:creationId xmlns:p14="http://schemas.microsoft.com/office/powerpoint/2010/main" val="367531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AEAE7D-E265-1058-AE84-03257D688CA4}"/>
              </a:ext>
            </a:extLst>
          </p:cNvPr>
          <p:cNvSpPr>
            <a:spLocks noGrp="1"/>
          </p:cNvSpPr>
          <p:nvPr>
            <p:ph type="title"/>
          </p:nvPr>
        </p:nvSpPr>
        <p:spPr/>
        <p:txBody>
          <a:bodyPr/>
          <a:lstStyle/>
          <a:p>
            <a:r>
              <a:rPr lang="fr-FR" sz="3600" b="0" u="sng" strike="noStrike" spc="-1" dirty="0">
                <a:solidFill>
                  <a:srgbClr val="000000"/>
                </a:solidFill>
                <a:uFillTx/>
                <a:latin typeface="Trebuchet MS"/>
                <a:ea typeface="Microsoft YaHei"/>
              </a:rPr>
              <a:t>Définition de l’enquête publique</a:t>
            </a:r>
            <a:endParaRPr lang="fr-FR" dirty="0"/>
          </a:p>
        </p:txBody>
      </p:sp>
      <p:sp>
        <p:nvSpPr>
          <p:cNvPr id="4" name="ZoneTexte 3">
            <a:extLst>
              <a:ext uri="{FF2B5EF4-FFF2-40B4-BE49-F238E27FC236}">
                <a16:creationId xmlns:a16="http://schemas.microsoft.com/office/drawing/2014/main" id="{D4658781-ED4C-F0C7-8DD6-97094F390BAC}"/>
              </a:ext>
            </a:extLst>
          </p:cNvPr>
          <p:cNvSpPr txBox="1"/>
          <p:nvPr/>
        </p:nvSpPr>
        <p:spPr>
          <a:xfrm>
            <a:off x="978568" y="2307740"/>
            <a:ext cx="8438148" cy="646331"/>
          </a:xfrm>
          <a:prstGeom prst="rect">
            <a:avLst/>
          </a:prstGeom>
          <a:noFill/>
        </p:spPr>
        <p:txBody>
          <a:bodyPr wrap="square">
            <a:spAutoFit/>
          </a:bodyPr>
          <a:lstStyle/>
          <a:p>
            <a:pPr algn="just">
              <a:spcBef>
                <a:spcPts val="499"/>
              </a:spcBef>
              <a:buClr>
                <a:srgbClr val="F9B639"/>
              </a:buClr>
              <a:buSzPct val="80000"/>
            </a:pPr>
            <a:r>
              <a:rPr lang="fr-FR" sz="1800" b="0" strike="noStrike" spc="-1" dirty="0">
                <a:solidFill>
                  <a:srgbClr val="6C6C6C"/>
                </a:solidFill>
                <a:latin typeface="Trebuchet MS"/>
                <a:ea typeface="Microsoft YaHei"/>
              </a:rPr>
              <a:t>Procédure démocratique préalable à certaines décisions ou à la réalisation de certaines opérations.</a:t>
            </a:r>
            <a:endParaRPr lang="fr-FR" sz="1800" b="0" strike="noStrike" spc="-1" dirty="0">
              <a:latin typeface="Arial"/>
            </a:endParaRPr>
          </a:p>
        </p:txBody>
      </p:sp>
    </p:spTree>
    <p:extLst>
      <p:ext uri="{BB962C8B-B14F-4D97-AF65-F5344CB8AC3E}">
        <p14:creationId xmlns:p14="http://schemas.microsoft.com/office/powerpoint/2010/main" val="721401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58F3922-92CC-41D1-9C06-766DF661B4C6}"/>
              </a:ext>
            </a:extLst>
          </p:cNvPr>
          <p:cNvSpPr txBox="1">
            <a:spLocks noGrp="1"/>
          </p:cNvSpPr>
          <p:nvPr>
            <p:ph type="subTitle" idx="4294967295"/>
          </p:nvPr>
        </p:nvSpPr>
        <p:spPr>
          <a:xfrm>
            <a:off x="2710205" y="2049171"/>
            <a:ext cx="7958276" cy="3335721"/>
          </a:xfrm>
        </p:spPr>
        <p:txBody>
          <a:bodyPr anchor="ctr">
            <a:spAutoFit/>
          </a:bodyPr>
          <a:lstStyle/>
          <a:p>
            <a:pPr marL="195955" indent="-195955" algn="ctr"/>
            <a:endParaRPr lang="fr-FR" sz="2177" u="sng" dirty="0">
              <a:effectLst>
                <a:outerShdw dist="17961" dir="2700000">
                  <a:scrgbClr r="0" g="0" b="0"/>
                </a:outerShdw>
              </a:effectLst>
              <a:cs typeface="Tahoma" pitchFamily="2"/>
            </a:endParaRPr>
          </a:p>
          <a:p>
            <a:pPr marL="195955" indent="-195955" algn="ctr"/>
            <a:endParaRPr lang="fr-FR" u="sng" dirty="0">
              <a:effectLst>
                <a:outerShdw dist="17961" dir="2700000">
                  <a:scrgbClr r="0" g="0" b="0"/>
                </a:outerShdw>
              </a:effectLst>
              <a:cs typeface="Tahoma" pitchFamily="2"/>
            </a:endParaRPr>
          </a:p>
          <a:p>
            <a:pPr marL="195955" indent="-195955" algn="ctr"/>
            <a:r>
              <a:rPr lang="fr-FR" sz="4899" u="sng" dirty="0">
                <a:effectLst>
                  <a:outerShdw dist="17961" dir="2700000">
                    <a:scrgbClr r="0" g="0" b="0"/>
                  </a:outerShdw>
                </a:effectLst>
                <a:cs typeface="Tahoma" pitchFamily="2"/>
              </a:rPr>
              <a:t>LES ENQUÊTES UNIQUES</a:t>
            </a:r>
          </a:p>
          <a:p>
            <a:pPr marL="195955" indent="-195955" algn="ctr"/>
            <a:endParaRPr lang="fr-FR" b="1" u="sng" dirty="0">
              <a:solidFill>
                <a:srgbClr val="FFFF00"/>
              </a:solidFill>
              <a:effectLst>
                <a:outerShdw dist="17961" dir="2700000">
                  <a:scrgbClr r="0" g="0" b="0"/>
                </a:outerShdw>
              </a:effectLst>
              <a:latin typeface="Arial" pitchFamily="34"/>
              <a:cs typeface="Tahoma" pitchFamily="2"/>
            </a:endParaRPr>
          </a:p>
          <a:p>
            <a:pPr marL="195955" indent="-195955" algn="ctr"/>
            <a:endParaRPr lang="fr-FR" b="1" u="sng" dirty="0">
              <a:solidFill>
                <a:srgbClr val="FFFF00"/>
              </a:solidFill>
              <a:effectLst>
                <a:outerShdw dist="17961" dir="2700000">
                  <a:scrgbClr r="0" g="0" b="0"/>
                </a:outerShdw>
              </a:effectLst>
              <a:latin typeface="Arial" pitchFamily="34"/>
              <a:cs typeface="Tahoma" pitchFamily="2"/>
            </a:endParaRPr>
          </a:p>
          <a:p>
            <a:pPr marL="195955" indent="-195955" algn="ctr"/>
            <a:endParaRPr lang="fr-FR" b="1" u="sng" dirty="0">
              <a:solidFill>
                <a:srgbClr val="FFFF00"/>
              </a:solidFill>
              <a:effectLst>
                <a:outerShdw dist="17961" dir="2700000">
                  <a:scrgbClr r="0" g="0" b="0"/>
                </a:outerShdw>
              </a:effectLst>
              <a:latin typeface="Arial" pitchFamily="34"/>
              <a:cs typeface="Tahoma" pitchFamily="2"/>
            </a:endParaRPr>
          </a:p>
          <a:p>
            <a:pPr marL="195955" indent="-195955" algn="ctr"/>
            <a:endParaRPr lang="fr-FR" b="1" dirty="0">
              <a:solidFill>
                <a:srgbClr val="FFFF00"/>
              </a:solidFill>
              <a:latin typeface="Arial" pitchFamily="34"/>
              <a:cs typeface="Tahoma" pitchFamily="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81C1813-9D8E-4689-84E1-6202967C14EC}"/>
              </a:ext>
            </a:extLst>
          </p:cNvPr>
          <p:cNvSpPr txBox="1"/>
          <p:nvPr/>
        </p:nvSpPr>
        <p:spPr>
          <a:xfrm>
            <a:off x="1898548" y="334759"/>
            <a:ext cx="8076759" cy="5564600"/>
          </a:xfrm>
          <a:prstGeom prst="rect">
            <a:avLst/>
          </a:prstGeom>
          <a:noFill/>
        </p:spPr>
        <p:txBody>
          <a:bodyPr wrap="square">
            <a:spAutoFit/>
          </a:bodyPr>
          <a:lstStyle/>
          <a:p>
            <a:pPr marL="195955" indent="-195955" algn="ctr"/>
            <a:r>
              <a:rPr lang="fr-FR" sz="2540" b="1" u="heavy" dirty="0">
                <a:solidFill>
                  <a:schemeClr val="tx1">
                    <a:lumMod val="65000"/>
                    <a:lumOff val="35000"/>
                  </a:schemeClr>
                </a:solidFill>
                <a:latin typeface="Arial" pitchFamily="34"/>
                <a:cs typeface="Tahoma" pitchFamily="2"/>
              </a:rPr>
              <a:t>L’enquête unique</a:t>
            </a:r>
          </a:p>
          <a:p>
            <a:pPr marL="414772" indent="-414772" algn="ctr">
              <a:buFont typeface="Arial" panose="020B0604020202020204" pitchFamily="34" charset="0"/>
              <a:buChar char="•"/>
            </a:pPr>
            <a:endParaRPr lang="fr-FR" sz="2540" b="1" u="heavy" dirty="0">
              <a:solidFill>
                <a:schemeClr val="tx1">
                  <a:lumMod val="65000"/>
                  <a:lumOff val="35000"/>
                </a:schemeClr>
              </a:solidFill>
              <a:latin typeface="Arial" pitchFamily="34"/>
              <a:cs typeface="Tahoma" pitchFamily="2"/>
            </a:endParaRPr>
          </a:p>
          <a:p>
            <a:pPr marL="414772" indent="-414772">
              <a:buClr>
                <a:srgbClr val="000000"/>
              </a:buClr>
              <a:buSzPct val="45000"/>
              <a:buFont typeface="Arial" panose="020B0604020202020204" pitchFamily="34" charset="0"/>
              <a:buChar char="•"/>
            </a:pPr>
            <a:r>
              <a:rPr lang="fr-FR" sz="2540" b="1" dirty="0">
                <a:solidFill>
                  <a:schemeClr val="tx1">
                    <a:lumMod val="65000"/>
                    <a:lumOff val="35000"/>
                  </a:schemeClr>
                </a:solidFill>
                <a:latin typeface="Arial" pitchFamily="34"/>
                <a:cs typeface="Tahoma" pitchFamily="2"/>
              </a:rPr>
              <a:t>Un seul PPP soumis à plusieurs enquêtes</a:t>
            </a:r>
          </a:p>
          <a:p>
            <a:pPr marL="195955" indent="-195955">
              <a:buClr>
                <a:srgbClr val="000000"/>
              </a:buClr>
              <a:buSzPct val="45000"/>
              <a:buFont typeface="StarSymbol"/>
              <a:buChar char="➢"/>
            </a:pPr>
            <a:endParaRPr lang="fr-FR" sz="2540" b="1" dirty="0">
              <a:solidFill>
                <a:schemeClr val="tx1">
                  <a:lumMod val="65000"/>
                  <a:lumOff val="35000"/>
                </a:schemeClr>
              </a:solidFill>
              <a:latin typeface="Arial" pitchFamily="34"/>
              <a:cs typeface="Tahoma" pitchFamily="2"/>
            </a:endParaRPr>
          </a:p>
          <a:p>
            <a:pPr marL="414772" indent="-414772">
              <a:buClr>
                <a:srgbClr val="000000"/>
              </a:buClr>
              <a:buSzPct val="45000"/>
              <a:buFont typeface="Arial" panose="020B0604020202020204" pitchFamily="34" charset="0"/>
              <a:buChar char="•"/>
            </a:pPr>
            <a:r>
              <a:rPr lang="fr-FR" sz="2540" b="1" dirty="0">
                <a:solidFill>
                  <a:schemeClr val="tx1">
                    <a:lumMod val="65000"/>
                    <a:lumOff val="35000"/>
                  </a:schemeClr>
                </a:solidFill>
                <a:latin typeface="Arial" pitchFamily="34"/>
                <a:cs typeface="Tahoma" pitchFamily="2"/>
              </a:rPr>
              <a:t>Au moins une des enquêtes de type environnemental</a:t>
            </a:r>
          </a:p>
          <a:p>
            <a:pPr marL="195955" indent="-195955">
              <a:buClr>
                <a:srgbClr val="000000"/>
              </a:buClr>
              <a:buSzPct val="45000"/>
              <a:buFont typeface="StarSymbol"/>
              <a:buChar char="➢"/>
            </a:pPr>
            <a:endParaRPr lang="fr-FR" sz="2540" b="1" dirty="0">
              <a:solidFill>
                <a:schemeClr val="tx1">
                  <a:lumMod val="65000"/>
                  <a:lumOff val="35000"/>
                </a:schemeClr>
              </a:solidFill>
              <a:latin typeface="Arial" pitchFamily="34"/>
              <a:cs typeface="Tahoma" pitchFamily="2"/>
            </a:endParaRPr>
          </a:p>
          <a:p>
            <a:pPr marL="414772" indent="-414772">
              <a:buClr>
                <a:srgbClr val="000000"/>
              </a:buClr>
              <a:buSzPct val="45000"/>
              <a:buFont typeface="Arial" panose="020B0604020202020204" pitchFamily="34" charset="0"/>
              <a:buChar char="•"/>
            </a:pPr>
            <a:r>
              <a:rPr lang="fr-FR" sz="2540" b="1" dirty="0">
                <a:solidFill>
                  <a:schemeClr val="tx1">
                    <a:lumMod val="65000"/>
                    <a:lumOff val="35000"/>
                  </a:schemeClr>
                </a:solidFill>
                <a:latin typeface="Arial" pitchFamily="34"/>
                <a:cs typeface="Tahoma" pitchFamily="2"/>
              </a:rPr>
              <a:t>Accord de toutes les autorités</a:t>
            </a:r>
          </a:p>
          <a:p>
            <a:pPr marL="195955" indent="-195955">
              <a:buClr>
                <a:srgbClr val="000000"/>
              </a:buClr>
              <a:buSzPct val="45000"/>
              <a:buFont typeface="StarSymbol"/>
              <a:buChar char="➢"/>
            </a:pPr>
            <a:endParaRPr lang="fr-FR" sz="2540" b="1" dirty="0">
              <a:solidFill>
                <a:schemeClr val="tx1">
                  <a:lumMod val="65000"/>
                  <a:lumOff val="35000"/>
                </a:schemeClr>
              </a:solidFill>
              <a:latin typeface="Arial" pitchFamily="34"/>
              <a:cs typeface="Tahoma" pitchFamily="2"/>
            </a:endParaRPr>
          </a:p>
          <a:p>
            <a:pPr marL="414772" indent="-414772">
              <a:buClr>
                <a:srgbClr val="000000"/>
              </a:buClr>
              <a:buSzPct val="45000"/>
              <a:buFont typeface="Arial" panose="020B0604020202020204" pitchFamily="34" charset="0"/>
              <a:buChar char="•"/>
            </a:pPr>
            <a:r>
              <a:rPr lang="fr-FR" sz="2540" b="1" dirty="0">
                <a:solidFill>
                  <a:schemeClr val="tx1">
                    <a:lumMod val="65000"/>
                    <a:lumOff val="35000"/>
                  </a:schemeClr>
                </a:solidFill>
                <a:latin typeface="Arial" pitchFamily="34"/>
                <a:cs typeface="Tahoma" pitchFamily="2"/>
              </a:rPr>
              <a:t>Sinon sur demande du MO au représentant de l’État</a:t>
            </a:r>
          </a:p>
          <a:p>
            <a:pPr marL="195955" indent="-195955">
              <a:buClr>
                <a:srgbClr val="000000"/>
              </a:buClr>
              <a:buSzPct val="45000"/>
              <a:buFont typeface="StarSymbol"/>
              <a:buChar char="➢"/>
            </a:pPr>
            <a:endParaRPr lang="fr-FR" sz="2540" b="1" dirty="0">
              <a:solidFill>
                <a:schemeClr val="tx1">
                  <a:lumMod val="65000"/>
                  <a:lumOff val="35000"/>
                </a:schemeClr>
              </a:solidFill>
              <a:latin typeface="Arial" pitchFamily="34"/>
              <a:cs typeface="Tahoma" pitchFamily="2"/>
            </a:endParaRPr>
          </a:p>
          <a:p>
            <a:pPr marL="414772" indent="-414772">
              <a:buClr>
                <a:srgbClr val="000000"/>
              </a:buClr>
              <a:buSzPct val="45000"/>
              <a:buFont typeface="Arial" panose="020B0604020202020204" pitchFamily="34" charset="0"/>
              <a:buChar char="•"/>
            </a:pPr>
            <a:r>
              <a:rPr lang="fr-FR" sz="2540" b="1" dirty="0">
                <a:solidFill>
                  <a:schemeClr val="tx1">
                    <a:lumMod val="65000"/>
                    <a:lumOff val="35000"/>
                  </a:schemeClr>
                </a:solidFill>
                <a:latin typeface="Arial" pitchFamily="34"/>
                <a:cs typeface="Tahoma" pitchFamily="2"/>
              </a:rPr>
              <a:t>Cas de plusieurs MO si meilleure information du public</a:t>
            </a:r>
          </a:p>
        </p:txBody>
      </p:sp>
    </p:spTree>
    <p:extLst>
      <p:ext uri="{BB962C8B-B14F-4D97-AF65-F5344CB8AC3E}">
        <p14:creationId xmlns:p14="http://schemas.microsoft.com/office/powerpoint/2010/main" val="3689408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BF826B86-C6CA-4A5E-AA6B-80BFB3AD539E}"/>
              </a:ext>
            </a:extLst>
          </p:cNvPr>
          <p:cNvSpPr txBox="1">
            <a:spLocks noGrp="1"/>
          </p:cNvSpPr>
          <p:nvPr>
            <p:ph type="subTitle" idx="4294967295"/>
          </p:nvPr>
        </p:nvSpPr>
        <p:spPr>
          <a:xfrm>
            <a:off x="2710205" y="917426"/>
            <a:ext cx="7958276" cy="4160498"/>
          </a:xfrm>
        </p:spPr>
        <p:txBody>
          <a:bodyPr anchor="ctr">
            <a:spAutoFit/>
          </a:bodyPr>
          <a:lstStyle/>
          <a:p>
            <a:pPr marL="195955" indent="-195955" algn="ctr"/>
            <a:r>
              <a:rPr lang="fr-FR" sz="2540" b="1" u="heavy" dirty="0">
                <a:solidFill>
                  <a:schemeClr val="tx1">
                    <a:lumMod val="65000"/>
                    <a:lumOff val="35000"/>
                  </a:schemeClr>
                </a:solidFill>
                <a:latin typeface="Arial" pitchFamily="34"/>
                <a:cs typeface="Tahoma" pitchFamily="2"/>
              </a:rPr>
              <a:t>L’enquête unique</a:t>
            </a:r>
          </a:p>
          <a:p>
            <a:pPr marL="195955" indent="-195955"/>
            <a:endParaRPr lang="fr-FR" b="1" u="heavy" dirty="0">
              <a:solidFill>
                <a:schemeClr val="tx1">
                  <a:lumMod val="65000"/>
                  <a:lumOff val="35000"/>
                </a:schemeClr>
              </a:solidFill>
              <a:latin typeface="Arial" pitchFamily="34"/>
              <a:cs typeface="Tahoma" pitchFamily="2"/>
            </a:endParaRPr>
          </a:p>
          <a:p>
            <a:pPr marL="195955" indent="-195955"/>
            <a:r>
              <a:rPr lang="fr-FR" b="1" dirty="0">
                <a:solidFill>
                  <a:schemeClr val="tx1">
                    <a:lumMod val="65000"/>
                    <a:lumOff val="35000"/>
                  </a:schemeClr>
                </a:solidFill>
                <a:latin typeface="Arial" pitchFamily="34"/>
                <a:cs typeface="Tahoma" pitchFamily="2"/>
              </a:rPr>
              <a:t>Durée</a:t>
            </a:r>
          </a:p>
          <a:p>
            <a:pPr marL="195955" indent="-195955"/>
            <a:endParaRPr lang="fr-FR" b="1" dirty="0">
              <a:solidFill>
                <a:schemeClr val="tx1">
                  <a:lumMod val="65000"/>
                  <a:lumOff val="35000"/>
                </a:schemeClr>
              </a:solidFill>
              <a:latin typeface="Arial" pitchFamily="34"/>
              <a:cs typeface="Tahoma" pitchFamily="2"/>
            </a:endParaRPr>
          </a:p>
          <a:p>
            <a:pPr marL="195955" indent="-195955"/>
            <a:r>
              <a:rPr lang="fr-FR" b="1" dirty="0">
                <a:solidFill>
                  <a:schemeClr val="tx1">
                    <a:lumMod val="65000"/>
                    <a:lumOff val="35000"/>
                  </a:schemeClr>
                </a:solidFill>
                <a:latin typeface="Arial" pitchFamily="34"/>
                <a:cs typeface="Tahoma" pitchFamily="2"/>
              </a:rPr>
              <a:t>Registre unique</a:t>
            </a:r>
          </a:p>
          <a:p>
            <a:pPr marL="195955" indent="-195955"/>
            <a:endParaRPr lang="fr-FR" b="1" dirty="0">
              <a:solidFill>
                <a:schemeClr val="tx1">
                  <a:lumMod val="65000"/>
                  <a:lumOff val="35000"/>
                </a:schemeClr>
              </a:solidFill>
              <a:latin typeface="Arial" pitchFamily="34"/>
              <a:cs typeface="Tahoma" pitchFamily="2"/>
            </a:endParaRPr>
          </a:p>
          <a:p>
            <a:pPr marL="195955" indent="-195955"/>
            <a:r>
              <a:rPr lang="fr-FR" b="1" dirty="0">
                <a:solidFill>
                  <a:schemeClr val="tx1">
                    <a:lumMod val="65000"/>
                    <a:lumOff val="35000"/>
                  </a:schemeClr>
                </a:solidFill>
                <a:latin typeface="Arial" pitchFamily="34"/>
                <a:cs typeface="Tahoma" pitchFamily="2"/>
              </a:rPr>
              <a:t>Dossier unique</a:t>
            </a:r>
          </a:p>
          <a:p>
            <a:pPr marL="195955" indent="-195955"/>
            <a:endParaRPr lang="fr-FR" b="1" dirty="0">
              <a:solidFill>
                <a:schemeClr val="tx1">
                  <a:lumMod val="65000"/>
                  <a:lumOff val="35000"/>
                </a:schemeClr>
              </a:solidFill>
              <a:latin typeface="Arial" pitchFamily="34"/>
              <a:cs typeface="Tahoma" pitchFamily="2"/>
            </a:endParaRPr>
          </a:p>
          <a:p>
            <a:pPr marL="195955" indent="-195955"/>
            <a:r>
              <a:rPr lang="fr-FR" b="1" dirty="0">
                <a:solidFill>
                  <a:schemeClr val="tx1">
                    <a:lumMod val="65000"/>
                    <a:lumOff val="35000"/>
                  </a:schemeClr>
                </a:solidFill>
                <a:latin typeface="Arial" pitchFamily="34"/>
                <a:cs typeface="Tahoma" pitchFamily="2"/>
              </a:rPr>
              <a:t>Coordonnées des maîtres d’ouvrage</a:t>
            </a:r>
            <a:endParaRPr lang="fr-FR" sz="1996" b="1" u="heavy" dirty="0">
              <a:solidFill>
                <a:schemeClr val="tx1">
                  <a:lumMod val="65000"/>
                  <a:lumOff val="35000"/>
                </a:schemeClr>
              </a:solidFill>
              <a:latin typeface="Arial" pitchFamily="34"/>
              <a:cs typeface="Tahoma" pitchFamily="2"/>
            </a:endParaRPr>
          </a:p>
          <a:p>
            <a:pPr marL="195955" indent="-195955" algn="ctr"/>
            <a:endParaRPr lang="fr-FR" sz="1996" b="1" u="heavy" dirty="0">
              <a:solidFill>
                <a:srgbClr val="FF9900"/>
              </a:solidFill>
              <a:latin typeface="Arial" pitchFamily="34"/>
              <a:cs typeface="Tahoma" pitchFamily="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E58BAAE-2FC1-4209-BE6A-8DEFA83CF735}"/>
              </a:ext>
            </a:extLst>
          </p:cNvPr>
          <p:cNvSpPr txBox="1">
            <a:spLocks noGrp="1"/>
          </p:cNvSpPr>
          <p:nvPr>
            <p:ph type="subTitle" idx="4294967295"/>
          </p:nvPr>
        </p:nvSpPr>
        <p:spPr>
          <a:xfrm>
            <a:off x="2710205" y="1558827"/>
            <a:ext cx="7958276" cy="4317849"/>
          </a:xfrm>
        </p:spPr>
        <p:txBody>
          <a:bodyPr anchor="ctr">
            <a:spAutoFit/>
          </a:bodyPr>
          <a:lstStyle/>
          <a:p>
            <a:pPr marL="195955" indent="-195955" algn="ctr"/>
            <a:r>
              <a:rPr lang="fr-FR" sz="1996" b="1" u="heavy" dirty="0">
                <a:solidFill>
                  <a:srgbClr val="FF9900"/>
                </a:solidFill>
                <a:latin typeface="Arial" pitchFamily="34"/>
                <a:cs typeface="Tahoma" pitchFamily="2"/>
              </a:rPr>
              <a:t>L’ENQUÊTE UNIQUE</a:t>
            </a:r>
          </a:p>
          <a:p>
            <a:pPr marL="195955" indent="-195955" algn="ctr"/>
            <a:endParaRPr lang="fr-FR" sz="1996" b="1" u="heavy" dirty="0">
              <a:solidFill>
                <a:srgbClr val="FF9900"/>
              </a:solidFill>
              <a:latin typeface="Arial" pitchFamily="34"/>
              <a:cs typeface="Tahoma" pitchFamily="2"/>
            </a:endParaRPr>
          </a:p>
          <a:p>
            <a:pPr marL="195955" indent="-195955"/>
            <a:r>
              <a:rPr lang="fr-FR" sz="1996" b="1" u="heavy" dirty="0">
                <a:solidFill>
                  <a:schemeClr val="tx1">
                    <a:lumMod val="65000"/>
                    <a:lumOff val="35000"/>
                  </a:schemeClr>
                </a:solidFill>
                <a:latin typeface="Arial" pitchFamily="34"/>
                <a:cs typeface="Tahoma" pitchFamily="2"/>
              </a:rPr>
              <a:t>Particularités de l’enquête unique</a:t>
            </a:r>
          </a:p>
          <a:p>
            <a:pPr marL="195955" indent="-195955"/>
            <a:endParaRPr lang="fr-FR" sz="1996" b="1" u="heavy" dirty="0">
              <a:solidFill>
                <a:schemeClr val="tx1">
                  <a:lumMod val="65000"/>
                  <a:lumOff val="35000"/>
                </a:schemeClr>
              </a:solidFill>
              <a:latin typeface="Arial" pitchFamily="34"/>
              <a:cs typeface="Tahoma" pitchFamily="2"/>
            </a:endParaRPr>
          </a:p>
          <a:p>
            <a:pPr marL="195955" indent="-195955"/>
            <a:r>
              <a:rPr lang="fr-FR" sz="1996" b="1" dirty="0">
                <a:solidFill>
                  <a:schemeClr val="tx1">
                    <a:lumMod val="65000"/>
                    <a:lumOff val="35000"/>
                  </a:schemeClr>
                </a:solidFill>
                <a:latin typeface="Arial" pitchFamily="34"/>
                <a:cs typeface="Tahoma" pitchFamily="2"/>
              </a:rPr>
              <a:t>	Un rapport</a:t>
            </a:r>
          </a:p>
          <a:p>
            <a:pPr marL="195955" indent="-195955"/>
            <a:endParaRPr lang="fr-FR" sz="1996" b="1" dirty="0">
              <a:solidFill>
                <a:schemeClr val="tx1">
                  <a:lumMod val="65000"/>
                  <a:lumOff val="35000"/>
                </a:schemeClr>
              </a:solidFill>
              <a:latin typeface="Arial" pitchFamily="34"/>
              <a:cs typeface="Tahoma" pitchFamily="2"/>
            </a:endParaRPr>
          </a:p>
          <a:p>
            <a:pPr marL="195955" indent="-195955"/>
            <a:r>
              <a:rPr lang="fr-FR" sz="1996" b="1" dirty="0">
                <a:solidFill>
                  <a:schemeClr val="tx1">
                    <a:lumMod val="65000"/>
                    <a:lumOff val="35000"/>
                  </a:schemeClr>
                </a:solidFill>
                <a:latin typeface="Arial" pitchFamily="34"/>
                <a:cs typeface="Tahoma" pitchFamily="2"/>
              </a:rPr>
              <a:t>	Présentations séparées des conclusions et avis</a:t>
            </a:r>
          </a:p>
          <a:p>
            <a:pPr marL="195955" indent="-195955"/>
            <a:endParaRPr lang="fr-FR" sz="1996" b="1" dirty="0">
              <a:solidFill>
                <a:schemeClr val="tx1">
                  <a:lumMod val="65000"/>
                  <a:lumOff val="35000"/>
                </a:schemeClr>
              </a:solidFill>
              <a:latin typeface="Arial" pitchFamily="34"/>
              <a:cs typeface="Tahoma" pitchFamily="2"/>
            </a:endParaRPr>
          </a:p>
          <a:p>
            <a:pPr marL="195955" indent="-195955"/>
            <a:r>
              <a:rPr lang="fr-FR" sz="1996" b="1" dirty="0">
                <a:solidFill>
                  <a:schemeClr val="tx1">
                    <a:lumMod val="65000"/>
                    <a:lumOff val="35000"/>
                  </a:schemeClr>
                </a:solidFill>
                <a:latin typeface="Arial" pitchFamily="34"/>
                <a:cs typeface="Tahoma" pitchFamily="2"/>
              </a:rPr>
              <a:t>	Plusieurs décisions ou autorisations</a:t>
            </a:r>
            <a:endParaRPr lang="fr-FR" sz="1996" b="1" u="heavy" dirty="0">
              <a:solidFill>
                <a:schemeClr val="tx1">
                  <a:lumMod val="65000"/>
                  <a:lumOff val="35000"/>
                </a:schemeClr>
              </a:solidFill>
              <a:latin typeface="Arial" pitchFamily="34"/>
              <a:cs typeface="Tahoma" pitchFamily="2"/>
            </a:endParaRPr>
          </a:p>
          <a:p>
            <a:pPr marL="195955" indent="-195955" algn="ctr"/>
            <a:endParaRPr lang="fr-FR" sz="1996" b="1" u="heavy" dirty="0">
              <a:solidFill>
                <a:srgbClr val="FF9900"/>
              </a:solidFill>
              <a:latin typeface="Arial" pitchFamily="34"/>
              <a:cs typeface="Tahoma" pitchFamily="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B05B354-F21C-4043-B23A-DF0CB7C6736E}"/>
              </a:ext>
            </a:extLst>
          </p:cNvPr>
          <p:cNvSpPr txBox="1">
            <a:spLocks noGrp="1"/>
          </p:cNvSpPr>
          <p:nvPr>
            <p:ph type="subTitle" idx="4294967295"/>
          </p:nvPr>
        </p:nvSpPr>
        <p:spPr>
          <a:xfrm>
            <a:off x="2710205" y="1558827"/>
            <a:ext cx="7958276" cy="4317849"/>
          </a:xfrm>
        </p:spPr>
        <p:txBody>
          <a:bodyPr anchor="ctr">
            <a:spAutoFit/>
          </a:bodyPr>
          <a:lstStyle/>
          <a:p>
            <a:pPr marL="195955" indent="-195955" algn="ctr"/>
            <a:r>
              <a:rPr lang="fr-FR" sz="1996" b="1" u="heavy" dirty="0">
                <a:solidFill>
                  <a:srgbClr val="FF9900"/>
                </a:solidFill>
                <a:latin typeface="Arial" pitchFamily="34"/>
                <a:cs typeface="Tahoma" pitchFamily="2"/>
              </a:rPr>
              <a:t>L’AUTORISATION ENVIRONNEMENTALE</a:t>
            </a:r>
          </a:p>
          <a:p>
            <a:pPr marL="195955" indent="-195955" algn="ctr"/>
            <a:endParaRPr lang="fr-FR" sz="1996" b="1" u="heavy" dirty="0">
              <a:solidFill>
                <a:srgbClr val="FF9900"/>
              </a:solidFill>
              <a:latin typeface="Arial" pitchFamily="34"/>
              <a:cs typeface="Tahoma" pitchFamily="2"/>
            </a:endParaRPr>
          </a:p>
          <a:p>
            <a:pPr marL="195955" indent="-195955"/>
            <a:r>
              <a:rPr lang="fr-FR" sz="1996" b="1" u="heavy" dirty="0">
                <a:solidFill>
                  <a:schemeClr val="tx1">
                    <a:lumMod val="65000"/>
                    <a:lumOff val="35000"/>
                  </a:schemeClr>
                </a:solidFill>
                <a:latin typeface="Arial" pitchFamily="34"/>
                <a:cs typeface="Tahoma" pitchFamily="2"/>
              </a:rPr>
              <a:t>Champ de l’autorisation environnementale</a:t>
            </a:r>
          </a:p>
          <a:p>
            <a:pPr marL="195955" indent="-195955"/>
            <a:endParaRPr lang="fr-FR" sz="1996" b="1" u="heavy" dirty="0">
              <a:solidFill>
                <a:schemeClr val="tx1">
                  <a:lumMod val="65000"/>
                  <a:lumOff val="35000"/>
                </a:schemeClr>
              </a:solidFill>
              <a:latin typeface="Arial" pitchFamily="34"/>
              <a:cs typeface="Tahoma" pitchFamily="2"/>
            </a:endParaRPr>
          </a:p>
          <a:p>
            <a:pPr marL="195955" indent="-195955"/>
            <a:r>
              <a:rPr lang="fr-FR" sz="1996" b="1" dirty="0">
                <a:solidFill>
                  <a:schemeClr val="tx1">
                    <a:lumMod val="65000"/>
                    <a:lumOff val="35000"/>
                  </a:schemeClr>
                </a:solidFill>
                <a:latin typeface="Arial" pitchFamily="34"/>
                <a:cs typeface="Tahoma" pitchFamily="2"/>
              </a:rPr>
              <a:t>	Autorisation au titre loi sur l’eau</a:t>
            </a:r>
          </a:p>
          <a:p>
            <a:pPr marL="195955" indent="-195955"/>
            <a:endParaRPr lang="fr-FR" sz="1996" b="1" dirty="0">
              <a:solidFill>
                <a:schemeClr val="tx1">
                  <a:lumMod val="65000"/>
                  <a:lumOff val="35000"/>
                </a:schemeClr>
              </a:solidFill>
              <a:latin typeface="Arial" pitchFamily="34"/>
              <a:cs typeface="Tahoma" pitchFamily="2"/>
            </a:endParaRPr>
          </a:p>
          <a:p>
            <a:pPr marL="195955" indent="-195955"/>
            <a:r>
              <a:rPr lang="fr-FR" sz="1996" b="1" dirty="0">
                <a:solidFill>
                  <a:schemeClr val="tx1">
                    <a:lumMod val="65000"/>
                    <a:lumOff val="35000"/>
                  </a:schemeClr>
                </a:solidFill>
                <a:latin typeface="Arial" pitchFamily="34"/>
                <a:cs typeface="Tahoma" pitchFamily="2"/>
              </a:rPr>
              <a:t>	ICPE</a:t>
            </a:r>
          </a:p>
          <a:p>
            <a:pPr marL="195955" indent="-195955"/>
            <a:endParaRPr lang="fr-FR" sz="1996" b="1" dirty="0">
              <a:solidFill>
                <a:schemeClr val="tx1">
                  <a:lumMod val="65000"/>
                  <a:lumOff val="35000"/>
                </a:schemeClr>
              </a:solidFill>
              <a:latin typeface="Arial" pitchFamily="34"/>
              <a:cs typeface="Tahoma" pitchFamily="2"/>
            </a:endParaRPr>
          </a:p>
          <a:p>
            <a:pPr marL="195955" indent="-195955"/>
            <a:r>
              <a:rPr lang="fr-FR" sz="1996" b="1" dirty="0">
                <a:solidFill>
                  <a:schemeClr val="tx1">
                    <a:lumMod val="65000"/>
                    <a:lumOff val="35000"/>
                  </a:schemeClr>
                </a:solidFill>
                <a:latin typeface="Arial" pitchFamily="34"/>
                <a:cs typeface="Tahoma" pitchFamily="2"/>
              </a:rPr>
              <a:t>	Connexité</a:t>
            </a:r>
            <a:endParaRPr lang="fr-FR" sz="1996" b="1" u="heavy" dirty="0">
              <a:solidFill>
                <a:schemeClr val="tx1">
                  <a:lumMod val="65000"/>
                  <a:lumOff val="35000"/>
                </a:schemeClr>
              </a:solidFill>
              <a:latin typeface="Arial" pitchFamily="34"/>
              <a:cs typeface="Tahoma" pitchFamily="2"/>
            </a:endParaRPr>
          </a:p>
          <a:p>
            <a:pPr marL="195955" indent="-195955" algn="ctr"/>
            <a:endParaRPr lang="fr-FR" sz="1996" b="1" u="heavy" dirty="0">
              <a:solidFill>
                <a:srgbClr val="FF9900"/>
              </a:solidFill>
              <a:latin typeface="Arial" pitchFamily="34"/>
              <a:cs typeface="Tahoma" pitchFamily="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4A1810-79A6-4AC6-9832-795C0B94A847}"/>
              </a:ext>
            </a:extLst>
          </p:cNvPr>
          <p:cNvSpPr txBox="1">
            <a:spLocks noGrp="1"/>
          </p:cNvSpPr>
          <p:nvPr>
            <p:ph type="title" idx="4294967295"/>
          </p:nvPr>
        </p:nvSpPr>
        <p:spPr>
          <a:xfrm>
            <a:off x="2859981" y="256348"/>
            <a:ext cx="7808500" cy="483209"/>
          </a:xfrm>
        </p:spPr>
        <p:txBody>
          <a:bodyPr>
            <a:spAutoFit/>
          </a:bodyPr>
          <a:lstStyle/>
          <a:p>
            <a:pPr lvl="0" algn="ctr"/>
            <a:r>
              <a:rPr lang="fr-FR" sz="2540" u="sng">
                <a:effectLst>
                  <a:outerShdw dist="17961" dir="2700000">
                    <a:scrgbClr r="0" g="0" b="0"/>
                  </a:outerShdw>
                </a:effectLst>
                <a:cs typeface="Tahoma" pitchFamily="2"/>
              </a:rPr>
              <a:t>LES ENQUÊTES UNIQUES</a:t>
            </a:r>
          </a:p>
        </p:txBody>
      </p:sp>
      <p:sp>
        <p:nvSpPr>
          <p:cNvPr id="3" name="Sous-titre 2">
            <a:extLst>
              <a:ext uri="{FF2B5EF4-FFF2-40B4-BE49-F238E27FC236}">
                <a16:creationId xmlns:a16="http://schemas.microsoft.com/office/drawing/2014/main" id="{01A15E48-71BB-4F99-9D6A-3EA9D89A9CF3}"/>
              </a:ext>
            </a:extLst>
          </p:cNvPr>
          <p:cNvSpPr txBox="1">
            <a:spLocks noGrp="1"/>
          </p:cNvSpPr>
          <p:nvPr>
            <p:ph type="subTitle" idx="4294967295"/>
          </p:nvPr>
        </p:nvSpPr>
        <p:spPr>
          <a:xfrm>
            <a:off x="2710205" y="1558827"/>
            <a:ext cx="7958276" cy="4317849"/>
          </a:xfrm>
        </p:spPr>
        <p:txBody>
          <a:bodyPr anchor="ctr">
            <a:spAutoFit/>
          </a:bodyPr>
          <a:lstStyle/>
          <a:p>
            <a:pPr marL="195955" indent="-195955" algn="ctr"/>
            <a:r>
              <a:rPr lang="fr-FR" sz="1996" b="1" u="heavy" dirty="0">
                <a:solidFill>
                  <a:srgbClr val="FF9900"/>
                </a:solidFill>
                <a:latin typeface="Arial" pitchFamily="34"/>
                <a:cs typeface="Tahoma" pitchFamily="2"/>
              </a:rPr>
              <a:t>L’AUTORISATION ENVIRONNEMENTALE</a:t>
            </a:r>
          </a:p>
          <a:p>
            <a:pPr marL="195955" indent="-195955" algn="ctr"/>
            <a:endParaRPr lang="fr-FR" sz="1996" b="1" u="heavy" dirty="0">
              <a:solidFill>
                <a:srgbClr val="FF9900"/>
              </a:solidFill>
              <a:latin typeface="Arial" pitchFamily="34"/>
              <a:cs typeface="Tahoma" pitchFamily="2"/>
            </a:endParaRPr>
          </a:p>
          <a:p>
            <a:pPr marL="195955" indent="-195955"/>
            <a:r>
              <a:rPr lang="fr-FR" sz="1996" b="1" u="heavy" dirty="0">
                <a:solidFill>
                  <a:schemeClr val="tx1">
                    <a:lumMod val="65000"/>
                    <a:lumOff val="35000"/>
                  </a:schemeClr>
                </a:solidFill>
                <a:latin typeface="Arial" pitchFamily="34"/>
                <a:cs typeface="Tahoma" pitchFamily="2"/>
              </a:rPr>
              <a:t>Objet de l’autorisation environnementale</a:t>
            </a:r>
          </a:p>
          <a:p>
            <a:pPr marL="195955" indent="-195955"/>
            <a:endParaRPr lang="fr-FR" sz="1996" b="1" u="heavy" dirty="0">
              <a:solidFill>
                <a:schemeClr val="tx1">
                  <a:lumMod val="65000"/>
                  <a:lumOff val="35000"/>
                </a:schemeClr>
              </a:solidFill>
              <a:latin typeface="Arial" pitchFamily="34"/>
              <a:cs typeface="Tahoma" pitchFamily="2"/>
            </a:endParaRPr>
          </a:p>
          <a:p>
            <a:pPr marL="195955" indent="-195955"/>
            <a:r>
              <a:rPr lang="fr-FR" sz="1996" b="1" dirty="0">
                <a:solidFill>
                  <a:schemeClr val="tx1">
                    <a:lumMod val="65000"/>
                    <a:lumOff val="35000"/>
                  </a:schemeClr>
                </a:solidFill>
                <a:latin typeface="Arial" pitchFamily="34"/>
                <a:cs typeface="Tahoma" pitchFamily="2"/>
              </a:rPr>
              <a:t>	Articles L181-1 à 4 du code de l’environnement</a:t>
            </a:r>
          </a:p>
          <a:p>
            <a:pPr marL="195955" indent="-195955" algn="ctr"/>
            <a:endParaRPr lang="fr-FR" sz="1996" b="1" u="heavy" dirty="0">
              <a:solidFill>
                <a:srgbClr val="FF9900"/>
              </a:solidFill>
              <a:latin typeface="Arial" pitchFamily="34"/>
              <a:cs typeface="Tahoma" pitchFamily="2"/>
            </a:endParaRPr>
          </a:p>
          <a:p>
            <a:pPr marL="195955" indent="-195955" algn="ctr"/>
            <a:endParaRPr lang="fr-FR" sz="1996" b="1" u="heavy" dirty="0">
              <a:solidFill>
                <a:srgbClr val="FF9900"/>
              </a:solidFill>
              <a:latin typeface="Arial" pitchFamily="34"/>
              <a:cs typeface="Tahoma" pitchFamily="2"/>
            </a:endParaRPr>
          </a:p>
          <a:p>
            <a:pPr marL="195955" indent="-195955" algn="ctr"/>
            <a:endParaRPr lang="fr-FR" sz="1996" b="1" u="heavy" dirty="0">
              <a:solidFill>
                <a:srgbClr val="FF9900"/>
              </a:solidFill>
              <a:latin typeface="Arial" pitchFamily="34"/>
              <a:cs typeface="Tahoma" pitchFamily="2"/>
            </a:endParaRPr>
          </a:p>
          <a:p>
            <a:pPr marL="195955" indent="-195955" algn="ctr"/>
            <a:endParaRPr lang="fr-FR" sz="1996" b="1" u="heavy" dirty="0">
              <a:solidFill>
                <a:srgbClr val="FF9900"/>
              </a:solidFill>
              <a:latin typeface="Arial" pitchFamily="34"/>
              <a:cs typeface="Tahoma" pitchFamily="2"/>
            </a:endParaRPr>
          </a:p>
          <a:p>
            <a:pPr marL="195955" indent="-195955" algn="ctr"/>
            <a:endParaRPr lang="fr-FR" sz="1996" b="1" u="heavy" dirty="0">
              <a:solidFill>
                <a:srgbClr val="FF9900"/>
              </a:solidFill>
              <a:latin typeface="Arial" pitchFamily="34"/>
              <a:cs typeface="Tahoma" pitchFamily="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7614D1B-EB22-4476-AB57-7707DD3F2C55}"/>
              </a:ext>
            </a:extLst>
          </p:cNvPr>
          <p:cNvSpPr txBox="1">
            <a:spLocks noGrp="1"/>
          </p:cNvSpPr>
          <p:nvPr>
            <p:ph type="subTitle" idx="4294967295"/>
          </p:nvPr>
        </p:nvSpPr>
        <p:spPr>
          <a:xfrm>
            <a:off x="2710205" y="34292"/>
            <a:ext cx="7958276" cy="7365478"/>
          </a:xfrm>
        </p:spPr>
        <p:txBody>
          <a:bodyPr anchor="ctr">
            <a:spAutoFit/>
          </a:bodyPr>
          <a:lstStyle/>
          <a:p>
            <a:pPr marL="195955" indent="-195955"/>
            <a:endParaRPr lang="fr-FR" sz="1996" b="1" u="heavy" dirty="0">
              <a:solidFill>
                <a:srgbClr val="FF9900"/>
              </a:solidFill>
              <a:latin typeface="Arial" pitchFamily="34"/>
              <a:cs typeface="Tahoma" pitchFamily="2"/>
            </a:endParaRPr>
          </a:p>
          <a:p>
            <a:pPr marL="195955" indent="-195955" algn="ctr"/>
            <a:r>
              <a:rPr lang="fr-FR" sz="1996" b="1" u="heavy" dirty="0">
                <a:solidFill>
                  <a:srgbClr val="FF9900"/>
                </a:solidFill>
                <a:latin typeface="Arial" pitchFamily="34"/>
                <a:cs typeface="Tahoma" pitchFamily="2"/>
              </a:rPr>
              <a:t>L’AUTORISATION ENVIRONNEMENTALE</a:t>
            </a:r>
          </a:p>
          <a:p>
            <a:pPr marL="195955" indent="-195955" algn="ctr"/>
            <a:endParaRPr lang="fr-FR" sz="1996" b="1" u="heavy" dirty="0">
              <a:solidFill>
                <a:srgbClr val="FF9900"/>
              </a:solidFill>
              <a:latin typeface="Arial" pitchFamily="34"/>
              <a:cs typeface="Tahoma" pitchFamily="2"/>
            </a:endParaRPr>
          </a:p>
          <a:p>
            <a:pPr marL="195955" indent="-195955"/>
            <a:r>
              <a:rPr lang="fr-FR" sz="1996" b="1" u="heavy" dirty="0">
                <a:solidFill>
                  <a:schemeClr val="tx1">
                    <a:lumMod val="65000"/>
                    <a:lumOff val="35000"/>
                  </a:schemeClr>
                </a:solidFill>
                <a:latin typeface="Arial" pitchFamily="34"/>
                <a:cs typeface="Tahoma" pitchFamily="2"/>
              </a:rPr>
              <a:t>Déroulement de la procédure</a:t>
            </a:r>
          </a:p>
          <a:p>
            <a:pPr marL="195955" indent="-195955"/>
            <a:endParaRPr lang="fr-FR" sz="1996" b="1" u="heavy" dirty="0">
              <a:solidFill>
                <a:schemeClr val="tx1">
                  <a:lumMod val="65000"/>
                  <a:lumOff val="35000"/>
                </a:schemeClr>
              </a:solidFill>
              <a:latin typeface="Arial" pitchFamily="34"/>
              <a:cs typeface="Tahoma" pitchFamily="2"/>
            </a:endParaRPr>
          </a:p>
          <a:p>
            <a:pPr marL="195955" indent="-195955"/>
            <a:r>
              <a:rPr lang="fr-FR" sz="1996" b="1" dirty="0">
                <a:solidFill>
                  <a:schemeClr val="tx1">
                    <a:lumMod val="65000"/>
                    <a:lumOff val="35000"/>
                  </a:schemeClr>
                </a:solidFill>
                <a:latin typeface="Arial" pitchFamily="34"/>
                <a:cs typeface="Tahoma" pitchFamily="2"/>
              </a:rPr>
              <a:t>	Phase amont</a:t>
            </a:r>
          </a:p>
          <a:p>
            <a:pPr marL="195955" indent="-195955"/>
            <a:endParaRPr lang="fr-FR" sz="1996" b="1" dirty="0">
              <a:solidFill>
                <a:schemeClr val="tx1">
                  <a:lumMod val="65000"/>
                  <a:lumOff val="35000"/>
                </a:schemeClr>
              </a:solidFill>
              <a:latin typeface="Arial" pitchFamily="34"/>
              <a:cs typeface="Tahoma" pitchFamily="2"/>
            </a:endParaRPr>
          </a:p>
          <a:p>
            <a:pPr marL="195955" indent="-195955"/>
            <a:r>
              <a:rPr lang="fr-FR" sz="1996" b="1" dirty="0">
                <a:solidFill>
                  <a:schemeClr val="tx1">
                    <a:lumMod val="65000"/>
                    <a:lumOff val="35000"/>
                  </a:schemeClr>
                </a:solidFill>
                <a:latin typeface="Arial" pitchFamily="34"/>
                <a:cs typeface="Tahoma" pitchFamily="2"/>
              </a:rPr>
              <a:t>	Phase d’examen 4 ou 5 mois</a:t>
            </a:r>
          </a:p>
          <a:p>
            <a:pPr marL="195955" indent="-195955"/>
            <a:endParaRPr lang="fr-FR" sz="1996" b="1" dirty="0">
              <a:solidFill>
                <a:schemeClr val="tx1">
                  <a:lumMod val="65000"/>
                  <a:lumOff val="35000"/>
                </a:schemeClr>
              </a:solidFill>
              <a:latin typeface="Arial" pitchFamily="34"/>
              <a:cs typeface="Tahoma" pitchFamily="2"/>
            </a:endParaRPr>
          </a:p>
          <a:p>
            <a:pPr marL="195955" indent="-195955"/>
            <a:r>
              <a:rPr lang="fr-FR" sz="1996" b="1" dirty="0">
                <a:solidFill>
                  <a:schemeClr val="tx1">
                    <a:lumMod val="65000"/>
                    <a:lumOff val="35000"/>
                  </a:schemeClr>
                </a:solidFill>
                <a:latin typeface="Arial" pitchFamily="34"/>
                <a:cs typeface="Tahoma" pitchFamily="2"/>
              </a:rPr>
              <a:t>	Phase d’enquête publique 3 mois</a:t>
            </a:r>
          </a:p>
          <a:p>
            <a:pPr marL="195955" indent="-195955"/>
            <a:endParaRPr lang="fr-FR" sz="1996" b="1" dirty="0">
              <a:solidFill>
                <a:schemeClr val="tx1">
                  <a:lumMod val="65000"/>
                  <a:lumOff val="35000"/>
                </a:schemeClr>
              </a:solidFill>
              <a:latin typeface="Arial" pitchFamily="34"/>
              <a:cs typeface="Tahoma" pitchFamily="2"/>
            </a:endParaRPr>
          </a:p>
          <a:p>
            <a:pPr marL="195955" indent="-195955"/>
            <a:r>
              <a:rPr lang="fr-FR" sz="1996" b="1" dirty="0">
                <a:solidFill>
                  <a:schemeClr val="tx1">
                    <a:lumMod val="65000"/>
                    <a:lumOff val="35000"/>
                  </a:schemeClr>
                </a:solidFill>
                <a:latin typeface="Arial" pitchFamily="34"/>
                <a:cs typeface="Tahoma" pitchFamily="2"/>
              </a:rPr>
              <a:t>	Phase de décision 2 à 3 mois</a:t>
            </a:r>
          </a:p>
          <a:p>
            <a:pPr marL="195955" indent="-195955"/>
            <a:endParaRPr lang="fr-FR" sz="1996" b="1" dirty="0">
              <a:solidFill>
                <a:schemeClr val="tx1">
                  <a:lumMod val="65000"/>
                  <a:lumOff val="35000"/>
                </a:schemeClr>
              </a:solidFill>
              <a:latin typeface="Arial" pitchFamily="34"/>
              <a:cs typeface="Tahoma" pitchFamily="2"/>
            </a:endParaRPr>
          </a:p>
          <a:p>
            <a:pPr marL="195955" indent="-195955"/>
            <a:r>
              <a:rPr lang="fr-FR" sz="1996" b="1" dirty="0">
                <a:solidFill>
                  <a:schemeClr val="tx1">
                    <a:lumMod val="65000"/>
                    <a:lumOff val="35000"/>
                  </a:schemeClr>
                </a:solidFill>
                <a:latin typeface="Arial" pitchFamily="34"/>
                <a:cs typeface="Tahoma" pitchFamily="2"/>
              </a:rPr>
              <a:t>	Phase de recours  2 ou 4 mois</a:t>
            </a:r>
          </a:p>
          <a:p>
            <a:pPr marL="195955" indent="-195955" algn="ctr"/>
            <a:endParaRPr lang="fr-FR" sz="1996" b="1" u="heavy" dirty="0">
              <a:solidFill>
                <a:schemeClr val="tx1">
                  <a:lumMod val="65000"/>
                  <a:lumOff val="35000"/>
                </a:schemeClr>
              </a:solidFill>
              <a:latin typeface="Arial" pitchFamily="34"/>
              <a:cs typeface="Tahoma" pitchFamily="2"/>
            </a:endParaRPr>
          </a:p>
          <a:p>
            <a:pPr marL="195955" indent="-195955" algn="ctr"/>
            <a:endParaRPr lang="fr-FR" sz="1996" b="1" u="heavy" dirty="0">
              <a:solidFill>
                <a:srgbClr val="FF9900"/>
              </a:solidFill>
              <a:latin typeface="Arial" pitchFamily="34"/>
              <a:cs typeface="Tahoma" pitchFamily="2"/>
            </a:endParaRPr>
          </a:p>
          <a:p>
            <a:pPr marL="195955" indent="-195955" algn="ctr"/>
            <a:endParaRPr lang="fr-FR" sz="1996" b="1" u="heavy" dirty="0">
              <a:solidFill>
                <a:srgbClr val="FF9900"/>
              </a:solidFill>
              <a:latin typeface="Arial" pitchFamily="34"/>
              <a:cs typeface="Tahoma" pitchFamily="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481F11-9CDA-4BB8-8F67-70114B913960}"/>
              </a:ext>
            </a:extLst>
          </p:cNvPr>
          <p:cNvSpPr txBox="1">
            <a:spLocks noGrp="1"/>
          </p:cNvSpPr>
          <p:nvPr>
            <p:ph type="title" idx="4294967295"/>
          </p:nvPr>
        </p:nvSpPr>
        <p:spPr>
          <a:xfrm>
            <a:off x="2859981" y="256348"/>
            <a:ext cx="7808500" cy="483209"/>
          </a:xfrm>
        </p:spPr>
        <p:txBody>
          <a:bodyPr>
            <a:spAutoFit/>
          </a:bodyPr>
          <a:lstStyle/>
          <a:p>
            <a:pPr lvl="0" algn="ctr"/>
            <a:r>
              <a:rPr lang="fr-FR" sz="2540" u="sng">
                <a:effectLst>
                  <a:outerShdw dist="17961" dir="2700000">
                    <a:scrgbClr r="0" g="0" b="0"/>
                  </a:outerShdw>
                </a:effectLst>
                <a:cs typeface="Tahoma" pitchFamily="2"/>
              </a:rPr>
              <a:t>LES ENQUÊTES UNIQUES</a:t>
            </a:r>
          </a:p>
        </p:txBody>
      </p:sp>
      <p:sp>
        <p:nvSpPr>
          <p:cNvPr id="3" name="Sous-titre 2">
            <a:extLst>
              <a:ext uri="{FF2B5EF4-FFF2-40B4-BE49-F238E27FC236}">
                <a16:creationId xmlns:a16="http://schemas.microsoft.com/office/drawing/2014/main" id="{43282FCD-C780-4986-9B84-04516E4F7D11}"/>
              </a:ext>
            </a:extLst>
          </p:cNvPr>
          <p:cNvSpPr txBox="1">
            <a:spLocks noGrp="1"/>
          </p:cNvSpPr>
          <p:nvPr>
            <p:ph type="subTitle" idx="4294967295"/>
          </p:nvPr>
        </p:nvSpPr>
        <p:spPr>
          <a:xfrm>
            <a:off x="1523521" y="1340420"/>
            <a:ext cx="7958276" cy="4753224"/>
          </a:xfrm>
        </p:spPr>
        <p:txBody>
          <a:bodyPr anchor="ctr">
            <a:spAutoFit/>
          </a:bodyPr>
          <a:lstStyle/>
          <a:p>
            <a:pPr marL="195955" indent="-195955"/>
            <a:endParaRPr lang="fr-FR" sz="1996" b="1" u="heavy" dirty="0">
              <a:solidFill>
                <a:srgbClr val="FF9900"/>
              </a:solidFill>
              <a:latin typeface="Arial" pitchFamily="34"/>
              <a:cs typeface="Tahoma" pitchFamily="2"/>
            </a:endParaRPr>
          </a:p>
          <a:p>
            <a:pPr marL="195955" indent="-195955" algn="ctr"/>
            <a:r>
              <a:rPr lang="fr-FR" sz="1996" b="1" u="heavy" dirty="0">
                <a:solidFill>
                  <a:srgbClr val="FF9900"/>
                </a:solidFill>
                <a:latin typeface="Arial" pitchFamily="34"/>
                <a:cs typeface="Tahoma" pitchFamily="2"/>
              </a:rPr>
              <a:t>L’AUTORISATION ENVIRONNEMENTALE</a:t>
            </a:r>
          </a:p>
          <a:p>
            <a:pPr marL="195955" indent="-195955" algn="ctr"/>
            <a:endParaRPr lang="fr-FR" sz="1996" b="1" u="heavy" dirty="0">
              <a:solidFill>
                <a:srgbClr val="FF9900"/>
              </a:solidFill>
              <a:latin typeface="Arial" pitchFamily="34"/>
              <a:cs typeface="Tahoma" pitchFamily="2"/>
            </a:endParaRPr>
          </a:p>
          <a:p>
            <a:pPr marL="195955" indent="-195955"/>
            <a:r>
              <a:rPr lang="fr-FR" sz="1996" b="1" u="heavy" dirty="0">
                <a:solidFill>
                  <a:schemeClr val="tx1">
                    <a:lumMod val="65000"/>
                    <a:lumOff val="35000"/>
                  </a:schemeClr>
                </a:solidFill>
                <a:latin typeface="Arial" pitchFamily="34"/>
                <a:cs typeface="Tahoma" pitchFamily="2"/>
              </a:rPr>
              <a:t>Phase d’enquête publique</a:t>
            </a:r>
          </a:p>
          <a:p>
            <a:pPr marL="195955" indent="-195955"/>
            <a:endParaRPr lang="fr-FR" sz="1996" b="1" u="heavy" dirty="0">
              <a:solidFill>
                <a:schemeClr val="tx1">
                  <a:lumMod val="65000"/>
                  <a:lumOff val="35000"/>
                </a:schemeClr>
              </a:solidFill>
              <a:latin typeface="Arial" pitchFamily="34"/>
              <a:cs typeface="Tahoma" pitchFamily="2"/>
            </a:endParaRPr>
          </a:p>
          <a:p>
            <a:pPr marL="311079" indent="-311079">
              <a:buFont typeface="Arial" panose="020B0604020202020204" pitchFamily="34" charset="0"/>
              <a:buChar char="•"/>
            </a:pPr>
            <a:r>
              <a:rPr lang="fr-FR" sz="1996" b="1" dirty="0">
                <a:solidFill>
                  <a:schemeClr val="tx1">
                    <a:lumMod val="65000"/>
                    <a:lumOff val="35000"/>
                  </a:schemeClr>
                </a:solidFill>
                <a:latin typeface="Arial" pitchFamily="34"/>
                <a:cs typeface="Tahoma" pitchFamily="2"/>
              </a:rPr>
              <a:t>Type d’enquête</a:t>
            </a:r>
          </a:p>
          <a:p>
            <a:pPr marL="311079" indent="-311079">
              <a:buFont typeface="Arial" panose="020B0604020202020204" pitchFamily="34" charset="0"/>
              <a:buChar char="•"/>
            </a:pPr>
            <a:endParaRPr lang="fr-FR" sz="1996" b="1" dirty="0">
              <a:solidFill>
                <a:schemeClr val="tx1">
                  <a:lumMod val="65000"/>
                  <a:lumOff val="35000"/>
                </a:schemeClr>
              </a:solidFill>
              <a:latin typeface="Arial" pitchFamily="34"/>
              <a:cs typeface="Tahoma" pitchFamily="2"/>
            </a:endParaRPr>
          </a:p>
          <a:p>
            <a:pPr marL="311079" indent="-311079">
              <a:buFont typeface="Arial" panose="020B0604020202020204" pitchFamily="34" charset="0"/>
              <a:buChar char="•"/>
            </a:pPr>
            <a:r>
              <a:rPr lang="fr-FR" sz="1996" b="1" dirty="0">
                <a:solidFill>
                  <a:schemeClr val="tx1">
                    <a:lumMod val="65000"/>
                    <a:lumOff val="35000"/>
                  </a:schemeClr>
                </a:solidFill>
                <a:latin typeface="Arial" pitchFamily="34"/>
                <a:cs typeface="Tahoma" pitchFamily="2"/>
              </a:rPr>
              <a:t>Autorité compétente : préfet</a:t>
            </a:r>
          </a:p>
          <a:p>
            <a:pPr marL="311079" indent="-311079">
              <a:buFont typeface="Arial" panose="020B0604020202020204" pitchFamily="34" charset="0"/>
              <a:buChar char="•"/>
            </a:pPr>
            <a:endParaRPr lang="fr-FR" sz="1996" b="1" dirty="0">
              <a:solidFill>
                <a:schemeClr val="tx1">
                  <a:lumMod val="65000"/>
                  <a:lumOff val="35000"/>
                </a:schemeClr>
              </a:solidFill>
              <a:latin typeface="Arial" pitchFamily="34"/>
              <a:cs typeface="Tahoma" pitchFamily="2"/>
            </a:endParaRPr>
          </a:p>
          <a:p>
            <a:pPr marL="311079" indent="-311079">
              <a:buFont typeface="Arial" panose="020B0604020202020204" pitchFamily="34" charset="0"/>
              <a:buChar char="•"/>
            </a:pPr>
            <a:r>
              <a:rPr lang="fr-FR" sz="1996" b="1" dirty="0">
                <a:solidFill>
                  <a:schemeClr val="tx1">
                    <a:lumMod val="65000"/>
                    <a:lumOff val="35000"/>
                  </a:schemeClr>
                </a:solidFill>
                <a:latin typeface="Arial" pitchFamily="34"/>
                <a:cs typeface="Tahoma" pitchFamily="2"/>
              </a:rPr>
              <a:t>Service coordonnateur</a:t>
            </a:r>
            <a:endParaRPr lang="fr-FR" sz="1996" b="1" u="heavy" dirty="0">
              <a:solidFill>
                <a:schemeClr val="tx1">
                  <a:lumMod val="65000"/>
                  <a:lumOff val="35000"/>
                </a:schemeClr>
              </a:solidFill>
              <a:latin typeface="Arial" pitchFamily="34"/>
              <a:cs typeface="Tahoma" pitchFamily="2"/>
            </a:endParaRPr>
          </a:p>
          <a:p>
            <a:pPr marL="195955" indent="-195955" algn="ctr"/>
            <a:endParaRPr lang="fr-FR" sz="1996" b="1" u="heavy" dirty="0">
              <a:solidFill>
                <a:srgbClr val="FF9900"/>
              </a:solidFill>
              <a:latin typeface="Arial" pitchFamily="34"/>
              <a:cs typeface="Tahoma" pitchFamily="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0D87C7-438C-4798-BF28-8B6EFC0B943C}"/>
              </a:ext>
            </a:extLst>
          </p:cNvPr>
          <p:cNvSpPr txBox="1">
            <a:spLocks noGrp="1"/>
          </p:cNvSpPr>
          <p:nvPr>
            <p:ph type="title" idx="4294967295"/>
          </p:nvPr>
        </p:nvSpPr>
        <p:spPr>
          <a:xfrm>
            <a:off x="2859981" y="256348"/>
            <a:ext cx="7808500" cy="483209"/>
          </a:xfrm>
        </p:spPr>
        <p:txBody>
          <a:bodyPr>
            <a:spAutoFit/>
          </a:bodyPr>
          <a:lstStyle/>
          <a:p>
            <a:pPr lvl="0" algn="ctr"/>
            <a:r>
              <a:rPr lang="fr-FR" sz="2540" u="sng">
                <a:effectLst>
                  <a:outerShdw dist="17961" dir="2700000">
                    <a:scrgbClr r="0" g="0" b="0"/>
                  </a:outerShdw>
                </a:effectLst>
                <a:cs typeface="Tahoma" pitchFamily="2"/>
              </a:rPr>
              <a:t>LES ENQUÊTES UNIQUES</a:t>
            </a:r>
          </a:p>
        </p:txBody>
      </p:sp>
      <p:sp>
        <p:nvSpPr>
          <p:cNvPr id="3" name="Sous-titre 2">
            <a:extLst>
              <a:ext uri="{FF2B5EF4-FFF2-40B4-BE49-F238E27FC236}">
                <a16:creationId xmlns:a16="http://schemas.microsoft.com/office/drawing/2014/main" id="{6C9AD293-134C-49BB-88A3-39748ACC81D8}"/>
              </a:ext>
            </a:extLst>
          </p:cNvPr>
          <p:cNvSpPr txBox="1">
            <a:spLocks noGrp="1"/>
          </p:cNvSpPr>
          <p:nvPr>
            <p:ph type="subTitle" idx="4294967295"/>
          </p:nvPr>
        </p:nvSpPr>
        <p:spPr>
          <a:xfrm>
            <a:off x="2710205" y="1558107"/>
            <a:ext cx="7958276" cy="4317849"/>
          </a:xfrm>
        </p:spPr>
        <p:txBody>
          <a:bodyPr anchor="ctr">
            <a:spAutoFit/>
          </a:bodyPr>
          <a:lstStyle/>
          <a:p>
            <a:pPr marL="195955" indent="-195955"/>
            <a:endParaRPr lang="fr-FR" sz="1996" b="1" u="heavy" dirty="0">
              <a:solidFill>
                <a:srgbClr val="FF9900"/>
              </a:solidFill>
              <a:latin typeface="Arial" pitchFamily="34"/>
              <a:cs typeface="Tahoma" pitchFamily="2"/>
            </a:endParaRPr>
          </a:p>
          <a:p>
            <a:pPr marL="195955" indent="-195955" algn="ctr"/>
            <a:r>
              <a:rPr lang="fr-FR" sz="1996" b="1" u="heavy" dirty="0">
                <a:solidFill>
                  <a:srgbClr val="FF9900"/>
                </a:solidFill>
                <a:latin typeface="Arial" pitchFamily="34"/>
                <a:cs typeface="Tahoma" pitchFamily="2"/>
              </a:rPr>
              <a:t>L’AUTORISATION ENVIRONNEMENTALE</a:t>
            </a:r>
          </a:p>
          <a:p>
            <a:pPr marL="195955" indent="-195955" algn="ctr"/>
            <a:endParaRPr lang="fr-FR" sz="1996" b="1" u="heavy" dirty="0">
              <a:solidFill>
                <a:srgbClr val="FF9900"/>
              </a:solidFill>
              <a:latin typeface="Arial" pitchFamily="34"/>
              <a:cs typeface="Tahoma" pitchFamily="2"/>
            </a:endParaRPr>
          </a:p>
          <a:p>
            <a:pPr marL="195955" indent="-195955"/>
            <a:r>
              <a:rPr lang="fr-FR" sz="1996" b="1" u="heavy" dirty="0">
                <a:solidFill>
                  <a:schemeClr val="tx1">
                    <a:lumMod val="65000"/>
                    <a:lumOff val="35000"/>
                  </a:schemeClr>
                </a:solidFill>
                <a:latin typeface="Arial" pitchFamily="34"/>
                <a:cs typeface="Tahoma" pitchFamily="2"/>
              </a:rPr>
              <a:t>Phase d’enquête publique</a:t>
            </a:r>
          </a:p>
          <a:p>
            <a:pPr marL="195955" indent="-195955"/>
            <a:endParaRPr lang="fr-FR" sz="1996" b="1" dirty="0">
              <a:solidFill>
                <a:schemeClr val="tx1">
                  <a:lumMod val="65000"/>
                  <a:lumOff val="35000"/>
                </a:schemeClr>
              </a:solidFill>
              <a:latin typeface="Arial" pitchFamily="34"/>
              <a:cs typeface="Tahoma" pitchFamily="2"/>
            </a:endParaRPr>
          </a:p>
          <a:p>
            <a:pPr marL="311079" indent="-311079">
              <a:buFont typeface="Arial" panose="020B0604020202020204" pitchFamily="34" charset="0"/>
              <a:buChar char="•"/>
            </a:pPr>
            <a:r>
              <a:rPr lang="fr-FR" sz="1996" b="1" dirty="0">
                <a:solidFill>
                  <a:schemeClr val="tx1">
                    <a:lumMod val="65000"/>
                    <a:lumOff val="35000"/>
                  </a:schemeClr>
                </a:solidFill>
                <a:latin typeface="Arial" pitchFamily="34"/>
                <a:cs typeface="Tahoma" pitchFamily="2"/>
              </a:rPr>
              <a:t>Désignation : président du TA</a:t>
            </a:r>
          </a:p>
          <a:p>
            <a:pPr marL="311079" indent="-311079">
              <a:buFont typeface="Arial" panose="020B0604020202020204" pitchFamily="34" charset="0"/>
              <a:buChar char="•"/>
            </a:pPr>
            <a:endParaRPr lang="fr-FR" sz="1996" b="1" dirty="0">
              <a:solidFill>
                <a:schemeClr val="tx1">
                  <a:lumMod val="65000"/>
                  <a:lumOff val="35000"/>
                </a:schemeClr>
              </a:solidFill>
              <a:latin typeface="Arial" pitchFamily="34"/>
              <a:cs typeface="Tahoma" pitchFamily="2"/>
            </a:endParaRPr>
          </a:p>
          <a:p>
            <a:pPr marL="311079" indent="-311079">
              <a:buFont typeface="Arial" panose="020B0604020202020204" pitchFamily="34" charset="0"/>
              <a:buChar char="•"/>
            </a:pPr>
            <a:r>
              <a:rPr lang="fr-FR" sz="1996" b="1" dirty="0">
                <a:solidFill>
                  <a:schemeClr val="tx1">
                    <a:lumMod val="65000"/>
                    <a:lumOff val="35000"/>
                  </a:schemeClr>
                </a:solidFill>
                <a:latin typeface="Arial" pitchFamily="34"/>
                <a:cs typeface="Tahoma" pitchFamily="2"/>
              </a:rPr>
              <a:t>Autorité organisatrice : préfet</a:t>
            </a:r>
            <a:endParaRPr lang="fr-FR" sz="1996" b="1" u="heavy" dirty="0">
              <a:solidFill>
                <a:schemeClr val="tx1">
                  <a:lumMod val="65000"/>
                  <a:lumOff val="35000"/>
                </a:schemeClr>
              </a:solidFill>
              <a:latin typeface="Arial" pitchFamily="34"/>
              <a:cs typeface="Tahoma" pitchFamily="2"/>
            </a:endParaRPr>
          </a:p>
          <a:p>
            <a:pPr marL="195955" indent="-195955" algn="ctr"/>
            <a:endParaRPr lang="fr-FR" sz="1996" b="1" u="heavy" dirty="0">
              <a:solidFill>
                <a:schemeClr val="tx1">
                  <a:lumMod val="65000"/>
                  <a:lumOff val="35000"/>
                </a:schemeClr>
              </a:solidFill>
              <a:latin typeface="Arial" pitchFamily="34"/>
              <a:cs typeface="Tahoma" pitchFamily="2"/>
            </a:endParaRPr>
          </a:p>
          <a:p>
            <a:pPr marL="195955" indent="-195955" algn="ctr"/>
            <a:endParaRPr lang="fr-FR" sz="1996" b="1" u="heavy" dirty="0">
              <a:solidFill>
                <a:srgbClr val="FF9900"/>
              </a:solidFill>
              <a:latin typeface="Arial" pitchFamily="34"/>
              <a:cs typeface="Tahoma" pitchFamily="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A2AA93-3D17-4786-95D7-0234250A70B4}"/>
              </a:ext>
            </a:extLst>
          </p:cNvPr>
          <p:cNvSpPr txBox="1">
            <a:spLocks noGrp="1"/>
          </p:cNvSpPr>
          <p:nvPr>
            <p:ph type="title" idx="4294967295"/>
          </p:nvPr>
        </p:nvSpPr>
        <p:spPr>
          <a:xfrm>
            <a:off x="2859981" y="256348"/>
            <a:ext cx="7808500" cy="483209"/>
          </a:xfrm>
        </p:spPr>
        <p:txBody>
          <a:bodyPr>
            <a:spAutoFit/>
          </a:bodyPr>
          <a:lstStyle/>
          <a:p>
            <a:pPr lvl="0" algn="ctr"/>
            <a:r>
              <a:rPr lang="fr-FR" sz="2540" u="sng">
                <a:effectLst>
                  <a:outerShdw dist="17961" dir="2700000">
                    <a:scrgbClr r="0" g="0" b="0"/>
                  </a:outerShdw>
                </a:effectLst>
                <a:cs typeface="Tahoma" pitchFamily="2"/>
              </a:rPr>
              <a:t>LES ENQUÊTES UNIQUES</a:t>
            </a:r>
          </a:p>
        </p:txBody>
      </p:sp>
      <p:sp>
        <p:nvSpPr>
          <p:cNvPr id="3" name="Sous-titre 2">
            <a:extLst>
              <a:ext uri="{FF2B5EF4-FFF2-40B4-BE49-F238E27FC236}">
                <a16:creationId xmlns:a16="http://schemas.microsoft.com/office/drawing/2014/main" id="{C64877B6-A1DC-4DAE-B255-D9169EE982CB}"/>
              </a:ext>
            </a:extLst>
          </p:cNvPr>
          <p:cNvSpPr txBox="1">
            <a:spLocks noGrp="1"/>
          </p:cNvSpPr>
          <p:nvPr>
            <p:ph type="subTitle" idx="4294967295"/>
          </p:nvPr>
        </p:nvSpPr>
        <p:spPr>
          <a:xfrm>
            <a:off x="2710205" y="1558107"/>
            <a:ext cx="7958276" cy="4317849"/>
          </a:xfrm>
        </p:spPr>
        <p:txBody>
          <a:bodyPr anchor="ctr">
            <a:spAutoFit/>
          </a:bodyPr>
          <a:lstStyle/>
          <a:p>
            <a:pPr marL="195955" indent="-195955"/>
            <a:endParaRPr lang="fr-FR" sz="1996" b="1" u="heavy" dirty="0">
              <a:solidFill>
                <a:srgbClr val="FF9900"/>
              </a:solidFill>
              <a:latin typeface="Arial" pitchFamily="34"/>
              <a:cs typeface="Tahoma" pitchFamily="2"/>
            </a:endParaRPr>
          </a:p>
          <a:p>
            <a:pPr marL="195955" indent="-195955" algn="ctr"/>
            <a:r>
              <a:rPr lang="fr-FR" sz="1996" b="1" u="heavy" dirty="0">
                <a:solidFill>
                  <a:srgbClr val="FF9900"/>
                </a:solidFill>
                <a:latin typeface="Arial" pitchFamily="34"/>
                <a:cs typeface="Tahoma" pitchFamily="2"/>
              </a:rPr>
              <a:t>L’AUTORISATION ENVIRONNEMENTALE</a:t>
            </a:r>
          </a:p>
          <a:p>
            <a:pPr marL="195955" indent="-195955" algn="ctr"/>
            <a:endParaRPr lang="fr-FR" sz="1996" b="1" u="heavy" dirty="0">
              <a:solidFill>
                <a:srgbClr val="FF9900"/>
              </a:solidFill>
              <a:latin typeface="Arial" pitchFamily="34"/>
              <a:cs typeface="Tahoma" pitchFamily="2"/>
            </a:endParaRPr>
          </a:p>
          <a:p>
            <a:pPr marL="195955" indent="-195955"/>
            <a:r>
              <a:rPr lang="fr-FR" sz="1996" b="1" u="heavy" dirty="0">
                <a:solidFill>
                  <a:schemeClr val="tx1">
                    <a:lumMod val="65000"/>
                    <a:lumOff val="35000"/>
                  </a:schemeClr>
                </a:solidFill>
                <a:latin typeface="Arial" pitchFamily="34"/>
                <a:cs typeface="Tahoma" pitchFamily="2"/>
              </a:rPr>
              <a:t>Phase d’enquête publique</a:t>
            </a:r>
          </a:p>
          <a:p>
            <a:pPr marL="311079" indent="-311079">
              <a:buFont typeface="Arial" panose="020B0604020202020204" pitchFamily="34" charset="0"/>
              <a:buChar char="•"/>
            </a:pPr>
            <a:r>
              <a:rPr lang="fr-FR" sz="1996" b="1" dirty="0">
                <a:solidFill>
                  <a:schemeClr val="tx1">
                    <a:lumMod val="65000"/>
                    <a:lumOff val="35000"/>
                  </a:schemeClr>
                </a:solidFill>
                <a:latin typeface="Arial" pitchFamily="34"/>
                <a:cs typeface="Tahoma" pitchFamily="2"/>
              </a:rPr>
              <a:t>Composition du dossier</a:t>
            </a:r>
          </a:p>
          <a:p>
            <a:pPr marL="195955" indent="-195955"/>
            <a:endParaRPr lang="fr-FR" sz="1996" b="1" dirty="0">
              <a:solidFill>
                <a:srgbClr val="FFFF00"/>
              </a:solidFill>
              <a:latin typeface="Arial" pitchFamily="34"/>
              <a:cs typeface="Tahoma" pitchFamily="2"/>
            </a:endParaRPr>
          </a:p>
          <a:p>
            <a:pPr marL="195955" indent="-195955"/>
            <a:endParaRPr lang="fr-FR" sz="1996" b="1" dirty="0">
              <a:solidFill>
                <a:srgbClr val="FFFF00"/>
              </a:solidFill>
              <a:latin typeface="Arial" pitchFamily="34"/>
              <a:cs typeface="Tahoma" pitchFamily="2"/>
            </a:endParaRPr>
          </a:p>
          <a:p>
            <a:pPr marL="195955" indent="-195955" algn="ctr"/>
            <a:endParaRPr lang="fr-FR" sz="1996" b="1" u="heavy" dirty="0">
              <a:solidFill>
                <a:srgbClr val="FF9900"/>
              </a:solidFill>
              <a:latin typeface="Arial" pitchFamily="34"/>
              <a:cs typeface="Tahoma" pitchFamily="2"/>
            </a:endParaRPr>
          </a:p>
          <a:p>
            <a:pPr marL="195955" indent="-195955" algn="ctr"/>
            <a:endParaRPr lang="fr-FR" sz="1996" b="1" u="heavy" dirty="0">
              <a:solidFill>
                <a:srgbClr val="FF9900"/>
              </a:solidFill>
              <a:latin typeface="Arial" pitchFamily="34"/>
              <a:cs typeface="Tahoma" pitchFamily="2"/>
            </a:endParaRPr>
          </a:p>
          <a:p>
            <a:pPr marL="195955" indent="-195955" algn="ctr"/>
            <a:endParaRPr lang="fr-FR" sz="1996" b="1" u="heavy" dirty="0">
              <a:solidFill>
                <a:srgbClr val="FF9900"/>
              </a:solidFill>
              <a:latin typeface="Arial" pitchFamily="34"/>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EB3B15-4A1B-4BE2-58D4-4DC16FE92C0E}"/>
              </a:ext>
            </a:extLst>
          </p:cNvPr>
          <p:cNvSpPr>
            <a:spLocks noGrp="1"/>
          </p:cNvSpPr>
          <p:nvPr>
            <p:ph type="title"/>
          </p:nvPr>
        </p:nvSpPr>
        <p:spPr/>
        <p:txBody>
          <a:bodyPr>
            <a:normAutofit fontScale="90000"/>
          </a:bodyPr>
          <a:lstStyle/>
          <a:p>
            <a:pPr>
              <a:lnSpc>
                <a:spcPct val="90000"/>
              </a:lnSpc>
              <a:spcBef>
                <a:spcPts val="601"/>
              </a:spcBef>
            </a:pPr>
            <a:r>
              <a:rPr lang="fr-FR" sz="3600" b="0" u="sng" strike="noStrike" spc="-1" dirty="0">
                <a:solidFill>
                  <a:srgbClr val="000000"/>
                </a:solidFill>
                <a:uFillTx/>
                <a:latin typeface="Trebuchet MS"/>
                <a:ea typeface="Microsoft YaHei"/>
              </a:rPr>
              <a:t>Définition de l’enquête publique</a:t>
            </a:r>
            <a:r>
              <a:rPr lang="fr-FR" sz="3600" b="0" strike="noStrike" spc="-1" dirty="0">
                <a:solidFill>
                  <a:srgbClr val="000000"/>
                </a:solidFill>
                <a:latin typeface="Trebuchet MS"/>
                <a:ea typeface="Microsoft YaHei"/>
              </a:rPr>
              <a:t>.</a:t>
            </a:r>
            <a:br>
              <a:rPr lang="fr-FR" sz="3600" spc="-1" dirty="0">
                <a:latin typeface="Arial"/>
              </a:rPr>
            </a:br>
            <a:br>
              <a:rPr lang="fr-FR" sz="3600" b="0" strike="noStrike" spc="-1" dirty="0">
                <a:solidFill>
                  <a:srgbClr val="6C6C6C"/>
                </a:solidFill>
                <a:latin typeface="Arial"/>
                <a:ea typeface="Microsoft YaHei"/>
              </a:rPr>
            </a:br>
            <a:endParaRPr lang="fr-FR" dirty="0"/>
          </a:p>
        </p:txBody>
      </p:sp>
      <p:sp>
        <p:nvSpPr>
          <p:cNvPr id="4" name="ZoneTexte 3">
            <a:extLst>
              <a:ext uri="{FF2B5EF4-FFF2-40B4-BE49-F238E27FC236}">
                <a16:creationId xmlns:a16="http://schemas.microsoft.com/office/drawing/2014/main" id="{4F2B062B-91B8-48CC-35D9-A77157F46A94}"/>
              </a:ext>
            </a:extLst>
          </p:cNvPr>
          <p:cNvSpPr txBox="1"/>
          <p:nvPr/>
        </p:nvSpPr>
        <p:spPr>
          <a:xfrm>
            <a:off x="677334" y="2097260"/>
            <a:ext cx="8478697" cy="1923604"/>
          </a:xfrm>
          <a:prstGeom prst="rect">
            <a:avLst/>
          </a:prstGeom>
          <a:noFill/>
        </p:spPr>
        <p:txBody>
          <a:bodyPr wrap="square">
            <a:spAutoFit/>
          </a:bodyPr>
          <a:lstStyle/>
          <a:p>
            <a:pPr algn="just">
              <a:lnSpc>
                <a:spcPct val="90000"/>
              </a:lnSpc>
              <a:spcBef>
                <a:spcPts val="601"/>
              </a:spcBef>
              <a:buClr>
                <a:srgbClr val="B13F9A"/>
              </a:buClr>
              <a:buSzPct val="73000"/>
            </a:pPr>
            <a:r>
              <a:rPr lang="fr-FR" sz="2000" b="0" strike="noStrike" spc="-1" dirty="0">
                <a:solidFill>
                  <a:srgbClr val="6C6C6C"/>
                </a:solidFill>
                <a:latin typeface="Trebuchet MS"/>
                <a:ea typeface="Microsoft YaHei"/>
              </a:rPr>
              <a:t>Ses objectifs :</a:t>
            </a:r>
            <a:endParaRPr lang="fr-FR" sz="2000" spc="-1" dirty="0">
              <a:latin typeface="Arial"/>
            </a:endParaRPr>
          </a:p>
          <a:p>
            <a:pPr marL="342900" indent="-342900" algn="just">
              <a:lnSpc>
                <a:spcPct val="90000"/>
              </a:lnSpc>
              <a:spcBef>
                <a:spcPts val="601"/>
              </a:spcBef>
              <a:buClr>
                <a:srgbClr val="B13F9A"/>
              </a:buClr>
              <a:buSzPct val="73000"/>
              <a:buFont typeface="Arial" panose="020B0604020202020204" pitchFamily="34" charset="0"/>
              <a:buChar char="•"/>
            </a:pPr>
            <a:r>
              <a:rPr lang="fr-FR" sz="1800" b="0" strike="noStrike" spc="-1" dirty="0">
                <a:solidFill>
                  <a:srgbClr val="000000"/>
                </a:solidFill>
                <a:latin typeface="Trebuchet MS"/>
                <a:ea typeface="Microsoft YaHei"/>
              </a:rPr>
              <a:t>Informer le public</a:t>
            </a:r>
          </a:p>
          <a:p>
            <a:pPr marL="342900" indent="-342900" algn="just">
              <a:lnSpc>
                <a:spcPct val="90000"/>
              </a:lnSpc>
              <a:spcBef>
                <a:spcPts val="601"/>
              </a:spcBef>
              <a:buClr>
                <a:srgbClr val="B13F9A"/>
              </a:buClr>
              <a:buSzPct val="73000"/>
              <a:buFont typeface="Arial" panose="020B0604020202020204" pitchFamily="34" charset="0"/>
              <a:buChar char="•"/>
            </a:pPr>
            <a:r>
              <a:rPr lang="fr-FR" sz="1800" b="0" strike="noStrike" spc="-1" dirty="0">
                <a:solidFill>
                  <a:srgbClr val="000000"/>
                </a:solidFill>
                <a:latin typeface="Trebuchet MS"/>
                <a:ea typeface="Microsoft YaHei"/>
              </a:rPr>
              <a:t>Recueillir ses appréciations, suggestions et contre propositions</a:t>
            </a:r>
          </a:p>
          <a:p>
            <a:pPr marL="342900" indent="-342900" algn="just">
              <a:lnSpc>
                <a:spcPct val="90000"/>
              </a:lnSpc>
              <a:spcBef>
                <a:spcPts val="601"/>
              </a:spcBef>
              <a:buClr>
                <a:srgbClr val="B13F9A"/>
              </a:buClr>
              <a:buSzPct val="73000"/>
              <a:buFont typeface="Arial" panose="020B0604020202020204" pitchFamily="34" charset="0"/>
              <a:buChar char="•"/>
            </a:pPr>
            <a:r>
              <a:rPr lang="fr-FR" sz="1800" b="0" strike="noStrike" spc="-1" dirty="0">
                <a:solidFill>
                  <a:srgbClr val="000000"/>
                </a:solidFill>
                <a:latin typeface="Trebuchet MS"/>
                <a:ea typeface="Microsoft YaHei"/>
              </a:rPr>
              <a:t>Recueillir l’avis d’un commissaire-enquêteur indépendant</a:t>
            </a:r>
          </a:p>
          <a:p>
            <a:pPr marL="342900" indent="-342900" algn="just">
              <a:lnSpc>
                <a:spcPct val="90000"/>
              </a:lnSpc>
              <a:spcBef>
                <a:spcPts val="601"/>
              </a:spcBef>
              <a:buClr>
                <a:srgbClr val="B13F9A"/>
              </a:buClr>
              <a:buSzPct val="73000"/>
              <a:buFont typeface="Arial" panose="020B0604020202020204" pitchFamily="34" charset="0"/>
              <a:buChar char="•"/>
            </a:pPr>
            <a:r>
              <a:rPr lang="fr-FR" sz="1800" b="0" strike="noStrike" spc="-1" dirty="0">
                <a:solidFill>
                  <a:srgbClr val="000000"/>
                </a:solidFill>
                <a:latin typeface="Trebuchet MS"/>
                <a:ea typeface="Microsoft YaHei"/>
              </a:rPr>
              <a:t>Permettre à l’autorité compétente de disposer des éléments nécessaires à son information en vue de la prise de décision.</a:t>
            </a:r>
            <a:endParaRPr lang="fr-FR" sz="1800" b="0" strike="noStrike" spc="-1" dirty="0">
              <a:latin typeface="Arial"/>
            </a:endParaRPr>
          </a:p>
        </p:txBody>
      </p:sp>
    </p:spTree>
    <p:extLst>
      <p:ext uri="{BB962C8B-B14F-4D97-AF65-F5344CB8AC3E}">
        <p14:creationId xmlns:p14="http://schemas.microsoft.com/office/powerpoint/2010/main" val="2088739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81641-FBAD-470F-92AE-C49AB6A36090}"/>
              </a:ext>
            </a:extLst>
          </p:cNvPr>
          <p:cNvSpPr txBox="1">
            <a:spLocks noGrp="1"/>
          </p:cNvSpPr>
          <p:nvPr>
            <p:ph type="title" idx="4294967295"/>
          </p:nvPr>
        </p:nvSpPr>
        <p:spPr>
          <a:xfrm>
            <a:off x="2859981" y="256348"/>
            <a:ext cx="7808500" cy="483209"/>
          </a:xfrm>
        </p:spPr>
        <p:txBody>
          <a:bodyPr>
            <a:spAutoFit/>
          </a:bodyPr>
          <a:lstStyle/>
          <a:p>
            <a:pPr lvl="0" algn="ctr"/>
            <a:r>
              <a:rPr lang="fr-FR" sz="2540" u="sng">
                <a:effectLst>
                  <a:outerShdw dist="17961" dir="2700000">
                    <a:scrgbClr r="0" g="0" b="0"/>
                  </a:outerShdw>
                </a:effectLst>
                <a:cs typeface="Tahoma" pitchFamily="2"/>
              </a:rPr>
              <a:t>LES ENQUÊTES UNIQUES</a:t>
            </a:r>
          </a:p>
        </p:txBody>
      </p:sp>
      <p:sp>
        <p:nvSpPr>
          <p:cNvPr id="3" name="Sous-titre 2">
            <a:extLst>
              <a:ext uri="{FF2B5EF4-FFF2-40B4-BE49-F238E27FC236}">
                <a16:creationId xmlns:a16="http://schemas.microsoft.com/office/drawing/2014/main" id="{CB6C4CD2-557F-43D0-9857-527858A3FA7A}"/>
              </a:ext>
            </a:extLst>
          </p:cNvPr>
          <p:cNvSpPr txBox="1">
            <a:spLocks noGrp="1"/>
          </p:cNvSpPr>
          <p:nvPr>
            <p:ph type="subTitle" idx="4294967295"/>
          </p:nvPr>
        </p:nvSpPr>
        <p:spPr>
          <a:xfrm>
            <a:off x="2710205" y="1558107"/>
            <a:ext cx="7958276" cy="4317849"/>
          </a:xfrm>
        </p:spPr>
        <p:txBody>
          <a:bodyPr anchor="ctr">
            <a:spAutoFit/>
          </a:bodyPr>
          <a:lstStyle/>
          <a:p>
            <a:pPr marL="195955" indent="-195955"/>
            <a:endParaRPr lang="fr-FR" sz="1996" b="1" u="heavy" dirty="0">
              <a:solidFill>
                <a:srgbClr val="FF9900"/>
              </a:solidFill>
              <a:latin typeface="Arial" pitchFamily="34"/>
              <a:cs typeface="Tahoma" pitchFamily="2"/>
            </a:endParaRPr>
          </a:p>
          <a:p>
            <a:pPr marL="195955" indent="-195955" algn="ctr"/>
            <a:r>
              <a:rPr lang="fr-FR" sz="1996" b="1" u="heavy" dirty="0">
                <a:solidFill>
                  <a:srgbClr val="FF9900"/>
                </a:solidFill>
                <a:latin typeface="Arial" pitchFamily="34"/>
                <a:cs typeface="Tahoma" pitchFamily="2"/>
              </a:rPr>
              <a:t>L’AUTORISATION ENVIRONNEMENTALE</a:t>
            </a:r>
          </a:p>
          <a:p>
            <a:pPr marL="195955" indent="-195955" algn="ctr"/>
            <a:endParaRPr lang="fr-FR" sz="1996" b="1" u="heavy" dirty="0">
              <a:solidFill>
                <a:srgbClr val="FF9900"/>
              </a:solidFill>
              <a:latin typeface="Arial" pitchFamily="34"/>
              <a:cs typeface="Tahoma" pitchFamily="2"/>
            </a:endParaRPr>
          </a:p>
          <a:p>
            <a:pPr marL="195955" indent="-195955"/>
            <a:r>
              <a:rPr lang="fr-FR" sz="1996" b="1" u="heavy" dirty="0">
                <a:solidFill>
                  <a:schemeClr val="tx1">
                    <a:lumMod val="65000"/>
                    <a:lumOff val="35000"/>
                  </a:schemeClr>
                </a:solidFill>
                <a:latin typeface="Arial" pitchFamily="34"/>
                <a:cs typeface="Tahoma" pitchFamily="2"/>
              </a:rPr>
              <a:t>Phase d’enquête publique</a:t>
            </a:r>
          </a:p>
          <a:p>
            <a:pPr marL="195955" indent="-195955"/>
            <a:endParaRPr lang="fr-FR" sz="1996" b="1" u="heavy" dirty="0">
              <a:solidFill>
                <a:schemeClr val="tx1">
                  <a:lumMod val="65000"/>
                  <a:lumOff val="35000"/>
                </a:schemeClr>
              </a:solidFill>
              <a:latin typeface="Arial" pitchFamily="34"/>
              <a:cs typeface="Tahoma" pitchFamily="2"/>
            </a:endParaRPr>
          </a:p>
          <a:p>
            <a:pPr marL="311079" indent="-311079">
              <a:buFont typeface="Arial" panose="020B0604020202020204" pitchFamily="34" charset="0"/>
              <a:buChar char="•"/>
            </a:pPr>
            <a:r>
              <a:rPr lang="fr-FR" sz="1996" b="1" dirty="0">
                <a:solidFill>
                  <a:schemeClr val="tx1">
                    <a:lumMod val="65000"/>
                    <a:lumOff val="35000"/>
                  </a:schemeClr>
                </a:solidFill>
                <a:latin typeface="Arial" pitchFamily="34"/>
                <a:cs typeface="Tahoma" pitchFamily="2"/>
              </a:rPr>
              <a:t>Autres modalités</a:t>
            </a:r>
          </a:p>
          <a:p>
            <a:pPr marL="195955" indent="-195955"/>
            <a:endParaRPr lang="fr-FR" sz="1996" b="1" dirty="0">
              <a:solidFill>
                <a:srgbClr val="FFFF00"/>
              </a:solidFill>
              <a:latin typeface="Arial" pitchFamily="34"/>
              <a:cs typeface="Tahoma" pitchFamily="2"/>
            </a:endParaRPr>
          </a:p>
          <a:p>
            <a:pPr marL="195955" indent="-195955" algn="ctr"/>
            <a:endParaRPr lang="fr-FR" sz="1996" b="1" u="heavy" dirty="0">
              <a:solidFill>
                <a:srgbClr val="FF9900"/>
              </a:solidFill>
              <a:latin typeface="Arial" pitchFamily="34"/>
              <a:cs typeface="Tahoma" pitchFamily="2"/>
            </a:endParaRPr>
          </a:p>
          <a:p>
            <a:pPr marL="195955" indent="-195955" algn="ctr"/>
            <a:endParaRPr lang="fr-FR" sz="1996" b="1" u="heavy" dirty="0">
              <a:solidFill>
                <a:srgbClr val="FF9900"/>
              </a:solidFill>
              <a:latin typeface="Arial" pitchFamily="34"/>
              <a:cs typeface="Tahoma" pitchFamily="2"/>
            </a:endParaRPr>
          </a:p>
          <a:p>
            <a:pPr marL="195955" indent="-195955" algn="ctr"/>
            <a:endParaRPr lang="fr-FR" sz="1996" b="1" u="heavy" dirty="0">
              <a:solidFill>
                <a:srgbClr val="FF9900"/>
              </a:solidFill>
              <a:latin typeface="Arial" pitchFamily="34"/>
              <a:cs typeface="Tahoma" pitchFamily="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598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84" name="TextShape 2"/>
          <p:cNvSpPr txBox="1"/>
          <p:nvPr/>
        </p:nvSpPr>
        <p:spPr>
          <a:xfrm>
            <a:off x="2195633" y="1175708"/>
            <a:ext cx="7958235" cy="5083956"/>
          </a:xfrm>
          <a:prstGeom prst="rect">
            <a:avLst/>
          </a:prstGeom>
          <a:noFill/>
          <a:ln>
            <a:noFill/>
          </a:ln>
        </p:spPr>
        <p:txBody>
          <a:bodyPr lIns="0" tIns="0" rIns="0" bIns="0" anchor="ctr"/>
          <a:lstStyle/>
          <a:p>
            <a:pPr marL="195955" indent="-195955" algn="ctr"/>
            <a:r>
              <a:rPr lang="fr-FR" sz="2177" b="1" spc="-1" dirty="0">
                <a:latin typeface="Arial"/>
              </a:rPr>
              <a:t>JOURNÉE D'INFORMATION</a:t>
            </a:r>
            <a:endParaRPr lang="fr-FR" sz="2177" spc="-1" dirty="0">
              <a:latin typeface="Times New Roman"/>
            </a:endParaRPr>
          </a:p>
          <a:p>
            <a:pPr marL="195955" indent="-195955" algn="ctr"/>
            <a:endParaRPr lang="fr-FR" sz="2177" spc="-1" dirty="0">
              <a:latin typeface="Times New Roman"/>
            </a:endParaRPr>
          </a:p>
          <a:p>
            <a:pPr marL="195955" indent="-195955" algn="ctr"/>
            <a:r>
              <a:rPr lang="fr-FR" sz="2177" b="1" spc="-1" dirty="0">
                <a:latin typeface="Arial"/>
              </a:rPr>
              <a:t>DES COMMISSAIRES ENQUÊTEURS DE BOURGOGNE</a:t>
            </a:r>
            <a:endParaRPr lang="fr-FR" sz="2177" spc="-1" dirty="0">
              <a:latin typeface="Times New Roman"/>
            </a:endParaRPr>
          </a:p>
          <a:p>
            <a:pPr marL="195955" indent="-195955" algn="ctr"/>
            <a:endParaRPr lang="fr-FR" sz="2177" spc="-1" dirty="0">
              <a:solidFill>
                <a:srgbClr val="CCCCCC"/>
              </a:solidFill>
              <a:latin typeface="Times New Roman"/>
            </a:endParaRPr>
          </a:p>
          <a:p>
            <a:pPr marL="195955" indent="-195955" algn="ctr"/>
            <a:endParaRPr lang="fr-FR" sz="2177" spc="-1" dirty="0">
              <a:solidFill>
                <a:srgbClr val="CCCCCC"/>
              </a:solidFill>
              <a:latin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86" name="TextShape 2"/>
          <p:cNvSpPr txBox="1"/>
          <p:nvPr/>
        </p:nvSpPr>
        <p:spPr>
          <a:xfrm>
            <a:off x="2195633" y="1175708"/>
            <a:ext cx="7958235" cy="5083956"/>
          </a:xfrm>
          <a:prstGeom prst="rect">
            <a:avLst/>
          </a:prstGeom>
          <a:noFill/>
          <a:ln>
            <a:noFill/>
          </a:ln>
        </p:spPr>
        <p:txBody>
          <a:bodyPr lIns="0" tIns="0" rIns="0" bIns="0" anchor="ctr"/>
          <a:lstStyle/>
          <a:p>
            <a:r>
              <a:rPr lang="fr-FR" sz="2177" u="sng" spc="-1" dirty="0">
                <a:solidFill>
                  <a:srgbClr val="FF6633"/>
                </a:solidFill>
                <a:latin typeface="Arial"/>
              </a:rPr>
              <a:t>Les règles de droit</a:t>
            </a:r>
            <a:endParaRPr lang="fr-FR" sz="2177" spc="-1" dirty="0">
              <a:solidFill>
                <a:srgbClr val="CCCCCC"/>
              </a:solidFill>
              <a:latin typeface="Times New Roman"/>
            </a:endParaRPr>
          </a:p>
          <a:p>
            <a:endParaRPr lang="fr-FR" sz="2177" spc="-1" dirty="0">
              <a:solidFill>
                <a:srgbClr val="CCCCCC"/>
              </a:solidFill>
              <a:latin typeface="Times New Roman"/>
            </a:endParaRPr>
          </a:p>
          <a:p>
            <a:r>
              <a:rPr lang="fr-FR" sz="2177" spc="-1" dirty="0">
                <a:latin typeface="Arial"/>
              </a:rPr>
              <a:t>Le code de l’expropriation, article R112-19</a:t>
            </a:r>
            <a:endParaRPr lang="fr-FR" sz="2177" spc="-1" dirty="0">
              <a:latin typeface="Times New Roman"/>
            </a:endParaRPr>
          </a:p>
          <a:p>
            <a:endParaRPr lang="fr-FR" sz="2177" spc="-1" dirty="0">
              <a:latin typeface="Times New Roman"/>
            </a:endParaRPr>
          </a:p>
          <a:p>
            <a:r>
              <a:rPr lang="fr-FR" sz="2177" spc="-1" dirty="0">
                <a:latin typeface="Arial"/>
              </a:rPr>
              <a:t>Le code des relations entre le public et l’Administration, R134-26</a:t>
            </a:r>
            <a:endParaRPr lang="fr-FR" sz="2177" spc="-1" dirty="0">
              <a:latin typeface="Times New Roman"/>
            </a:endParaRPr>
          </a:p>
          <a:p>
            <a:endParaRPr lang="fr-FR" sz="2177" spc="-1" dirty="0">
              <a:latin typeface="Times New Roman"/>
            </a:endParaRPr>
          </a:p>
          <a:p>
            <a:r>
              <a:rPr lang="fr-FR" sz="2177" spc="-1" dirty="0">
                <a:latin typeface="Arial"/>
              </a:rPr>
              <a:t>Le code de l'environnement, article R123-19</a:t>
            </a:r>
          </a:p>
          <a:p>
            <a:r>
              <a:rPr lang="fr-FR" sz="2177" spc="-1" dirty="0">
                <a:latin typeface="Arial"/>
              </a:rPr>
              <a:t>	</a:t>
            </a:r>
          </a:p>
          <a:p>
            <a:pPr lvl="1"/>
            <a:r>
              <a:rPr lang="fr-FR" sz="2177" spc="-1" dirty="0">
                <a:latin typeface="Arial"/>
              </a:rPr>
              <a:t>Exigence d’un avis motivé sur le projet</a:t>
            </a:r>
            <a:endParaRPr lang="fr-FR" sz="2177" spc="-1" dirty="0">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90" name="TextShape 2"/>
          <p:cNvSpPr txBox="1"/>
          <p:nvPr/>
        </p:nvSpPr>
        <p:spPr>
          <a:xfrm>
            <a:off x="2195633" y="1052291"/>
            <a:ext cx="7958235" cy="5549667"/>
          </a:xfrm>
          <a:prstGeom prst="rect">
            <a:avLst/>
          </a:prstGeom>
          <a:noFill/>
          <a:ln>
            <a:noFill/>
          </a:ln>
        </p:spPr>
        <p:txBody>
          <a:bodyPr lIns="0" tIns="0" rIns="0" bIns="0" anchor="ctr"/>
          <a:lstStyle/>
          <a:p>
            <a:endParaRPr lang="fr-FR" sz="2177" u="sng" spc="-1" dirty="0">
              <a:solidFill>
                <a:srgbClr val="FF6633"/>
              </a:solidFill>
              <a:latin typeface="Arial"/>
            </a:endParaRPr>
          </a:p>
          <a:p>
            <a:endParaRPr lang="fr-FR" sz="2177" u="sng" spc="-1" dirty="0">
              <a:solidFill>
                <a:srgbClr val="FF6633"/>
              </a:solidFill>
              <a:latin typeface="Arial"/>
            </a:endParaRPr>
          </a:p>
          <a:p>
            <a:endParaRPr lang="fr-FR" sz="2177" u="sng" spc="-1" dirty="0">
              <a:solidFill>
                <a:srgbClr val="FF6633"/>
              </a:solidFill>
              <a:latin typeface="Arial"/>
            </a:endParaRPr>
          </a:p>
          <a:p>
            <a:r>
              <a:rPr lang="fr-FR" sz="2177" u="sng" spc="-1" dirty="0">
                <a:solidFill>
                  <a:srgbClr val="FF6633"/>
                </a:solidFill>
                <a:latin typeface="Arial"/>
              </a:rPr>
              <a:t>Les règles de droit</a:t>
            </a:r>
            <a:endParaRPr lang="fr-FR" sz="2177" spc="-1" dirty="0">
              <a:solidFill>
                <a:srgbClr val="CCCCCC"/>
              </a:solidFill>
              <a:latin typeface="Times New Roman"/>
            </a:endParaRPr>
          </a:p>
          <a:p>
            <a:endParaRPr lang="fr-FR" sz="2177" spc="-1" dirty="0">
              <a:solidFill>
                <a:srgbClr val="CCCCCC"/>
              </a:solidFill>
              <a:latin typeface="Times New Roman"/>
            </a:endParaRPr>
          </a:p>
          <a:p>
            <a:r>
              <a:rPr lang="fr-FR" sz="2177" spc="-1" dirty="0">
                <a:latin typeface="Arial"/>
              </a:rPr>
              <a:t>Place des conclusions motivées dans le rapport : </a:t>
            </a:r>
            <a:r>
              <a:rPr lang="fr-FR" sz="2177" spc="-1" dirty="0"/>
              <a:t>Présentation séparée</a:t>
            </a:r>
          </a:p>
          <a:p>
            <a:endParaRPr lang="fr-FR" sz="2177" spc="-1" dirty="0"/>
          </a:p>
          <a:p>
            <a:pPr lvl="2"/>
            <a:r>
              <a:rPr lang="fr-FR" sz="2177" spc="-1" dirty="0"/>
              <a:t>De </a:t>
            </a:r>
            <a:r>
              <a:rPr lang="fr-FR" sz="2177" spc="-1" dirty="0">
                <a:latin typeface="Arial"/>
              </a:rPr>
              <a:t>l’objectif : relation du déroulement……</a:t>
            </a:r>
          </a:p>
          <a:p>
            <a:pPr lvl="2"/>
            <a:r>
              <a:rPr lang="fr-FR" sz="2177" spc="-1" dirty="0">
                <a:latin typeface="Arial"/>
              </a:rPr>
              <a:t>au subjectif : motivation des conclusions.</a:t>
            </a:r>
            <a:endParaRPr lang="fr-FR" sz="2177" spc="-1" dirty="0">
              <a:latin typeface="Times New Roman"/>
            </a:endParaRPr>
          </a:p>
          <a:p>
            <a:r>
              <a:rPr lang="fr-FR" sz="2177" spc="-1" dirty="0">
                <a:solidFill>
                  <a:srgbClr val="FFFF00"/>
                </a:solidFill>
                <a:latin typeface="Arial"/>
              </a:rPr>
              <a:t>	</a:t>
            </a:r>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94" name="TextShape 2"/>
          <p:cNvSpPr txBox="1"/>
          <p:nvPr/>
        </p:nvSpPr>
        <p:spPr>
          <a:xfrm>
            <a:off x="2195633" y="1175708"/>
            <a:ext cx="7958235" cy="5083956"/>
          </a:xfrm>
          <a:prstGeom prst="rect">
            <a:avLst/>
          </a:prstGeom>
          <a:noFill/>
          <a:ln>
            <a:noFill/>
          </a:ln>
        </p:spPr>
        <p:txBody>
          <a:bodyPr lIns="0" tIns="0" rIns="0" bIns="0" anchor="ctr"/>
          <a:lstStyle/>
          <a:p>
            <a:r>
              <a:rPr lang="fr-FR" sz="2177" u="sng" spc="-1" dirty="0">
                <a:solidFill>
                  <a:srgbClr val="FF6633"/>
                </a:solidFill>
                <a:latin typeface="Arial"/>
              </a:rPr>
              <a:t>Les règles de droit</a:t>
            </a:r>
            <a:endParaRPr lang="fr-FR" sz="2177" spc="-1" dirty="0">
              <a:solidFill>
                <a:srgbClr val="CCCCCC"/>
              </a:solidFill>
              <a:latin typeface="Times New Roman"/>
            </a:endParaRPr>
          </a:p>
          <a:p>
            <a:endParaRPr lang="fr-FR" sz="2177" spc="-1" dirty="0">
              <a:solidFill>
                <a:srgbClr val="CCCCCC"/>
              </a:solidFill>
              <a:latin typeface="Times New Roman"/>
            </a:endParaRPr>
          </a:p>
          <a:p>
            <a:r>
              <a:rPr lang="fr-FR" sz="2177" spc="-1" dirty="0">
                <a:latin typeface="Arial"/>
              </a:rPr>
              <a:t>Les conclusions motivées et l’avis du CE sont personnels</a:t>
            </a:r>
            <a:endParaRPr lang="fr-FR" sz="2177" spc="-1" dirty="0">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96" name="TextShape 2"/>
          <p:cNvSpPr txBox="1"/>
          <p:nvPr/>
        </p:nvSpPr>
        <p:spPr>
          <a:xfrm>
            <a:off x="2195633" y="1175708"/>
            <a:ext cx="7958235" cy="5083956"/>
          </a:xfrm>
          <a:prstGeom prst="rect">
            <a:avLst/>
          </a:prstGeom>
          <a:noFill/>
          <a:ln>
            <a:noFill/>
          </a:ln>
        </p:spPr>
        <p:txBody>
          <a:bodyPr lIns="0" tIns="0" rIns="0" bIns="0" anchor="ctr"/>
          <a:lstStyle/>
          <a:p>
            <a:r>
              <a:rPr lang="fr-FR" sz="2177" u="sng" spc="-1" dirty="0">
                <a:solidFill>
                  <a:srgbClr val="FF6633"/>
                </a:solidFill>
                <a:latin typeface="Arial"/>
              </a:rPr>
              <a:t>Que dit la réglementation</a:t>
            </a:r>
            <a:endParaRPr lang="fr-FR" sz="2177" spc="-1" dirty="0">
              <a:solidFill>
                <a:srgbClr val="CCCCCC"/>
              </a:solidFill>
              <a:latin typeface="Times New Roman"/>
            </a:endParaRPr>
          </a:p>
          <a:p>
            <a:endParaRPr lang="fr-FR" sz="2177" spc="-1" dirty="0">
              <a:solidFill>
                <a:srgbClr val="CCCCCC"/>
              </a:solidFill>
              <a:latin typeface="Times New Roman"/>
            </a:endParaRPr>
          </a:p>
          <a:p>
            <a:r>
              <a:rPr lang="fr-FR" sz="2177" spc="-1" dirty="0">
                <a:latin typeface="Arial"/>
                <a:ea typeface="Arial"/>
              </a:rPr>
              <a:t>Insuffisance ou défaut de motivation de l’avis du CE</a:t>
            </a:r>
            <a:endParaRPr lang="fr-FR" sz="2177" spc="-1" dirty="0">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98" name="TextShape 2"/>
          <p:cNvSpPr txBox="1"/>
          <p:nvPr/>
        </p:nvSpPr>
        <p:spPr>
          <a:xfrm>
            <a:off x="2195633" y="2122659"/>
            <a:ext cx="7958235" cy="3805664"/>
          </a:xfrm>
          <a:prstGeom prst="rect">
            <a:avLst/>
          </a:prstGeom>
          <a:noFill/>
          <a:ln>
            <a:noFill/>
          </a:ln>
        </p:spPr>
        <p:txBody>
          <a:bodyPr lIns="0" tIns="0" rIns="0" bIns="0" anchor="ctr"/>
          <a:lstStyle/>
          <a:p>
            <a:r>
              <a:rPr lang="fr-FR" sz="2177" b="1" u="sng" spc="-1" dirty="0">
                <a:solidFill>
                  <a:srgbClr val="FF6633"/>
                </a:solidFill>
                <a:latin typeface="Arial"/>
              </a:rPr>
              <a:t>Objectif de la CNCE</a:t>
            </a:r>
            <a:endParaRPr lang="fr-FR" sz="2177" spc="-1" dirty="0">
              <a:solidFill>
                <a:srgbClr val="CCCCCC"/>
              </a:solidFill>
              <a:latin typeface="Times New Roman"/>
            </a:endParaRPr>
          </a:p>
          <a:p>
            <a:endParaRPr lang="fr-FR" sz="2177" spc="-1" dirty="0">
              <a:solidFill>
                <a:srgbClr val="CCCCCC"/>
              </a:solidFill>
              <a:latin typeface="Times New Roman"/>
            </a:endParaRPr>
          </a:p>
          <a:p>
            <a:r>
              <a:rPr lang="fr-FR" sz="1996" spc="-1" dirty="0">
                <a:latin typeface="Arial"/>
              </a:rPr>
              <a:t>Importance de la qualité des rapports pour le devenir de l’enquête publique</a:t>
            </a:r>
            <a:endParaRPr lang="fr-FR" sz="1996" spc="-1" dirty="0">
              <a:latin typeface="Times New Roman"/>
            </a:endParaRPr>
          </a:p>
          <a:p>
            <a:endParaRPr lang="fr-FR" sz="1996" spc="-1" dirty="0">
              <a:latin typeface="Times New Roman"/>
            </a:endParaRPr>
          </a:p>
          <a:p>
            <a:endParaRPr lang="fr-FR" sz="1996" spc="-1" dirty="0">
              <a:latin typeface="Times New Roman"/>
            </a:endParaRPr>
          </a:p>
          <a:p>
            <a:r>
              <a:rPr lang="fr-FR" sz="1996" spc="-1" dirty="0">
                <a:latin typeface="Arial"/>
                <a:ea typeface="Arial"/>
              </a:rPr>
              <a:t>                           </a:t>
            </a:r>
            <a:endParaRPr lang="fr-FR" sz="1996" spc="-1" dirty="0">
              <a:latin typeface="Times New Roman"/>
            </a:endParaRPr>
          </a:p>
          <a:p>
            <a:pPr marL="389298" indent="-195955" algn="just"/>
            <a:endParaRPr lang="fr-FR" sz="1996" spc="-1" dirty="0">
              <a:latin typeface="Times New Roman"/>
            </a:endParaRPr>
          </a:p>
          <a:p>
            <a:endParaRPr lang="fr-FR" sz="1996" spc="-1" dirty="0">
              <a:latin typeface="Times New Roman"/>
            </a:endParaRPr>
          </a:p>
          <a:p>
            <a:endParaRPr lang="fr-FR" sz="1996" spc="-1" dirty="0">
              <a:latin typeface="Times New Roman"/>
            </a:endParaRPr>
          </a:p>
          <a:p>
            <a:endParaRPr lang="fr-FR" sz="1996" spc="-1" dirty="0">
              <a:latin typeface="Times New Roman"/>
            </a:endParaRPr>
          </a:p>
          <a:p>
            <a:endParaRPr lang="fr-FR" sz="1996" spc="-1" dirty="0">
              <a:latin typeface="Times New Roman"/>
            </a:endParaRPr>
          </a:p>
          <a:p>
            <a:endParaRPr lang="fr-FR" sz="1996" spc="-1" dirty="0">
              <a:solidFill>
                <a:srgbClr val="CCCCCC"/>
              </a:solidFill>
              <a:latin typeface="Times New Roman"/>
            </a:endParaRPr>
          </a:p>
          <a:p>
            <a:endParaRPr lang="fr-FR" sz="1996" spc="-1" dirty="0">
              <a:solidFill>
                <a:srgbClr val="CCCCCC"/>
              </a:solidFill>
              <a:latin typeface="Times New Roman"/>
            </a:endParaRPr>
          </a:p>
          <a:p>
            <a:endParaRPr lang="fr-FR" sz="1996" spc="-1" dirty="0">
              <a:solidFill>
                <a:srgbClr val="CCCCCC"/>
              </a:solidFill>
              <a:latin typeface="Times New Roman"/>
            </a:endParaRPr>
          </a:p>
          <a:p>
            <a:endParaRPr lang="fr-FR" sz="1996" spc="-1" dirty="0">
              <a:solidFill>
                <a:srgbClr val="CCCCCC"/>
              </a:solidFill>
              <a:latin typeface="Times New Roman"/>
            </a:endParaRPr>
          </a:p>
        </p:txBody>
      </p:sp>
      <p:sp>
        <p:nvSpPr>
          <p:cNvPr id="99" name="TextShape 3"/>
          <p:cNvSpPr txBox="1"/>
          <p:nvPr/>
        </p:nvSpPr>
        <p:spPr>
          <a:xfrm>
            <a:off x="2038133" y="4637219"/>
            <a:ext cx="8360588" cy="4441562"/>
          </a:xfrm>
          <a:prstGeom prst="rect">
            <a:avLst/>
          </a:prstGeom>
          <a:noFill/>
          <a:ln>
            <a:noFill/>
          </a:ln>
        </p:spPr>
        <p:txBody>
          <a:bodyPr lIns="0" tIns="0" rIns="0" bIns="0"/>
          <a:lstStyle/>
          <a:p>
            <a:pPr algn="just"/>
            <a:endParaRPr lang="fr-FR" sz="2177" spc="-1">
              <a:solidFill>
                <a:srgbClr val="000000"/>
              </a:solidFill>
              <a:latin typeface="Times New Roman"/>
            </a:endParaRPr>
          </a:p>
          <a:p>
            <a:pPr algn="just"/>
            <a:endParaRPr lang="fr-FR" sz="2177" spc="-1">
              <a:solidFill>
                <a:srgbClr val="000000"/>
              </a:solidFill>
              <a:latin typeface="Times New Roman"/>
            </a:endParaRPr>
          </a:p>
        </p:txBody>
      </p:sp>
      <p:sp>
        <p:nvSpPr>
          <p:cNvPr id="100" name="TextShape 4"/>
          <p:cNvSpPr txBox="1"/>
          <p:nvPr/>
        </p:nvSpPr>
        <p:spPr>
          <a:xfrm>
            <a:off x="2195633" y="3429000"/>
            <a:ext cx="7958235" cy="1360531"/>
          </a:xfrm>
          <a:prstGeom prst="rect">
            <a:avLst/>
          </a:prstGeom>
          <a:noFill/>
          <a:ln>
            <a:noFill/>
          </a:ln>
        </p:spPr>
        <p:txBody>
          <a:bodyPr lIns="81646" tIns="40823" rIns="81646" bIns="40823"/>
          <a:lstStyle/>
          <a:p>
            <a:pPr algn="just"/>
            <a:endParaRPr lang="fr-FR" sz="1633" spc="-1">
              <a:latin typeface="Arial"/>
            </a:endParaRPr>
          </a:p>
          <a:p>
            <a:pPr algn="just"/>
            <a:endParaRPr lang="fr-FR" sz="1633" spc="-1">
              <a:latin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02" name="TextShape 2"/>
          <p:cNvSpPr txBox="1"/>
          <p:nvPr/>
        </p:nvSpPr>
        <p:spPr>
          <a:xfrm>
            <a:off x="2195633" y="1307649"/>
            <a:ext cx="7958235" cy="5016679"/>
          </a:xfrm>
          <a:prstGeom prst="rect">
            <a:avLst/>
          </a:prstGeom>
          <a:noFill/>
          <a:ln>
            <a:noFill/>
          </a:ln>
        </p:spPr>
        <p:txBody>
          <a:bodyPr lIns="0" tIns="0" rIns="0" bIns="0" anchor="ctr"/>
          <a:lstStyle/>
          <a:p>
            <a:r>
              <a:rPr lang="fr-FR" sz="2177" b="1" u="sng" spc="-1">
                <a:solidFill>
                  <a:srgbClr val="FF6633"/>
                </a:solidFill>
                <a:latin typeface="Arial"/>
              </a:rPr>
              <a:t>La Jurisprudence</a:t>
            </a:r>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p:txBody>
      </p:sp>
      <p:sp>
        <p:nvSpPr>
          <p:cNvPr id="103" name="TextShape 3"/>
          <p:cNvSpPr txBox="1"/>
          <p:nvPr/>
        </p:nvSpPr>
        <p:spPr>
          <a:xfrm>
            <a:off x="2195633" y="2024830"/>
            <a:ext cx="7884426" cy="1371659"/>
          </a:xfrm>
          <a:prstGeom prst="rect">
            <a:avLst/>
          </a:prstGeom>
          <a:noFill/>
          <a:ln>
            <a:noFill/>
          </a:ln>
        </p:spPr>
        <p:txBody>
          <a:bodyPr lIns="0" tIns="0" rIns="0" bIns="0"/>
          <a:lstStyle/>
          <a:p>
            <a:pPr algn="just"/>
            <a:endParaRPr lang="fr-FR" sz="2177" spc="-1" dirty="0">
              <a:solidFill>
                <a:srgbClr val="000000"/>
              </a:solidFill>
              <a:latin typeface="Times New Roman"/>
            </a:endParaRPr>
          </a:p>
          <a:p>
            <a:pPr algn="just"/>
            <a:r>
              <a:rPr lang="fr-FR" sz="2177" b="1" spc="-1" dirty="0">
                <a:latin typeface="Arial"/>
              </a:rPr>
              <a:t>Selon l'article 3 de la loi du 11 juillet 1979, motiver un acte c'est énoncer par écrit les considérations de droit et de fait qui constituent le fondement de sa décision</a:t>
            </a:r>
            <a:r>
              <a:rPr lang="fr-FR" sz="2177" b="1" spc="-1" dirty="0">
                <a:solidFill>
                  <a:srgbClr val="FFFF00"/>
                </a:solidFill>
                <a:latin typeface="Arial"/>
              </a:rPr>
              <a:t>.</a:t>
            </a:r>
            <a:endParaRPr lang="fr-FR" sz="2177" spc="-1" dirty="0">
              <a:solidFill>
                <a:srgbClr val="000000"/>
              </a:solidFill>
              <a:latin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05" name="TextShape 2"/>
          <p:cNvSpPr txBox="1"/>
          <p:nvPr/>
        </p:nvSpPr>
        <p:spPr>
          <a:xfrm>
            <a:off x="2575965" y="2307595"/>
            <a:ext cx="7040070" cy="3785660"/>
          </a:xfrm>
          <a:prstGeom prst="rect">
            <a:avLst/>
          </a:prstGeom>
          <a:noFill/>
          <a:ln>
            <a:noFill/>
          </a:ln>
        </p:spPr>
        <p:txBody>
          <a:bodyPr lIns="0" tIns="0" rIns="0" bIns="0" anchor="ctr"/>
          <a:lstStyle/>
          <a:p>
            <a:r>
              <a:rPr lang="fr-FR" sz="2177" b="1" u="sng" spc="-1" dirty="0">
                <a:solidFill>
                  <a:srgbClr val="FF6633"/>
                </a:solidFill>
                <a:latin typeface="Arial"/>
              </a:rPr>
              <a:t>La Jurisprudence , ce qu’il ne faut pas faire</a:t>
            </a:r>
            <a:endParaRPr lang="fr-FR" sz="2177" spc="-1" dirty="0">
              <a:solidFill>
                <a:srgbClr val="CCCCCC"/>
              </a:solidFill>
              <a:latin typeface="Times New Roman"/>
            </a:endParaRPr>
          </a:p>
          <a:p>
            <a:endParaRPr lang="fr-FR" sz="2177" spc="-1" dirty="0">
              <a:solidFill>
                <a:srgbClr val="CCCCCC"/>
              </a:solidFill>
              <a:latin typeface="Times New Roman"/>
            </a:endParaRPr>
          </a:p>
          <a:p>
            <a:r>
              <a:rPr lang="fr-FR" sz="2177" b="1" spc="-1" dirty="0">
                <a:latin typeface="Arial"/>
              </a:rPr>
              <a:t>Utiliser le déroulement de la procédure pour motiver son avis</a:t>
            </a:r>
            <a:endParaRPr lang="fr-FR" sz="2177" spc="-1" dirty="0">
              <a:latin typeface="Times New Roman"/>
            </a:endParaRPr>
          </a:p>
          <a:p>
            <a:endParaRPr lang="fr-FR" sz="2177" spc="-1" dirty="0">
              <a:latin typeface="Times New Roman"/>
            </a:endParaRPr>
          </a:p>
          <a:p>
            <a:r>
              <a:rPr lang="fr-FR" sz="2177" b="1" spc="-1" dirty="0">
                <a:latin typeface="Arial"/>
              </a:rPr>
              <a:t>Lister des visas et des « Considérant... »</a:t>
            </a:r>
            <a:endParaRPr lang="fr-FR" sz="2177" spc="-1" dirty="0">
              <a:latin typeface="Times New Roman"/>
            </a:endParaRPr>
          </a:p>
          <a:p>
            <a:endParaRPr lang="fr-FR" sz="2177" spc="-1" dirty="0">
              <a:latin typeface="Times New Roman"/>
            </a:endParaRPr>
          </a:p>
          <a:p>
            <a:r>
              <a:rPr lang="fr-FR" sz="2177" b="1" spc="-1" dirty="0">
                <a:latin typeface="Arial"/>
              </a:rPr>
              <a:t>Dire le droit</a:t>
            </a:r>
            <a:endParaRPr lang="fr-FR" sz="2177" spc="-1" dirty="0">
              <a:latin typeface="Times New Roman"/>
            </a:endParaRPr>
          </a:p>
          <a:p>
            <a:endParaRPr lang="fr-FR" sz="2177" spc="-1" dirty="0">
              <a:latin typeface="Times New Roman"/>
            </a:endParaRPr>
          </a:p>
          <a:p>
            <a:r>
              <a:rPr lang="fr-FR" sz="2177" b="1" spc="-1" dirty="0">
                <a:latin typeface="Arial"/>
              </a:rPr>
              <a:t>Se laisser influencer </a:t>
            </a:r>
            <a:endParaRPr lang="fr-FR" sz="2177" spc="-1" dirty="0">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291940-F063-87E5-4E4C-F84D7E9B9440}"/>
              </a:ext>
            </a:extLst>
          </p:cNvPr>
          <p:cNvSpPr>
            <a:spLocks noGrp="1"/>
          </p:cNvSpPr>
          <p:nvPr>
            <p:ph type="title"/>
          </p:nvPr>
        </p:nvSpPr>
        <p:spPr>
          <a:xfrm>
            <a:off x="677334" y="609600"/>
            <a:ext cx="8596668" cy="786063"/>
          </a:xfrm>
        </p:spPr>
        <p:txBody>
          <a:bodyPr/>
          <a:lstStyle/>
          <a:p>
            <a:pPr algn="ctr"/>
            <a:r>
              <a:rPr lang="fr-FR" dirty="0"/>
              <a:t>L’ENQUÊTE PUBLIQUE</a:t>
            </a:r>
          </a:p>
        </p:txBody>
      </p:sp>
      <p:sp>
        <p:nvSpPr>
          <p:cNvPr id="4" name="ZoneTexte 3">
            <a:extLst>
              <a:ext uri="{FF2B5EF4-FFF2-40B4-BE49-F238E27FC236}">
                <a16:creationId xmlns:a16="http://schemas.microsoft.com/office/drawing/2014/main" id="{9EF67778-779C-9BEC-92F2-294D8B2F87EA}"/>
              </a:ext>
            </a:extLst>
          </p:cNvPr>
          <p:cNvSpPr txBox="1"/>
          <p:nvPr/>
        </p:nvSpPr>
        <p:spPr>
          <a:xfrm>
            <a:off x="677334" y="1930400"/>
            <a:ext cx="8478697" cy="4647426"/>
          </a:xfrm>
          <a:prstGeom prst="rect">
            <a:avLst/>
          </a:prstGeom>
          <a:noFill/>
        </p:spPr>
        <p:txBody>
          <a:bodyPr wrap="square">
            <a:spAutoFit/>
          </a:bodyPr>
          <a:lstStyle/>
          <a:p>
            <a:pPr>
              <a:lnSpc>
                <a:spcPct val="100000"/>
              </a:lnSpc>
              <a:spcBef>
                <a:spcPts val="601"/>
              </a:spcBef>
              <a:buClr>
                <a:srgbClr val="B13F9A"/>
              </a:buClr>
              <a:buSzPct val="73000"/>
            </a:pPr>
            <a:r>
              <a:rPr lang="fr-FR" sz="2000" b="0" u="sng" strike="noStrike" spc="-1" dirty="0">
                <a:solidFill>
                  <a:srgbClr val="000000"/>
                </a:solidFill>
                <a:uFillTx/>
                <a:latin typeface="Trebuchet MS"/>
                <a:ea typeface="Microsoft YaHei"/>
              </a:rPr>
              <a:t>L’évolution de l’enquête publique.</a:t>
            </a:r>
            <a:endParaRPr lang="fr-FR" sz="2000" u="sng" spc="-1" dirty="0">
              <a:uFillTx/>
              <a:latin typeface="Arial"/>
            </a:endParaRPr>
          </a:p>
          <a:p>
            <a:pPr marL="342900" indent="-342900">
              <a:lnSpc>
                <a:spcPct val="100000"/>
              </a:lnSpc>
              <a:spcBef>
                <a:spcPts val="601"/>
              </a:spcBef>
              <a:buClr>
                <a:srgbClr val="B13F9A"/>
              </a:buClr>
              <a:buSzPct val="73000"/>
              <a:buFont typeface="Arial" panose="020B0604020202020204" pitchFamily="34" charset="0"/>
              <a:buChar char="•"/>
            </a:pPr>
            <a:r>
              <a:rPr lang="fr-FR" sz="1800" b="0" strike="noStrike" spc="-1" dirty="0">
                <a:solidFill>
                  <a:srgbClr val="6C6C6C"/>
                </a:solidFill>
                <a:latin typeface="Trebuchet MS"/>
                <a:ea typeface="Microsoft YaHei"/>
              </a:rPr>
              <a:t>1789 Révolution française</a:t>
            </a:r>
          </a:p>
          <a:p>
            <a:pPr marL="342900" indent="-342900">
              <a:lnSpc>
                <a:spcPct val="100000"/>
              </a:lnSpc>
              <a:spcBef>
                <a:spcPts val="601"/>
              </a:spcBef>
              <a:buClr>
                <a:srgbClr val="B13F9A"/>
              </a:buClr>
              <a:buSzPct val="73000"/>
              <a:buFont typeface="Arial" panose="020B0604020202020204" pitchFamily="34" charset="0"/>
              <a:buChar char="•"/>
            </a:pPr>
            <a:r>
              <a:rPr lang="fr-FR" sz="1800" b="0" strike="noStrike" spc="-1" dirty="0">
                <a:solidFill>
                  <a:srgbClr val="6C6C6C"/>
                </a:solidFill>
                <a:latin typeface="Trebuchet MS"/>
                <a:ea typeface="Microsoft YaHei"/>
              </a:rPr>
              <a:t>1805 Protection contre les nuisances</a:t>
            </a:r>
          </a:p>
          <a:p>
            <a:pPr marL="342900" indent="-342900">
              <a:lnSpc>
                <a:spcPct val="100000"/>
              </a:lnSpc>
              <a:spcBef>
                <a:spcPts val="601"/>
              </a:spcBef>
              <a:buClr>
                <a:srgbClr val="B13F9A"/>
              </a:buClr>
              <a:buSzPct val="73000"/>
              <a:buFont typeface="Arial" panose="020B0604020202020204" pitchFamily="34" charset="0"/>
              <a:buChar char="•"/>
            </a:pPr>
            <a:r>
              <a:rPr lang="fr-FR" sz="1800" b="0" strike="noStrike" spc="-1" dirty="0">
                <a:solidFill>
                  <a:srgbClr val="6C6C6C"/>
                </a:solidFill>
                <a:latin typeface="Trebuchet MS"/>
                <a:ea typeface="Microsoft YaHei"/>
              </a:rPr>
              <a:t>1971 Conseil d’État : théorie du bilan</a:t>
            </a:r>
          </a:p>
          <a:p>
            <a:pPr marL="342900" indent="-342900">
              <a:lnSpc>
                <a:spcPct val="100000"/>
              </a:lnSpc>
              <a:spcBef>
                <a:spcPts val="601"/>
              </a:spcBef>
              <a:buClr>
                <a:srgbClr val="B13F9A"/>
              </a:buClr>
              <a:buSzPct val="73000"/>
              <a:buFont typeface="Arial" panose="020B0604020202020204" pitchFamily="34" charset="0"/>
              <a:buChar char="•"/>
            </a:pPr>
            <a:r>
              <a:rPr lang="fr-FR" sz="1800" b="0" strike="noStrike" spc="-1" dirty="0">
                <a:solidFill>
                  <a:srgbClr val="6C6C6C"/>
                </a:solidFill>
                <a:latin typeface="Trebuchet MS"/>
                <a:ea typeface="Microsoft YaHei"/>
              </a:rPr>
              <a:t>1976 Protection de la nature, ICPE</a:t>
            </a:r>
          </a:p>
          <a:p>
            <a:pPr marL="342900" indent="-342900">
              <a:lnSpc>
                <a:spcPct val="100000"/>
              </a:lnSpc>
              <a:spcBef>
                <a:spcPts val="601"/>
              </a:spcBef>
              <a:buClr>
                <a:srgbClr val="B13F9A"/>
              </a:buClr>
              <a:buSzPct val="73000"/>
              <a:buFont typeface="Arial" panose="020B0604020202020204" pitchFamily="34" charset="0"/>
              <a:buChar char="•"/>
            </a:pPr>
            <a:r>
              <a:rPr lang="fr-FR" sz="1800" b="0" strike="noStrike" spc="-1" dirty="0">
                <a:solidFill>
                  <a:srgbClr val="6C6C6C"/>
                </a:solidFill>
                <a:latin typeface="Trebuchet MS"/>
                <a:ea typeface="Microsoft YaHei"/>
              </a:rPr>
              <a:t>1983 Loi </a:t>
            </a:r>
            <a:r>
              <a:rPr lang="fr-FR" sz="1800" b="0" strike="noStrike" spc="-1" dirty="0" err="1">
                <a:solidFill>
                  <a:srgbClr val="6C6C6C"/>
                </a:solidFill>
                <a:latin typeface="Trebuchet MS"/>
                <a:ea typeface="Microsoft YaHei"/>
              </a:rPr>
              <a:t>Bouchardeau</a:t>
            </a:r>
            <a:r>
              <a:rPr lang="fr-FR" sz="1800" b="0" strike="noStrike" spc="-1" dirty="0">
                <a:solidFill>
                  <a:srgbClr val="6C6C6C"/>
                </a:solidFill>
                <a:latin typeface="Trebuchet MS"/>
                <a:ea typeface="Microsoft YaHei"/>
              </a:rPr>
              <a:t>, pouvoirs du CE</a:t>
            </a:r>
          </a:p>
          <a:p>
            <a:pPr marL="342900" indent="-342900">
              <a:lnSpc>
                <a:spcPct val="100000"/>
              </a:lnSpc>
              <a:spcBef>
                <a:spcPts val="601"/>
              </a:spcBef>
              <a:buClr>
                <a:srgbClr val="B13F9A"/>
              </a:buClr>
              <a:buSzPct val="73000"/>
              <a:buFont typeface="Arial" panose="020B0604020202020204" pitchFamily="34" charset="0"/>
              <a:buChar char="•"/>
            </a:pPr>
            <a:r>
              <a:rPr lang="fr-FR" sz="1800" b="0" strike="noStrike" spc="-1" dirty="0">
                <a:solidFill>
                  <a:srgbClr val="6C6C6C"/>
                </a:solidFill>
                <a:latin typeface="Trebuchet MS"/>
                <a:ea typeface="Microsoft YaHei"/>
              </a:rPr>
              <a:t>1985 Union Européenne</a:t>
            </a:r>
          </a:p>
          <a:p>
            <a:pPr marL="342900" indent="-342900">
              <a:lnSpc>
                <a:spcPct val="100000"/>
              </a:lnSpc>
              <a:spcBef>
                <a:spcPts val="601"/>
              </a:spcBef>
              <a:buClr>
                <a:srgbClr val="B13F9A"/>
              </a:buClr>
              <a:buSzPct val="73000"/>
              <a:buFont typeface="Arial" panose="020B0604020202020204" pitchFamily="34" charset="0"/>
              <a:buChar char="•"/>
            </a:pPr>
            <a:r>
              <a:rPr lang="fr-FR" sz="1800" b="0" strike="noStrike" spc="-1" dirty="0">
                <a:solidFill>
                  <a:srgbClr val="6C6C6C"/>
                </a:solidFill>
                <a:latin typeface="Trebuchet MS"/>
                <a:ea typeface="Microsoft YaHei"/>
              </a:rPr>
              <a:t>2003 Transposition Convention d’AARHUSS</a:t>
            </a:r>
          </a:p>
          <a:p>
            <a:pPr marL="342900" indent="-342900">
              <a:lnSpc>
                <a:spcPct val="100000"/>
              </a:lnSpc>
              <a:spcBef>
                <a:spcPts val="601"/>
              </a:spcBef>
              <a:buClr>
                <a:srgbClr val="B13F9A"/>
              </a:buClr>
              <a:buSzPct val="73000"/>
              <a:buFont typeface="Arial" panose="020B0604020202020204" pitchFamily="34" charset="0"/>
              <a:buChar char="•"/>
            </a:pPr>
            <a:r>
              <a:rPr lang="fr-FR" sz="1800" b="0" strike="noStrike" spc="-1" dirty="0">
                <a:solidFill>
                  <a:srgbClr val="6C6C6C"/>
                </a:solidFill>
                <a:latin typeface="Trebuchet MS"/>
                <a:ea typeface="Microsoft YaHei"/>
              </a:rPr>
              <a:t>2010 Engagement National pour l'Environnement (ENE)</a:t>
            </a:r>
          </a:p>
          <a:p>
            <a:pPr marL="342900" indent="-342900">
              <a:lnSpc>
                <a:spcPct val="100000"/>
              </a:lnSpc>
              <a:spcBef>
                <a:spcPts val="601"/>
              </a:spcBef>
              <a:buClr>
                <a:srgbClr val="B13F9A"/>
              </a:buClr>
              <a:buSzPct val="73000"/>
              <a:buFont typeface="Arial" panose="020B0604020202020204" pitchFamily="34" charset="0"/>
              <a:buChar char="•"/>
            </a:pPr>
            <a:r>
              <a:rPr lang="fr-FR" sz="1800" b="0" strike="noStrike" spc="-1" dirty="0">
                <a:solidFill>
                  <a:srgbClr val="6C6C6C"/>
                </a:solidFill>
                <a:latin typeface="Trebuchet MS"/>
                <a:ea typeface="Microsoft YaHei"/>
              </a:rPr>
              <a:t>2014 Nouveau code de l’expropriation</a:t>
            </a:r>
          </a:p>
          <a:p>
            <a:pPr marL="342900" indent="-342900">
              <a:lnSpc>
                <a:spcPct val="100000"/>
              </a:lnSpc>
              <a:spcBef>
                <a:spcPts val="601"/>
              </a:spcBef>
              <a:buClr>
                <a:srgbClr val="B13F9A"/>
              </a:buClr>
              <a:buSzPct val="73000"/>
              <a:buFont typeface="Arial" panose="020B0604020202020204" pitchFamily="34" charset="0"/>
              <a:buChar char="•"/>
            </a:pPr>
            <a:r>
              <a:rPr lang="fr-FR" sz="1800" b="0" strike="noStrike" spc="-1" dirty="0">
                <a:solidFill>
                  <a:srgbClr val="6C6C6C"/>
                </a:solidFill>
                <a:latin typeface="Trebuchet MS"/>
                <a:ea typeface="Microsoft YaHei"/>
              </a:rPr>
              <a:t>2015 Code relation public-administration</a:t>
            </a:r>
          </a:p>
          <a:p>
            <a:pPr marL="342900" indent="-342900">
              <a:lnSpc>
                <a:spcPct val="100000"/>
              </a:lnSpc>
              <a:spcBef>
                <a:spcPts val="601"/>
              </a:spcBef>
              <a:buClr>
                <a:srgbClr val="B13F9A"/>
              </a:buClr>
              <a:buSzPct val="73000"/>
              <a:buFont typeface="Arial" panose="020B0604020202020204" pitchFamily="34" charset="0"/>
              <a:buChar char="•"/>
            </a:pPr>
            <a:r>
              <a:rPr lang="fr-FR" sz="1800" b="0" strike="noStrike" spc="-1" dirty="0">
                <a:solidFill>
                  <a:srgbClr val="6C6C6C"/>
                </a:solidFill>
                <a:latin typeface="Trebuchet MS"/>
                <a:ea typeface="Microsoft YaHei"/>
              </a:rPr>
              <a:t>2016 Ordonnance n° 2016-1060 du 3 août 2016</a:t>
            </a:r>
          </a:p>
          <a:p>
            <a:pPr marL="342900" indent="-342900">
              <a:lnSpc>
                <a:spcPct val="100000"/>
              </a:lnSpc>
              <a:spcBef>
                <a:spcPts val="601"/>
              </a:spcBef>
              <a:buClr>
                <a:srgbClr val="B13F9A"/>
              </a:buClr>
              <a:buSzPct val="73000"/>
              <a:buFont typeface="Arial" panose="020B0604020202020204" pitchFamily="34" charset="0"/>
              <a:buChar char="•"/>
            </a:pPr>
            <a:r>
              <a:rPr lang="fr-FR" sz="1800" b="0" strike="noStrike" spc="-1" dirty="0">
                <a:solidFill>
                  <a:srgbClr val="6C6C6C"/>
                </a:solidFill>
                <a:latin typeface="Trebuchet MS"/>
                <a:ea typeface="Microsoft YaHei"/>
              </a:rPr>
              <a:t>2017 Ordonnance sur l’autorisation environnementale</a:t>
            </a:r>
            <a:endParaRPr lang="fr-FR" sz="1800" b="0" strike="noStrike" spc="-1" dirty="0">
              <a:latin typeface="Arial"/>
            </a:endParaRPr>
          </a:p>
        </p:txBody>
      </p:sp>
    </p:spTree>
    <p:extLst>
      <p:ext uri="{BB962C8B-B14F-4D97-AF65-F5344CB8AC3E}">
        <p14:creationId xmlns:p14="http://schemas.microsoft.com/office/powerpoint/2010/main" val="2779157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07" name="TextShape 2"/>
          <p:cNvSpPr txBox="1"/>
          <p:nvPr/>
        </p:nvSpPr>
        <p:spPr>
          <a:xfrm>
            <a:off x="2195633" y="1508231"/>
            <a:ext cx="7958235" cy="4735846"/>
          </a:xfrm>
          <a:prstGeom prst="rect">
            <a:avLst/>
          </a:prstGeom>
          <a:noFill/>
          <a:ln>
            <a:noFill/>
          </a:ln>
        </p:spPr>
        <p:txBody>
          <a:bodyPr lIns="0" tIns="0" rIns="0" bIns="0" anchor="ctr"/>
          <a:lstStyle/>
          <a:p>
            <a:r>
              <a:rPr lang="fr-FR" sz="2177" b="1" u="sng" spc="-1" dirty="0">
                <a:solidFill>
                  <a:srgbClr val="FF6633"/>
                </a:solidFill>
                <a:latin typeface="Arial"/>
              </a:rPr>
              <a:t>La Jurisprudence , ce qu’il ne faut pas faire</a:t>
            </a:r>
            <a:endParaRPr lang="fr-FR" sz="2177" spc="-1" dirty="0">
              <a:solidFill>
                <a:srgbClr val="CCCCCC"/>
              </a:solidFill>
              <a:latin typeface="Times New Roman"/>
            </a:endParaRPr>
          </a:p>
          <a:p>
            <a:endParaRPr lang="fr-FR" sz="2177" spc="-1" dirty="0">
              <a:solidFill>
                <a:srgbClr val="CCCCCC"/>
              </a:solidFill>
              <a:latin typeface="Times New Roman"/>
            </a:endParaRPr>
          </a:p>
          <a:p>
            <a:r>
              <a:rPr lang="fr-FR" sz="2177" b="1" spc="-1" dirty="0">
                <a:latin typeface="Arial"/>
              </a:rPr>
              <a:t>Motiver son avis par l’absence de participation</a:t>
            </a:r>
            <a:endParaRPr lang="fr-FR" sz="2177" spc="-1" dirty="0">
              <a:latin typeface="Times New Roman"/>
            </a:endParaRPr>
          </a:p>
          <a:p>
            <a:endParaRPr lang="fr-FR" sz="2177" spc="-1" dirty="0">
              <a:latin typeface="Times New Roman"/>
            </a:endParaRPr>
          </a:p>
          <a:p>
            <a:r>
              <a:rPr lang="fr-FR" sz="2177" b="1" spc="-1" dirty="0">
                <a:latin typeface="Arial"/>
              </a:rPr>
              <a:t>Ne pas traiter du thème de l’environnement dans le cadre d’une enquête de type environnemental</a:t>
            </a:r>
            <a:endParaRPr lang="fr-FR" sz="2177" spc="-1" dirty="0">
              <a:latin typeface="Times New Roman"/>
            </a:endParaRPr>
          </a:p>
          <a:p>
            <a:endParaRPr lang="fr-FR" sz="2177" spc="-1" dirty="0">
              <a:latin typeface="Times New Roman"/>
            </a:endParaRPr>
          </a:p>
          <a:p>
            <a:r>
              <a:rPr lang="fr-FR" sz="2177" b="1" spc="-1" dirty="0">
                <a:latin typeface="Arial"/>
              </a:rPr>
              <a:t>Négliger une pétition d’une certaine importance</a:t>
            </a:r>
            <a:endParaRPr lang="fr-FR" sz="2177" spc="-1" dirty="0">
              <a:latin typeface="Times New Roman"/>
            </a:endParaRPr>
          </a:p>
          <a:p>
            <a:endParaRPr lang="fr-FR" sz="2177" spc="-1" dirty="0">
              <a:latin typeface="Times New Roman"/>
            </a:endParaRPr>
          </a:p>
          <a:p>
            <a:r>
              <a:rPr lang="fr-FR" sz="2177" b="1" spc="-1" dirty="0">
                <a:latin typeface="Arial"/>
              </a:rPr>
              <a:t>Ecarter des observations sans motiver cette exclusion</a:t>
            </a:r>
            <a:endParaRPr lang="fr-FR" sz="2177" spc="-1" dirty="0">
              <a:latin typeface="Times New Roman"/>
            </a:endParaRPr>
          </a:p>
          <a:p>
            <a:endParaRPr lang="fr-FR" sz="2177" spc="-1" dirty="0">
              <a:latin typeface="Times New Roman"/>
            </a:endParaRPr>
          </a:p>
          <a:p>
            <a:r>
              <a:rPr lang="fr-FR" sz="2177" b="1" spc="-1" dirty="0">
                <a:latin typeface="Arial"/>
              </a:rPr>
              <a:t>Ne pas prendre position sur les objections les plus significatives</a:t>
            </a:r>
            <a:r>
              <a:rPr lang="fr-FR" sz="2177" b="1" spc="-1" dirty="0">
                <a:solidFill>
                  <a:srgbClr val="FFFF00"/>
                </a:solidFill>
                <a:latin typeface="Arial"/>
              </a:rPr>
              <a:t>.</a:t>
            </a:r>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09" name="TextShape 2"/>
          <p:cNvSpPr txBox="1"/>
          <p:nvPr/>
        </p:nvSpPr>
        <p:spPr>
          <a:xfrm>
            <a:off x="2195633" y="442197"/>
            <a:ext cx="7958235" cy="6417078"/>
          </a:xfrm>
          <a:prstGeom prst="rect">
            <a:avLst/>
          </a:prstGeom>
          <a:noFill/>
          <a:ln>
            <a:noFill/>
          </a:ln>
        </p:spPr>
        <p:txBody>
          <a:bodyPr lIns="0" tIns="0" rIns="0" bIns="0" anchor="ctr"/>
          <a:lstStyle/>
          <a:p>
            <a:r>
              <a:rPr lang="fr-FR" sz="2177" b="1" u="sng" spc="-1" dirty="0">
                <a:solidFill>
                  <a:srgbClr val="FF6633"/>
                </a:solidFill>
                <a:latin typeface="Arial"/>
              </a:rPr>
              <a:t>La Jurisprudence , ce qu’il ne faut pas faire</a:t>
            </a:r>
            <a:endParaRPr lang="fr-FR" sz="2177" spc="-1" dirty="0">
              <a:solidFill>
                <a:srgbClr val="CCCCCC"/>
              </a:solidFill>
              <a:latin typeface="Times New Roman"/>
            </a:endParaRPr>
          </a:p>
          <a:p>
            <a:endParaRPr lang="fr-FR" sz="2177" spc="-1" dirty="0">
              <a:solidFill>
                <a:srgbClr val="CCCCCC"/>
              </a:solidFill>
              <a:latin typeface="Times New Roman"/>
            </a:endParaRPr>
          </a:p>
          <a:p>
            <a:r>
              <a:rPr lang="fr-FR" sz="2177" b="1" spc="-1" dirty="0">
                <a:latin typeface="Arial"/>
              </a:rPr>
              <a:t>Ne pas aborder un thème ayant fait l’objet de remarques importantes de la part d’une PPA</a:t>
            </a:r>
            <a:endParaRPr lang="fr-FR" sz="2177" spc="-1" dirty="0">
              <a:latin typeface="Times New Roman"/>
            </a:endParaRPr>
          </a:p>
          <a:p>
            <a:endParaRPr lang="fr-FR" sz="2177" spc="-1" dirty="0">
              <a:latin typeface="Times New Roman"/>
            </a:endParaRPr>
          </a:p>
          <a:p>
            <a:r>
              <a:rPr lang="fr-FR" sz="2177" b="1" spc="-1" dirty="0">
                <a:latin typeface="Arial"/>
              </a:rPr>
              <a:t>Recopier simplement le résumé non technique</a:t>
            </a:r>
            <a:endParaRPr lang="fr-FR" sz="2177" spc="-1" dirty="0">
              <a:latin typeface="Times New Roman"/>
            </a:endParaRPr>
          </a:p>
          <a:p>
            <a:endParaRPr lang="fr-FR" sz="2177" spc="-1" dirty="0">
              <a:latin typeface="Times New Roman"/>
            </a:endParaRPr>
          </a:p>
          <a:p>
            <a:r>
              <a:rPr lang="fr-FR" sz="2177" b="1" spc="-1" dirty="0">
                <a:latin typeface="Arial"/>
              </a:rPr>
              <a:t>Limiter sa motivation à des considérations générales</a:t>
            </a:r>
          </a:p>
          <a:p>
            <a:endParaRPr lang="fr-FR" sz="2177" b="1" spc="-1" dirty="0">
              <a:latin typeface="Arial"/>
            </a:endParaRPr>
          </a:p>
          <a:p>
            <a:r>
              <a:rPr lang="fr-FR" sz="2177" b="1" spc="-1" dirty="0">
                <a:latin typeface="Arial"/>
              </a:rPr>
              <a:t>Se borner à entériner les préoccupations de l’administration</a:t>
            </a:r>
            <a:endParaRPr lang="fr-FR" sz="2177" spc="-1" dirty="0">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11" name="TextShape 2"/>
          <p:cNvSpPr txBox="1"/>
          <p:nvPr/>
        </p:nvSpPr>
        <p:spPr>
          <a:xfrm>
            <a:off x="2195633" y="2171853"/>
            <a:ext cx="7958235" cy="4313541"/>
          </a:xfrm>
          <a:prstGeom prst="rect">
            <a:avLst/>
          </a:prstGeom>
          <a:noFill/>
          <a:ln>
            <a:noFill/>
          </a:ln>
        </p:spPr>
        <p:txBody>
          <a:bodyPr lIns="0" tIns="0" rIns="0" bIns="0" anchor="ctr"/>
          <a:lstStyle/>
          <a:p>
            <a:r>
              <a:rPr lang="fr-FR" sz="2177" b="1" u="sng" spc="-1" dirty="0">
                <a:solidFill>
                  <a:srgbClr val="FF6633"/>
                </a:solidFill>
                <a:latin typeface="Arial"/>
              </a:rPr>
              <a:t>La Jurisprudence, ce qu’il faut faire</a:t>
            </a:r>
            <a:endParaRPr lang="fr-FR" sz="2177" spc="-1" dirty="0">
              <a:solidFill>
                <a:srgbClr val="CCCCCC"/>
              </a:solidFill>
              <a:latin typeface="Times New Roman"/>
            </a:endParaRPr>
          </a:p>
          <a:p>
            <a:endParaRPr lang="fr-FR" sz="2177" spc="-1" dirty="0">
              <a:solidFill>
                <a:srgbClr val="CCCCCC"/>
              </a:solidFill>
              <a:latin typeface="Times New Roman"/>
            </a:endParaRPr>
          </a:p>
          <a:p>
            <a:r>
              <a:rPr lang="fr-FR" sz="2177" b="1" spc="-1" dirty="0">
                <a:latin typeface="Arial"/>
              </a:rPr>
              <a:t>Témoigner d’une connaissance complète du dossier</a:t>
            </a:r>
            <a:endParaRPr lang="fr-FR" sz="2177" spc="-1" dirty="0">
              <a:latin typeface="Times New Roman"/>
            </a:endParaRPr>
          </a:p>
          <a:p>
            <a:endParaRPr lang="fr-FR" sz="2177" spc="-1" dirty="0">
              <a:latin typeface="Times New Roman"/>
            </a:endParaRPr>
          </a:p>
          <a:p>
            <a:r>
              <a:rPr lang="fr-FR" sz="2177" b="1" spc="-1" dirty="0">
                <a:latin typeface="Arial"/>
              </a:rPr>
              <a:t>Prendre position sur les objections les plus significatives</a:t>
            </a:r>
            <a:endParaRPr lang="fr-FR" sz="2177" spc="-1" dirty="0">
              <a:latin typeface="Times New Roman"/>
            </a:endParaRPr>
          </a:p>
          <a:p>
            <a:endParaRPr lang="fr-FR" sz="2177" spc="-1" dirty="0">
              <a:latin typeface="Times New Roman"/>
            </a:endParaRPr>
          </a:p>
          <a:p>
            <a:r>
              <a:rPr lang="fr-FR" sz="2177" b="1" spc="-1" dirty="0">
                <a:latin typeface="Arial"/>
              </a:rPr>
              <a:t>Le CE n’est pas lié par les opinions et avis dominants</a:t>
            </a:r>
            <a:endParaRPr lang="fr-FR" sz="2177" spc="-1" dirty="0">
              <a:latin typeface="Times New Roman"/>
            </a:endParaRPr>
          </a:p>
          <a:p>
            <a:endParaRPr lang="fr-FR" sz="2177" spc="-1" dirty="0">
              <a:latin typeface="Times New Roman"/>
            </a:endParaRPr>
          </a:p>
          <a:p>
            <a:r>
              <a:rPr lang="fr-FR" sz="2177" b="1" spc="-1" dirty="0">
                <a:latin typeface="Arial"/>
              </a:rPr>
              <a:t>Prendre personnellement parti</a:t>
            </a:r>
            <a:endParaRPr lang="fr-FR" sz="2177" spc="-1" dirty="0">
              <a:latin typeface="Times New Roman"/>
            </a:endParaRPr>
          </a:p>
          <a:p>
            <a:endParaRPr lang="fr-FR" sz="2177" spc="-1" dirty="0">
              <a:latin typeface="Times New Roman"/>
            </a:endParaRPr>
          </a:p>
          <a:p>
            <a:r>
              <a:rPr lang="fr-FR" sz="2177" b="1" spc="-1" dirty="0">
                <a:latin typeface="Arial"/>
              </a:rPr>
              <a:t>Apprécier les avantages et les inconvénients du projet</a:t>
            </a:r>
            <a:endParaRPr lang="fr-FR" sz="2177" spc="-1" dirty="0">
              <a:latin typeface="Times New Roman"/>
            </a:endParaRPr>
          </a:p>
          <a:p>
            <a:endParaRPr lang="fr-FR" sz="2177" spc="-1" dirty="0">
              <a:latin typeface="Times New Roman"/>
            </a:endParaRPr>
          </a:p>
          <a:p>
            <a:r>
              <a:rPr lang="fr-FR" sz="2177" b="1" spc="-1" dirty="0">
                <a:latin typeface="Arial"/>
              </a:rPr>
              <a:t>Indiquer les raisons qui déterminent le sens de son avis</a:t>
            </a:r>
            <a:endParaRPr lang="fr-FR" sz="2177" spc="-1" dirty="0">
              <a:latin typeface="Times New Roman"/>
            </a:endParaRPr>
          </a:p>
          <a:p>
            <a:endParaRPr lang="fr-FR" sz="2177" spc="-1" dirty="0">
              <a:latin typeface="Times New Roman"/>
            </a:endParaRPr>
          </a:p>
          <a:p>
            <a:endParaRPr lang="fr-FR" sz="2177" spc="-1" dirty="0">
              <a:latin typeface="Times New Roman"/>
            </a:endParaRPr>
          </a:p>
          <a:p>
            <a:endParaRPr lang="fr-FR" sz="2177" spc="-1" dirty="0">
              <a:solidFill>
                <a:srgbClr val="CCCCCC"/>
              </a:solidFill>
              <a:latin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13" name="TextShape 2"/>
          <p:cNvSpPr txBox="1"/>
          <p:nvPr/>
        </p:nvSpPr>
        <p:spPr>
          <a:xfrm>
            <a:off x="2195633" y="1175708"/>
            <a:ext cx="7958235" cy="5083956"/>
          </a:xfrm>
          <a:prstGeom prst="rect">
            <a:avLst/>
          </a:prstGeom>
          <a:noFill/>
          <a:ln>
            <a:noFill/>
          </a:ln>
        </p:spPr>
        <p:txBody>
          <a:bodyPr lIns="0" tIns="0" rIns="0" bIns="0" anchor="ctr"/>
          <a:lstStyle/>
          <a:p>
            <a:r>
              <a:rPr lang="fr-FR" sz="2177" b="1" u="sng" spc="-1" dirty="0">
                <a:solidFill>
                  <a:srgbClr val="FF6633"/>
                </a:solidFill>
                <a:latin typeface="Arial"/>
              </a:rPr>
              <a:t>La Jurisprudence</a:t>
            </a:r>
            <a:endParaRPr lang="fr-FR" sz="2177" spc="-1" dirty="0">
              <a:solidFill>
                <a:srgbClr val="CCCCCC"/>
              </a:solidFill>
              <a:latin typeface="Times New Roman"/>
            </a:endParaRPr>
          </a:p>
          <a:p>
            <a:endParaRPr lang="fr-FR" sz="2177" spc="-1" dirty="0">
              <a:solidFill>
                <a:srgbClr val="CCCCCC"/>
              </a:solidFill>
              <a:latin typeface="Times New Roman"/>
            </a:endParaRPr>
          </a:p>
          <a:p>
            <a:r>
              <a:rPr lang="fr-FR" sz="2177" b="1" spc="-1" dirty="0">
                <a:latin typeface="Arial"/>
              </a:rPr>
              <a:t>Extrait d'une lettre d'une présidente de TA</a:t>
            </a:r>
            <a:endParaRPr lang="fr-FR" sz="2177" spc="-1" dirty="0">
              <a:latin typeface="Times New Roman"/>
            </a:endParaRPr>
          </a:p>
          <a:p>
            <a:endParaRPr lang="fr-FR" sz="2177" spc="-1" dirty="0">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15" name="TextShape 2"/>
          <p:cNvSpPr txBox="1"/>
          <p:nvPr/>
        </p:nvSpPr>
        <p:spPr>
          <a:xfrm>
            <a:off x="2195633" y="1175708"/>
            <a:ext cx="7958235" cy="5083956"/>
          </a:xfrm>
          <a:prstGeom prst="rect">
            <a:avLst/>
          </a:prstGeom>
          <a:noFill/>
          <a:ln>
            <a:noFill/>
          </a:ln>
        </p:spPr>
        <p:txBody>
          <a:bodyPr lIns="0" tIns="0" rIns="0" bIns="0" anchor="ctr"/>
          <a:lstStyle/>
          <a:p>
            <a:r>
              <a:rPr lang="fr-FR" sz="2177" b="1" u="sng" spc="-1" dirty="0">
                <a:solidFill>
                  <a:srgbClr val="FF6633"/>
                </a:solidFill>
                <a:latin typeface="Arial"/>
              </a:rPr>
              <a:t>La Jurisprudence</a:t>
            </a:r>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r>
              <a:rPr lang="fr-FR" sz="2177" b="1" spc="-1" dirty="0">
                <a:latin typeface="Arial"/>
              </a:rPr>
              <a:t>Avis du professeur Jean Claude </a:t>
            </a:r>
            <a:r>
              <a:rPr lang="fr-FR" sz="2177" b="1" spc="-1" dirty="0" err="1">
                <a:latin typeface="Arial"/>
              </a:rPr>
              <a:t>Hélin</a:t>
            </a:r>
            <a:endParaRPr lang="fr-FR" sz="2177" spc="-1" dirty="0">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17" name="TextShape 2"/>
          <p:cNvSpPr txBox="1"/>
          <p:nvPr/>
        </p:nvSpPr>
        <p:spPr>
          <a:xfrm>
            <a:off x="2195633" y="1175708"/>
            <a:ext cx="7958235" cy="5083956"/>
          </a:xfrm>
          <a:prstGeom prst="rect">
            <a:avLst/>
          </a:prstGeom>
          <a:noFill/>
          <a:ln>
            <a:noFill/>
          </a:ln>
        </p:spPr>
        <p:txBody>
          <a:bodyPr lIns="0" tIns="0" rIns="0" bIns="0" anchor="ctr"/>
          <a:lstStyle/>
          <a:p>
            <a:r>
              <a:rPr lang="fr-FR" sz="2177" b="1" u="sng" spc="-1" dirty="0">
                <a:solidFill>
                  <a:srgbClr val="FF6633"/>
                </a:solidFill>
                <a:latin typeface="Arial"/>
              </a:rPr>
              <a:t>La Jurisprudence</a:t>
            </a:r>
            <a:endParaRPr lang="fr-FR" sz="2177" spc="-1" dirty="0">
              <a:solidFill>
                <a:srgbClr val="CCCCCC"/>
              </a:solidFill>
              <a:latin typeface="Times New Roman"/>
            </a:endParaRPr>
          </a:p>
          <a:p>
            <a:endParaRPr lang="fr-FR" sz="2177" spc="-1" dirty="0">
              <a:solidFill>
                <a:srgbClr val="CCCCCC"/>
              </a:solidFill>
              <a:latin typeface="Times New Roman"/>
            </a:endParaRPr>
          </a:p>
          <a:p>
            <a:r>
              <a:rPr lang="fr-FR" sz="2177" b="1" spc="-1" dirty="0">
                <a:latin typeface="Arial"/>
              </a:rPr>
              <a:t>A éviter</a:t>
            </a:r>
            <a:endParaRPr lang="fr-FR" sz="2177" spc="-1" dirty="0">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a:p>
            <a:endParaRPr lang="fr-FR" sz="2177" spc="-1" dirty="0">
              <a:solidFill>
                <a:srgbClr val="CCCCCC"/>
              </a:solidFill>
              <a:latin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19" name="TextShape 2"/>
          <p:cNvSpPr txBox="1"/>
          <p:nvPr/>
        </p:nvSpPr>
        <p:spPr>
          <a:xfrm>
            <a:off x="2195633" y="1094388"/>
            <a:ext cx="7958235" cy="5245616"/>
          </a:xfrm>
          <a:prstGeom prst="rect">
            <a:avLst/>
          </a:prstGeom>
          <a:noFill/>
          <a:ln>
            <a:noFill/>
          </a:ln>
        </p:spPr>
        <p:txBody>
          <a:bodyPr lIns="0" tIns="0" rIns="0" bIns="0" anchor="ctr"/>
          <a:lstStyle/>
          <a:p>
            <a:r>
              <a:rPr lang="fr-FR" sz="2177" b="1" u="sng" spc="-1">
                <a:solidFill>
                  <a:srgbClr val="FF6633"/>
                </a:solidFill>
                <a:latin typeface="Arial"/>
              </a:rPr>
              <a:t>La rédaction des conclusions</a:t>
            </a:r>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21" name="TextShape 2"/>
          <p:cNvSpPr txBox="1"/>
          <p:nvPr/>
        </p:nvSpPr>
        <p:spPr>
          <a:xfrm>
            <a:off x="2195633" y="1094388"/>
            <a:ext cx="7958235" cy="5245616"/>
          </a:xfrm>
          <a:prstGeom prst="rect">
            <a:avLst/>
          </a:prstGeom>
          <a:noFill/>
          <a:ln>
            <a:noFill/>
          </a:ln>
        </p:spPr>
        <p:txBody>
          <a:bodyPr lIns="0" tIns="0" rIns="0" bIns="0" anchor="ctr"/>
          <a:lstStyle/>
          <a:p>
            <a:r>
              <a:rPr lang="fr-FR" sz="2177" b="1" u="sng" spc="-1" dirty="0">
                <a:solidFill>
                  <a:srgbClr val="FF6633"/>
                </a:solidFill>
                <a:latin typeface="Arial"/>
              </a:rPr>
              <a:t>La rédaction des conclusions</a:t>
            </a:r>
            <a:endParaRPr lang="fr-FR" sz="2177" spc="-1" dirty="0">
              <a:solidFill>
                <a:srgbClr val="CCCCCC"/>
              </a:solidFill>
              <a:latin typeface="Times New Roman"/>
            </a:endParaRPr>
          </a:p>
          <a:p>
            <a:endParaRPr lang="fr-FR" sz="2177" spc="-1" dirty="0">
              <a:solidFill>
                <a:srgbClr val="CCCCCC"/>
              </a:solidFill>
              <a:latin typeface="Times New Roman"/>
            </a:endParaRPr>
          </a:p>
          <a:p>
            <a:r>
              <a:rPr lang="fr-FR" sz="2177" b="1" u="sng" spc="-1" dirty="0">
                <a:latin typeface="Arial"/>
              </a:rPr>
              <a:t>Articulation des conclusions motivées</a:t>
            </a:r>
            <a:endParaRPr lang="fr-FR" sz="2177" spc="-1" dirty="0">
              <a:latin typeface="Times New Roman"/>
            </a:endParaRPr>
          </a:p>
          <a:p>
            <a:pPr marL="195955" indent="-195955" algn="just"/>
            <a:endParaRPr lang="fr-FR" sz="2177" spc="-1" dirty="0">
              <a:latin typeface="Times New Roman"/>
            </a:endParaRPr>
          </a:p>
          <a:p>
            <a:pPr marL="195955" indent="-195955" algn="just"/>
            <a:r>
              <a:rPr lang="fr-FR" sz="1996" spc="-1" dirty="0">
                <a:latin typeface="Arial"/>
              </a:rPr>
              <a:t> - les conclusions motivées,</a:t>
            </a:r>
            <a:endParaRPr lang="fr-FR" sz="1996" spc="-1" dirty="0">
              <a:latin typeface="Times New Roman"/>
            </a:endParaRPr>
          </a:p>
          <a:p>
            <a:pPr marL="195955" indent="-195955" algn="just"/>
            <a:endParaRPr lang="fr-FR" sz="1996" spc="-1" dirty="0">
              <a:latin typeface="Times New Roman"/>
            </a:endParaRPr>
          </a:p>
          <a:p>
            <a:pPr marL="195955" indent="-195955" algn="just"/>
            <a:r>
              <a:rPr lang="fr-FR" sz="1996" spc="-1" dirty="0">
                <a:latin typeface="Arial"/>
              </a:rPr>
              <a:t>- une synthèse des raisons conduisant à l’avis</a:t>
            </a:r>
            <a:endParaRPr lang="fr-FR" sz="1996" spc="-1" dirty="0">
              <a:latin typeface="Times New Roman"/>
            </a:endParaRPr>
          </a:p>
          <a:p>
            <a:pPr marL="195955" indent="-195955" algn="just"/>
            <a:endParaRPr lang="fr-FR" sz="1996" spc="-1" dirty="0">
              <a:latin typeface="Times New Roman"/>
            </a:endParaRPr>
          </a:p>
          <a:p>
            <a:pPr marL="195955" indent="-195955" algn="just"/>
            <a:r>
              <a:rPr lang="fr-FR" sz="1996" spc="-1" dirty="0">
                <a:latin typeface="Arial"/>
              </a:rPr>
              <a:t> - la formulation de l'avis,</a:t>
            </a:r>
            <a:endParaRPr lang="fr-FR" sz="1996" spc="-1" dirty="0">
              <a:latin typeface="Times New Roman"/>
            </a:endParaRPr>
          </a:p>
          <a:p>
            <a:pPr marL="195955" indent="-195955" algn="just"/>
            <a:endParaRPr lang="fr-FR" sz="1996" spc="-1" dirty="0">
              <a:latin typeface="Times New Roman"/>
            </a:endParaRPr>
          </a:p>
          <a:p>
            <a:pPr marL="195955" indent="-195955" algn="just"/>
            <a:r>
              <a:rPr lang="fr-FR" sz="1996" spc="-1" dirty="0">
                <a:latin typeface="Arial"/>
              </a:rPr>
              <a:t> - les réserves,</a:t>
            </a:r>
            <a:endParaRPr lang="fr-FR" sz="1996" spc="-1" dirty="0">
              <a:latin typeface="Times New Roman"/>
            </a:endParaRPr>
          </a:p>
          <a:p>
            <a:pPr marL="195955" indent="-195955" algn="just"/>
            <a:endParaRPr lang="fr-FR" sz="1996" spc="-1" dirty="0">
              <a:latin typeface="Times New Roman"/>
            </a:endParaRPr>
          </a:p>
          <a:p>
            <a:pPr marL="195955" indent="-195955" algn="just"/>
            <a:r>
              <a:rPr lang="fr-FR" sz="1996" spc="-1" dirty="0">
                <a:latin typeface="Arial"/>
              </a:rPr>
              <a:t> - les recommandations</a:t>
            </a:r>
            <a:endParaRPr lang="fr-FR" sz="1996" spc="-1" dirty="0">
              <a:latin typeface="Times New Roman"/>
            </a:endParaRPr>
          </a:p>
          <a:p>
            <a:endParaRPr lang="fr-FR" sz="1996" spc="-1" dirty="0">
              <a:solidFill>
                <a:srgbClr val="CCCCCC"/>
              </a:solidFill>
              <a:latin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23" name="TextShape 2"/>
          <p:cNvSpPr txBox="1"/>
          <p:nvPr/>
        </p:nvSpPr>
        <p:spPr>
          <a:xfrm>
            <a:off x="2195633" y="1094388"/>
            <a:ext cx="7958235" cy="5245616"/>
          </a:xfrm>
          <a:prstGeom prst="rect">
            <a:avLst/>
          </a:prstGeom>
          <a:noFill/>
          <a:ln>
            <a:noFill/>
          </a:ln>
        </p:spPr>
        <p:txBody>
          <a:bodyPr lIns="0" tIns="0" rIns="0" bIns="0" anchor="ctr"/>
          <a:lstStyle/>
          <a:p>
            <a:r>
              <a:rPr lang="fr-FR" sz="2177" b="1" u="sng" spc="-1" dirty="0">
                <a:solidFill>
                  <a:srgbClr val="FF6633"/>
                </a:solidFill>
                <a:latin typeface="Arial"/>
              </a:rPr>
              <a:t>La rédaction des conclusions</a:t>
            </a:r>
            <a:endParaRPr lang="fr-FR" sz="2177" spc="-1" dirty="0">
              <a:solidFill>
                <a:srgbClr val="CCCCCC"/>
              </a:solidFill>
              <a:latin typeface="Times New Roman"/>
            </a:endParaRPr>
          </a:p>
          <a:p>
            <a:endParaRPr lang="fr-FR" sz="2177" spc="-1" dirty="0">
              <a:solidFill>
                <a:srgbClr val="CCCCCC"/>
              </a:solidFill>
              <a:latin typeface="Times New Roman"/>
            </a:endParaRPr>
          </a:p>
          <a:p>
            <a:r>
              <a:rPr lang="fr-FR" sz="2177" b="1" u="sng" spc="-1" dirty="0">
                <a:latin typeface="Arial"/>
              </a:rPr>
              <a:t>Les éléments d’information du CE</a:t>
            </a:r>
            <a:endParaRPr lang="fr-FR" sz="2177" spc="-1" dirty="0">
              <a:latin typeface="Times New Roman"/>
            </a:endParaRPr>
          </a:p>
          <a:p>
            <a:pPr marL="195955" indent="-195955" algn="just"/>
            <a:endParaRPr lang="fr-FR" sz="2177" spc="-1" dirty="0">
              <a:solidFill>
                <a:srgbClr val="CCCCCC"/>
              </a:solidFill>
              <a:latin typeface="Times New Roman"/>
            </a:endParaRPr>
          </a:p>
          <a:p>
            <a:pPr marL="195955" indent="-195955" algn="just"/>
            <a:r>
              <a:rPr lang="fr-FR" sz="1996" spc="-1" dirty="0">
                <a:solidFill>
                  <a:srgbClr val="FFFF00"/>
                </a:solidFill>
                <a:latin typeface="Arial"/>
              </a:rPr>
              <a:t> </a:t>
            </a:r>
            <a:endParaRPr lang="fr-FR" sz="1996" spc="-1" dirty="0">
              <a:solidFill>
                <a:srgbClr val="CCCCCC"/>
              </a:solidFill>
              <a:latin typeface="Times New Roman"/>
            </a:endParaRPr>
          </a:p>
          <a:p>
            <a:endParaRPr lang="fr-FR" sz="1996" spc="-1" dirty="0">
              <a:solidFill>
                <a:srgbClr val="CCCCCC"/>
              </a:solidFill>
              <a:latin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25" name="TextShape 2"/>
          <p:cNvSpPr txBox="1"/>
          <p:nvPr/>
        </p:nvSpPr>
        <p:spPr>
          <a:xfrm>
            <a:off x="2195633" y="1094388"/>
            <a:ext cx="7958235" cy="5245616"/>
          </a:xfrm>
          <a:prstGeom prst="rect">
            <a:avLst/>
          </a:prstGeom>
          <a:noFill/>
          <a:ln>
            <a:noFill/>
          </a:ln>
        </p:spPr>
        <p:txBody>
          <a:bodyPr lIns="0" tIns="0" rIns="0" bIns="0" anchor="ctr"/>
          <a:lstStyle/>
          <a:p>
            <a:r>
              <a:rPr lang="fr-FR" sz="2177" b="1" u="sng" spc="-1" dirty="0">
                <a:solidFill>
                  <a:srgbClr val="FF6633"/>
                </a:solidFill>
                <a:latin typeface="Arial"/>
              </a:rPr>
              <a:t>La rédaction des conclusions</a:t>
            </a:r>
            <a:endParaRPr lang="fr-FR" sz="2177" spc="-1" dirty="0">
              <a:solidFill>
                <a:srgbClr val="CCCCCC"/>
              </a:solidFill>
              <a:latin typeface="Times New Roman"/>
            </a:endParaRPr>
          </a:p>
          <a:p>
            <a:endParaRPr lang="fr-FR" sz="2177" spc="-1" dirty="0">
              <a:solidFill>
                <a:srgbClr val="CCCCCC"/>
              </a:solidFill>
              <a:latin typeface="Times New Roman"/>
            </a:endParaRPr>
          </a:p>
          <a:p>
            <a:r>
              <a:rPr lang="fr-FR" sz="2177" b="1" u="sng" spc="-1" dirty="0">
                <a:latin typeface="Arial"/>
              </a:rPr>
              <a:t>Le champ des conclusions motivées</a:t>
            </a:r>
            <a:endParaRPr lang="fr-FR" sz="2177" spc="-1" dirty="0">
              <a:latin typeface="Times New Roman"/>
            </a:endParaRPr>
          </a:p>
          <a:p>
            <a:pPr marL="195955" indent="-195955" algn="just"/>
            <a:endParaRPr lang="fr-FR" sz="2177" spc="-1" dirty="0">
              <a:solidFill>
                <a:srgbClr val="CCCCCC"/>
              </a:solidFill>
              <a:latin typeface="Times New Roman"/>
            </a:endParaRPr>
          </a:p>
          <a:p>
            <a:pPr marL="195955" indent="-195955" algn="just"/>
            <a:r>
              <a:rPr lang="fr-FR" sz="1996" spc="-1" dirty="0">
                <a:solidFill>
                  <a:srgbClr val="FFFF00"/>
                </a:solidFill>
                <a:latin typeface="Arial"/>
              </a:rPr>
              <a:t> </a:t>
            </a:r>
            <a:endParaRPr lang="fr-FR" sz="1996" spc="-1" dirty="0">
              <a:solidFill>
                <a:srgbClr val="CCCCCC"/>
              </a:solidFill>
              <a:latin typeface="Times New Roman"/>
            </a:endParaRPr>
          </a:p>
          <a:p>
            <a:endParaRPr lang="fr-FR" sz="1996" spc="-1" dirty="0">
              <a:solidFill>
                <a:srgbClr val="CCCCCC"/>
              </a:solidFill>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9A10DF-DF68-4437-1ED6-1F0E884B8E6A}"/>
              </a:ext>
            </a:extLst>
          </p:cNvPr>
          <p:cNvSpPr>
            <a:spLocks noGrp="1"/>
          </p:cNvSpPr>
          <p:nvPr>
            <p:ph type="title"/>
          </p:nvPr>
        </p:nvSpPr>
        <p:spPr/>
        <p:txBody>
          <a:bodyPr/>
          <a:lstStyle/>
          <a:p>
            <a:pPr algn="ctr"/>
            <a:r>
              <a:rPr lang="fr-FR" dirty="0"/>
              <a:t>L’ENQUÊTE PUBLIQUE</a:t>
            </a:r>
          </a:p>
        </p:txBody>
      </p:sp>
      <p:sp>
        <p:nvSpPr>
          <p:cNvPr id="4" name="ZoneTexte 3">
            <a:extLst>
              <a:ext uri="{FF2B5EF4-FFF2-40B4-BE49-F238E27FC236}">
                <a16:creationId xmlns:a16="http://schemas.microsoft.com/office/drawing/2014/main" id="{BE367F32-3A5F-72AF-C95B-76AC32AEA50A}"/>
              </a:ext>
            </a:extLst>
          </p:cNvPr>
          <p:cNvSpPr txBox="1"/>
          <p:nvPr/>
        </p:nvSpPr>
        <p:spPr>
          <a:xfrm>
            <a:off x="2346158" y="2303730"/>
            <a:ext cx="6104020" cy="3944670"/>
          </a:xfrm>
          <a:prstGeom prst="rect">
            <a:avLst/>
          </a:prstGeom>
          <a:noFill/>
        </p:spPr>
        <p:txBody>
          <a:bodyPr wrap="square">
            <a:spAutoFit/>
          </a:bodyPr>
          <a:lstStyle/>
          <a:p>
            <a:pPr>
              <a:lnSpc>
                <a:spcPct val="100000"/>
              </a:lnSpc>
              <a:spcBef>
                <a:spcPts val="601"/>
              </a:spcBef>
              <a:buClr>
                <a:srgbClr val="B13F9A"/>
              </a:buClr>
              <a:buSzPct val="73000"/>
            </a:pPr>
            <a:r>
              <a:rPr lang="fr-FR" sz="2600" b="0" u="sng" strike="noStrike" spc="-1" dirty="0">
                <a:solidFill>
                  <a:srgbClr val="000000"/>
                </a:solidFill>
                <a:uFillTx/>
                <a:latin typeface="Trebuchet MS"/>
                <a:ea typeface="Microsoft YaHei"/>
              </a:rPr>
              <a:t>La concertation amont.</a:t>
            </a:r>
            <a:endParaRPr lang="fr-FR" sz="2600" b="0" strike="noStrike" spc="-1" dirty="0">
              <a:latin typeface="Arial"/>
            </a:endParaRPr>
          </a:p>
          <a:p>
            <a:pPr lvl="1">
              <a:lnSpc>
                <a:spcPct val="100000"/>
              </a:lnSpc>
              <a:spcBef>
                <a:spcPts val="499"/>
              </a:spcBef>
              <a:buClr>
                <a:srgbClr val="F9B639"/>
              </a:buClr>
              <a:buSzPct val="80000"/>
              <a:buFont typeface="Wingdings 2" charset="2"/>
              <a:buChar char=""/>
            </a:pPr>
            <a:r>
              <a:rPr lang="fr-FR" sz="2400" b="0" strike="noStrike" spc="-1" dirty="0">
                <a:solidFill>
                  <a:srgbClr val="6C6C6C"/>
                </a:solidFill>
                <a:latin typeface="Trebuchet MS"/>
                <a:ea typeface="Microsoft YaHei"/>
              </a:rPr>
              <a:t> Nécessité.</a:t>
            </a:r>
            <a:endParaRPr lang="fr-FR" sz="2400" b="0" strike="noStrike" spc="-1" dirty="0">
              <a:latin typeface="Arial"/>
            </a:endParaRPr>
          </a:p>
          <a:p>
            <a:pPr lvl="1">
              <a:lnSpc>
                <a:spcPct val="100000"/>
              </a:lnSpc>
              <a:spcBef>
                <a:spcPts val="499"/>
              </a:spcBef>
              <a:buClr>
                <a:srgbClr val="F9B639"/>
              </a:buClr>
              <a:buSzPct val="80000"/>
              <a:buFont typeface="Wingdings 2" charset="2"/>
              <a:buChar char=""/>
            </a:pPr>
            <a:r>
              <a:rPr lang="fr-FR" sz="2400" b="0" strike="noStrike" spc="-1" dirty="0">
                <a:solidFill>
                  <a:srgbClr val="6C6C6C"/>
                </a:solidFill>
                <a:latin typeface="Trebuchet MS"/>
                <a:ea typeface="Microsoft YaHei"/>
              </a:rPr>
              <a:t> Débat public</a:t>
            </a:r>
            <a:endParaRPr lang="fr-FR" sz="2400" b="0" strike="noStrike" spc="-1" dirty="0">
              <a:latin typeface="Arial"/>
            </a:endParaRPr>
          </a:p>
          <a:p>
            <a:pPr lvl="1">
              <a:lnSpc>
                <a:spcPct val="100000"/>
              </a:lnSpc>
              <a:spcBef>
                <a:spcPts val="499"/>
              </a:spcBef>
              <a:buClr>
                <a:srgbClr val="F9B639"/>
              </a:buClr>
              <a:buSzPct val="80000"/>
              <a:buFont typeface="Wingdings 2" charset="2"/>
              <a:buChar char=""/>
            </a:pPr>
            <a:r>
              <a:rPr lang="fr-FR" sz="2400" b="0" strike="noStrike" spc="-1" dirty="0">
                <a:solidFill>
                  <a:srgbClr val="6C6C6C"/>
                </a:solidFill>
                <a:latin typeface="Trebuchet MS"/>
                <a:ea typeface="Microsoft YaHei"/>
              </a:rPr>
              <a:t> Saisine</a:t>
            </a:r>
            <a:endParaRPr lang="fr-FR" sz="2400" b="0" strike="noStrike" spc="-1" dirty="0">
              <a:latin typeface="Arial"/>
            </a:endParaRPr>
          </a:p>
          <a:p>
            <a:pPr lvl="1">
              <a:lnSpc>
                <a:spcPct val="100000"/>
              </a:lnSpc>
              <a:spcBef>
                <a:spcPts val="499"/>
              </a:spcBef>
              <a:buClr>
                <a:srgbClr val="F9B639"/>
              </a:buClr>
              <a:buSzPct val="80000"/>
              <a:buFont typeface="Wingdings 2" charset="2"/>
              <a:buChar char=""/>
            </a:pPr>
            <a:r>
              <a:rPr lang="fr-FR" sz="2400" b="0" strike="noStrike" spc="-1" dirty="0">
                <a:solidFill>
                  <a:srgbClr val="6C6C6C"/>
                </a:solidFill>
                <a:latin typeface="Trebuchet MS"/>
                <a:ea typeface="Microsoft YaHei"/>
              </a:rPr>
              <a:t> Concertation avec garant</a:t>
            </a:r>
            <a:endParaRPr lang="fr-FR" sz="2400" b="0" strike="noStrike" spc="-1" dirty="0">
              <a:latin typeface="Arial"/>
            </a:endParaRPr>
          </a:p>
          <a:p>
            <a:pPr lvl="1">
              <a:lnSpc>
                <a:spcPct val="100000"/>
              </a:lnSpc>
              <a:spcBef>
                <a:spcPts val="499"/>
              </a:spcBef>
              <a:buClr>
                <a:srgbClr val="F9B639"/>
              </a:buClr>
              <a:buSzPct val="80000"/>
              <a:buFont typeface="Wingdings 2" charset="2"/>
              <a:buChar char=""/>
            </a:pPr>
            <a:r>
              <a:rPr lang="fr-FR" sz="2400" b="0" strike="noStrike" spc="-1" dirty="0">
                <a:solidFill>
                  <a:srgbClr val="6C6C6C"/>
                </a:solidFill>
                <a:latin typeface="Trebuchet MS"/>
                <a:ea typeface="Microsoft YaHei"/>
              </a:rPr>
              <a:t>Dans le code de l’urbanisme</a:t>
            </a:r>
          </a:p>
          <a:p>
            <a:pPr lvl="1">
              <a:spcBef>
                <a:spcPts val="499"/>
              </a:spcBef>
              <a:buClr>
                <a:srgbClr val="F9B639"/>
              </a:buClr>
              <a:buSzPct val="80000"/>
              <a:buFont typeface="Wingdings 2" charset="2"/>
              <a:buChar char=""/>
            </a:pPr>
            <a:r>
              <a:rPr lang="fr-FR" sz="2400" b="0" strike="noStrike" spc="-1" dirty="0">
                <a:solidFill>
                  <a:srgbClr val="6C6C6C"/>
                </a:solidFill>
                <a:latin typeface="Trebuchet MS"/>
                <a:ea typeface="Microsoft YaHei"/>
              </a:rPr>
              <a:t>Dans le code de l’environnement</a:t>
            </a:r>
            <a:endParaRPr lang="fr-FR" sz="2400" b="0" strike="noStrike" spc="-1" dirty="0">
              <a:latin typeface="Arial"/>
            </a:endParaRPr>
          </a:p>
          <a:p>
            <a:pPr lvl="1">
              <a:lnSpc>
                <a:spcPct val="100000"/>
              </a:lnSpc>
              <a:spcBef>
                <a:spcPts val="499"/>
              </a:spcBef>
              <a:buClr>
                <a:srgbClr val="F9B639"/>
              </a:buClr>
              <a:buSzPct val="80000"/>
              <a:buFont typeface="Wingdings 2" charset="2"/>
              <a:buChar char=""/>
            </a:pPr>
            <a:r>
              <a:rPr lang="fr-FR" sz="2400" b="0" strike="noStrike" spc="-1" dirty="0">
                <a:solidFill>
                  <a:srgbClr val="6C6C6C"/>
                </a:solidFill>
                <a:latin typeface="Trebuchet MS"/>
                <a:ea typeface="Microsoft YaHei"/>
              </a:rPr>
              <a:t> La conciliation </a:t>
            </a:r>
            <a:endParaRPr lang="fr-FR" sz="2400" b="0" strike="noStrike" spc="-1" dirty="0">
              <a:latin typeface="Arial"/>
            </a:endParaRPr>
          </a:p>
          <a:p>
            <a:pPr marL="514080" lvl="1" indent="-228600">
              <a:lnSpc>
                <a:spcPct val="100000"/>
              </a:lnSpc>
              <a:spcBef>
                <a:spcPts val="499"/>
              </a:spcBef>
            </a:pPr>
            <a:r>
              <a:rPr lang="fr-FR" sz="2300" b="0" strike="noStrike" spc="-1" dirty="0">
                <a:solidFill>
                  <a:srgbClr val="6C6C6C"/>
                </a:solidFill>
                <a:latin typeface="Trebuchet MS"/>
                <a:ea typeface="Microsoft YaHei"/>
              </a:rPr>
              <a:t> </a:t>
            </a:r>
            <a:endParaRPr lang="fr-FR" sz="2300" b="0" strike="noStrike" spc="-1" dirty="0">
              <a:latin typeface="Arial"/>
            </a:endParaRPr>
          </a:p>
        </p:txBody>
      </p:sp>
    </p:spTree>
    <p:extLst>
      <p:ext uri="{BB962C8B-B14F-4D97-AF65-F5344CB8AC3E}">
        <p14:creationId xmlns:p14="http://schemas.microsoft.com/office/powerpoint/2010/main" val="33251752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27" name="TextShape 2"/>
          <p:cNvSpPr txBox="1"/>
          <p:nvPr/>
        </p:nvSpPr>
        <p:spPr>
          <a:xfrm>
            <a:off x="2195633" y="1024499"/>
            <a:ext cx="7958235" cy="5385721"/>
          </a:xfrm>
          <a:prstGeom prst="rect">
            <a:avLst/>
          </a:prstGeom>
          <a:noFill/>
          <a:ln>
            <a:noFill/>
          </a:ln>
        </p:spPr>
        <p:txBody>
          <a:bodyPr lIns="0" tIns="0" rIns="0" bIns="0" anchor="ctr"/>
          <a:lstStyle/>
          <a:p>
            <a:r>
              <a:rPr lang="fr-FR" sz="2177" b="1" u="sng" spc="-1" dirty="0">
                <a:solidFill>
                  <a:srgbClr val="FF6633"/>
                </a:solidFill>
                <a:latin typeface="Arial"/>
                <a:ea typeface="Arial"/>
              </a:rPr>
              <a:t>La rédaction des conclusions</a:t>
            </a:r>
            <a:endParaRPr lang="fr-FR" sz="2177" spc="-1" dirty="0">
              <a:solidFill>
                <a:srgbClr val="CCCCCC"/>
              </a:solidFill>
              <a:latin typeface="Times New Roman"/>
            </a:endParaRPr>
          </a:p>
          <a:p>
            <a:endParaRPr lang="fr-FR" sz="2177" spc="-1" dirty="0">
              <a:solidFill>
                <a:srgbClr val="CCCCCC"/>
              </a:solidFill>
              <a:latin typeface="Times New Roman"/>
            </a:endParaRPr>
          </a:p>
          <a:p>
            <a:r>
              <a:rPr lang="fr-FR" sz="1996" b="1" spc="-1" dirty="0">
                <a:solidFill>
                  <a:srgbClr val="FFFF00"/>
                </a:solidFill>
                <a:latin typeface="Arial"/>
                <a:ea typeface="Arial"/>
              </a:rPr>
              <a:t>  </a:t>
            </a:r>
            <a:r>
              <a:rPr lang="fr-FR" sz="1996" b="1" u="sng" spc="-1" dirty="0">
                <a:solidFill>
                  <a:srgbClr val="FFFF00"/>
                </a:solidFill>
                <a:latin typeface="Arial"/>
                <a:ea typeface="Arial"/>
              </a:rPr>
              <a:t> </a:t>
            </a:r>
            <a:endParaRPr lang="fr-FR" sz="1996" spc="-1" dirty="0">
              <a:solidFill>
                <a:srgbClr val="CCCCCC"/>
              </a:solidFill>
              <a:latin typeface="Times New Roman"/>
            </a:endParaRPr>
          </a:p>
          <a:p>
            <a:endParaRPr lang="fr-FR" sz="1996" spc="-1" dirty="0">
              <a:solidFill>
                <a:srgbClr val="CCCCCC"/>
              </a:solidFill>
              <a:latin typeface="Times New Roman"/>
            </a:endParaRPr>
          </a:p>
          <a:p>
            <a:pPr marL="195955" indent="-195955" algn="just"/>
            <a:r>
              <a:rPr lang="fr-FR" sz="1996" b="1" spc="-1" dirty="0">
                <a:solidFill>
                  <a:srgbClr val="FFFF00"/>
                </a:solidFill>
                <a:latin typeface="Arial"/>
                <a:ea typeface="Arial"/>
              </a:rPr>
              <a:t> </a:t>
            </a:r>
            <a:endParaRPr lang="fr-FR" sz="1996" spc="-1" dirty="0">
              <a:solidFill>
                <a:srgbClr val="CCCCCC"/>
              </a:solidFill>
              <a:latin typeface="Times New Roman"/>
            </a:endParaRPr>
          </a:p>
          <a:p>
            <a:endParaRPr lang="fr-FR" sz="1996" spc="-1" dirty="0">
              <a:solidFill>
                <a:srgbClr val="CCCCCC"/>
              </a:solidFill>
              <a:latin typeface="Times New Roman"/>
            </a:endParaRPr>
          </a:p>
          <a:p>
            <a:endParaRPr lang="fr-FR" sz="1996" spc="-1" dirty="0">
              <a:solidFill>
                <a:srgbClr val="CCCCCC"/>
              </a:solidFill>
              <a:latin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29" name="TextShape 2"/>
          <p:cNvSpPr txBox="1"/>
          <p:nvPr/>
        </p:nvSpPr>
        <p:spPr>
          <a:xfrm>
            <a:off x="2195633" y="1024499"/>
            <a:ext cx="7958235" cy="5385721"/>
          </a:xfrm>
          <a:prstGeom prst="rect">
            <a:avLst/>
          </a:prstGeom>
          <a:noFill/>
          <a:ln>
            <a:noFill/>
          </a:ln>
        </p:spPr>
        <p:txBody>
          <a:bodyPr lIns="0" tIns="0" rIns="0" bIns="0" anchor="ctr"/>
          <a:lstStyle/>
          <a:p>
            <a:r>
              <a:rPr lang="fr-FR" sz="2177" b="1" u="sng" spc="-1" dirty="0">
                <a:solidFill>
                  <a:srgbClr val="FF6633"/>
                </a:solidFill>
                <a:latin typeface="Arial"/>
                <a:ea typeface="Arial"/>
              </a:rPr>
              <a:t>La rédaction des conclusions</a:t>
            </a:r>
            <a:endParaRPr lang="fr-FR" sz="2177" spc="-1" dirty="0">
              <a:solidFill>
                <a:srgbClr val="CCCCCC"/>
              </a:solidFill>
              <a:latin typeface="Times New Roman"/>
            </a:endParaRPr>
          </a:p>
          <a:p>
            <a:endParaRPr lang="fr-FR" sz="2177" spc="-1" dirty="0">
              <a:solidFill>
                <a:srgbClr val="CCCCCC"/>
              </a:solidFill>
              <a:latin typeface="Times New Roman"/>
            </a:endParaRPr>
          </a:p>
          <a:p>
            <a:r>
              <a:rPr lang="fr-FR" sz="1996" b="1" spc="-1" dirty="0">
                <a:solidFill>
                  <a:srgbClr val="FFFF00"/>
                </a:solidFill>
                <a:latin typeface="Arial"/>
                <a:ea typeface="Arial"/>
              </a:rPr>
              <a:t>   </a:t>
            </a:r>
            <a:r>
              <a:rPr lang="fr-FR" sz="1996" b="1" u="sng" spc="-1" dirty="0">
                <a:latin typeface="Arial"/>
                <a:ea typeface="Arial"/>
              </a:rPr>
              <a:t>Article de Jean-Pierre CHAUVET </a:t>
            </a:r>
            <a:endParaRPr lang="fr-FR" sz="1996" spc="-1" dirty="0">
              <a:latin typeface="Times New Roman"/>
            </a:endParaRPr>
          </a:p>
          <a:p>
            <a:endParaRPr lang="fr-FR" sz="1996" spc="-1" dirty="0">
              <a:latin typeface="Times New Roman"/>
            </a:endParaRPr>
          </a:p>
          <a:p>
            <a:pPr marL="195955" indent="-195955" algn="just"/>
            <a:r>
              <a:rPr lang="fr-FR" sz="1996" b="1" spc="-1" dirty="0">
                <a:solidFill>
                  <a:srgbClr val="FFFF00"/>
                </a:solidFill>
                <a:latin typeface="Arial"/>
                <a:ea typeface="Arial"/>
              </a:rPr>
              <a:t> </a:t>
            </a:r>
            <a:endParaRPr lang="fr-FR" sz="1996" spc="-1" dirty="0">
              <a:solidFill>
                <a:srgbClr val="CCCCCC"/>
              </a:solidFill>
              <a:latin typeface="Times New Roman"/>
            </a:endParaRPr>
          </a:p>
          <a:p>
            <a:endParaRPr lang="fr-FR" sz="1996" spc="-1" dirty="0">
              <a:solidFill>
                <a:srgbClr val="CCCCCC"/>
              </a:solidFill>
              <a:latin typeface="Times New Roman"/>
            </a:endParaRPr>
          </a:p>
          <a:p>
            <a:endParaRPr lang="fr-FR" sz="1996" spc="-1" dirty="0">
              <a:solidFill>
                <a:srgbClr val="CCCCCC"/>
              </a:solidFill>
              <a:latin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31" name="TextShape 2"/>
          <p:cNvSpPr txBox="1"/>
          <p:nvPr/>
        </p:nvSpPr>
        <p:spPr>
          <a:xfrm>
            <a:off x="2195633" y="1024499"/>
            <a:ext cx="7958235" cy="5385721"/>
          </a:xfrm>
          <a:prstGeom prst="rect">
            <a:avLst/>
          </a:prstGeom>
          <a:noFill/>
          <a:ln>
            <a:noFill/>
          </a:ln>
        </p:spPr>
        <p:txBody>
          <a:bodyPr lIns="0" tIns="0" rIns="0" bIns="0" anchor="ctr"/>
          <a:lstStyle/>
          <a:p>
            <a:r>
              <a:rPr lang="fr-FR" sz="2177" b="1" u="sng" spc="-1" dirty="0">
                <a:solidFill>
                  <a:srgbClr val="FF6633"/>
                </a:solidFill>
                <a:latin typeface="Arial"/>
                <a:ea typeface="Arial"/>
              </a:rPr>
              <a:t>La rédaction des conclusions</a:t>
            </a:r>
            <a:endParaRPr lang="fr-FR" sz="2177" spc="-1" dirty="0">
              <a:solidFill>
                <a:srgbClr val="CCCCCC"/>
              </a:solidFill>
              <a:latin typeface="Times New Roman"/>
            </a:endParaRPr>
          </a:p>
          <a:p>
            <a:endParaRPr lang="fr-FR" sz="2177" spc="-1" dirty="0">
              <a:solidFill>
                <a:srgbClr val="CCCCCC"/>
              </a:solidFill>
              <a:latin typeface="Times New Roman"/>
            </a:endParaRPr>
          </a:p>
          <a:p>
            <a:r>
              <a:rPr lang="fr-FR" sz="1996" b="1" spc="-1" dirty="0">
                <a:solidFill>
                  <a:srgbClr val="FFFF00"/>
                </a:solidFill>
                <a:latin typeface="Arial"/>
                <a:ea typeface="Arial"/>
              </a:rPr>
              <a:t>   </a:t>
            </a:r>
            <a:r>
              <a:rPr lang="fr-FR" sz="1996" b="1" u="sng" spc="-1" dirty="0">
                <a:latin typeface="Arial"/>
                <a:ea typeface="Arial"/>
              </a:rPr>
              <a:t>Article de Jean-Pierre CHAUVET </a:t>
            </a:r>
            <a:endParaRPr lang="fr-FR" sz="1996" spc="-1" dirty="0">
              <a:latin typeface="Times New Roman"/>
            </a:endParaRPr>
          </a:p>
          <a:p>
            <a:endParaRPr lang="fr-FR" sz="1996" spc="-1" dirty="0">
              <a:solidFill>
                <a:srgbClr val="CCCCCC"/>
              </a:solidFill>
              <a:latin typeface="Times New Roman"/>
            </a:endParaRPr>
          </a:p>
          <a:p>
            <a:pPr marL="195955" indent="-195955" algn="just"/>
            <a:r>
              <a:rPr lang="fr-FR" sz="1996" b="1" spc="-1" dirty="0">
                <a:solidFill>
                  <a:srgbClr val="FFFF00"/>
                </a:solidFill>
                <a:latin typeface="Arial"/>
                <a:ea typeface="Arial"/>
              </a:rPr>
              <a:t> </a:t>
            </a:r>
            <a:endParaRPr lang="fr-FR" sz="1996" spc="-1" dirty="0">
              <a:solidFill>
                <a:srgbClr val="CCCCCC"/>
              </a:solidFill>
              <a:latin typeface="Times New Roman"/>
            </a:endParaRPr>
          </a:p>
          <a:p>
            <a:endParaRPr lang="fr-FR" sz="1996" spc="-1" dirty="0">
              <a:solidFill>
                <a:srgbClr val="CCCCCC"/>
              </a:solidFill>
              <a:latin typeface="Times New Roman"/>
            </a:endParaRPr>
          </a:p>
          <a:p>
            <a:endParaRPr lang="fr-FR" sz="1996" spc="-1" dirty="0">
              <a:solidFill>
                <a:srgbClr val="CCCCCC"/>
              </a:solidFill>
              <a:latin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33" name="TextShape 2"/>
          <p:cNvSpPr txBox="1"/>
          <p:nvPr/>
        </p:nvSpPr>
        <p:spPr>
          <a:xfrm>
            <a:off x="2195633" y="1024499"/>
            <a:ext cx="7958235" cy="5385721"/>
          </a:xfrm>
          <a:prstGeom prst="rect">
            <a:avLst/>
          </a:prstGeom>
          <a:noFill/>
          <a:ln>
            <a:noFill/>
          </a:ln>
        </p:spPr>
        <p:txBody>
          <a:bodyPr lIns="0" tIns="0" rIns="0" bIns="0" anchor="ctr"/>
          <a:lstStyle/>
          <a:p>
            <a:r>
              <a:rPr lang="fr-FR" sz="2177" b="1" u="sng" spc="-1" dirty="0">
                <a:solidFill>
                  <a:srgbClr val="FF6633"/>
                </a:solidFill>
                <a:latin typeface="Arial"/>
                <a:ea typeface="Arial"/>
              </a:rPr>
              <a:t>La rédaction des conclusions</a:t>
            </a:r>
            <a:endParaRPr lang="fr-FR" sz="2177" spc="-1" dirty="0">
              <a:solidFill>
                <a:srgbClr val="CCCCCC"/>
              </a:solidFill>
              <a:latin typeface="Times New Roman"/>
            </a:endParaRPr>
          </a:p>
          <a:p>
            <a:endParaRPr lang="fr-FR" sz="2177" spc="-1" dirty="0">
              <a:solidFill>
                <a:srgbClr val="CCCCCC"/>
              </a:solidFill>
              <a:latin typeface="Times New Roman"/>
            </a:endParaRPr>
          </a:p>
          <a:p>
            <a:r>
              <a:rPr lang="fr-FR" sz="1996" b="1" spc="-1" dirty="0">
                <a:latin typeface="Arial"/>
                <a:ea typeface="Arial"/>
              </a:rPr>
              <a:t>   La synthèse des motivations</a:t>
            </a:r>
            <a:r>
              <a:rPr lang="fr-FR" sz="1996" b="1" u="sng" spc="-1" dirty="0">
                <a:latin typeface="Arial"/>
                <a:ea typeface="Arial"/>
              </a:rPr>
              <a:t> </a:t>
            </a:r>
            <a:endParaRPr lang="fr-FR" sz="1996" spc="-1" dirty="0">
              <a:latin typeface="Times New Roman"/>
            </a:endParaRPr>
          </a:p>
          <a:p>
            <a:endParaRPr lang="fr-FR" sz="1996" spc="-1" dirty="0">
              <a:solidFill>
                <a:srgbClr val="CCCCCC"/>
              </a:solidFill>
              <a:latin typeface="Times New Roman"/>
            </a:endParaRPr>
          </a:p>
          <a:p>
            <a:pPr marL="195955" indent="-195955" algn="just"/>
            <a:r>
              <a:rPr lang="fr-FR" sz="1996" b="1" spc="-1" dirty="0">
                <a:solidFill>
                  <a:srgbClr val="FFFF00"/>
                </a:solidFill>
                <a:latin typeface="Arial"/>
                <a:ea typeface="Arial"/>
              </a:rPr>
              <a:t> </a:t>
            </a:r>
            <a:endParaRPr lang="fr-FR" sz="1996" spc="-1" dirty="0">
              <a:solidFill>
                <a:srgbClr val="CCCCCC"/>
              </a:solidFill>
              <a:latin typeface="Times New Roman"/>
            </a:endParaRPr>
          </a:p>
          <a:p>
            <a:endParaRPr lang="fr-FR" sz="1996" spc="-1" dirty="0">
              <a:solidFill>
                <a:srgbClr val="CCCCCC"/>
              </a:solidFill>
              <a:latin typeface="Times New Roman"/>
            </a:endParaRPr>
          </a:p>
          <a:p>
            <a:endParaRPr lang="fr-FR" sz="1996" spc="-1" dirty="0">
              <a:solidFill>
                <a:srgbClr val="CCCCCC"/>
              </a:solidFill>
              <a:latin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35" name="TextShape 2"/>
          <p:cNvSpPr txBox="1"/>
          <p:nvPr/>
        </p:nvSpPr>
        <p:spPr>
          <a:xfrm>
            <a:off x="2195633" y="1024499"/>
            <a:ext cx="7958235" cy="5385721"/>
          </a:xfrm>
          <a:prstGeom prst="rect">
            <a:avLst/>
          </a:prstGeom>
          <a:noFill/>
          <a:ln>
            <a:noFill/>
          </a:ln>
        </p:spPr>
        <p:txBody>
          <a:bodyPr lIns="0" tIns="0" rIns="0" bIns="0" anchor="ctr"/>
          <a:lstStyle/>
          <a:p>
            <a:r>
              <a:rPr lang="fr-FR" sz="2177" b="1" u="sng" spc="-1" dirty="0">
                <a:solidFill>
                  <a:srgbClr val="FF6633"/>
                </a:solidFill>
                <a:latin typeface="Arial"/>
                <a:ea typeface="Arial"/>
              </a:rPr>
              <a:t>La rédaction des conclusions</a:t>
            </a:r>
            <a:endParaRPr lang="fr-FR" sz="2177" spc="-1" dirty="0">
              <a:solidFill>
                <a:srgbClr val="CCCCCC"/>
              </a:solidFill>
              <a:latin typeface="Times New Roman"/>
            </a:endParaRPr>
          </a:p>
          <a:p>
            <a:endParaRPr lang="fr-FR" sz="2177" spc="-1" dirty="0">
              <a:solidFill>
                <a:srgbClr val="CCCCCC"/>
              </a:solidFill>
              <a:latin typeface="Times New Roman"/>
            </a:endParaRPr>
          </a:p>
          <a:p>
            <a:r>
              <a:rPr lang="fr-FR" sz="1996" b="1" spc="-1" dirty="0">
                <a:latin typeface="Arial"/>
                <a:ea typeface="Arial"/>
              </a:rPr>
              <a:t>   L’avis du CE</a:t>
            </a:r>
            <a:r>
              <a:rPr lang="fr-FR" sz="1996" b="1" u="sng" spc="-1" dirty="0">
                <a:latin typeface="Arial"/>
                <a:ea typeface="Arial"/>
              </a:rPr>
              <a:t> </a:t>
            </a:r>
            <a:endParaRPr lang="fr-FR" sz="1996" spc="-1" dirty="0">
              <a:latin typeface="Times New Roman"/>
            </a:endParaRPr>
          </a:p>
          <a:p>
            <a:endParaRPr lang="fr-FR" sz="1996" spc="-1" dirty="0">
              <a:latin typeface="Times New Roman"/>
            </a:endParaRPr>
          </a:p>
          <a:p>
            <a:pPr marL="195955" indent="-195955" algn="just"/>
            <a:r>
              <a:rPr lang="fr-FR" sz="1996" b="1" spc="-1" dirty="0">
                <a:solidFill>
                  <a:srgbClr val="FFFF00"/>
                </a:solidFill>
                <a:latin typeface="Arial"/>
                <a:ea typeface="Arial"/>
              </a:rPr>
              <a:t> </a:t>
            </a:r>
            <a:endParaRPr lang="fr-FR" sz="1996" spc="-1" dirty="0">
              <a:solidFill>
                <a:srgbClr val="CCCCCC"/>
              </a:solidFill>
              <a:latin typeface="Times New Roman"/>
            </a:endParaRPr>
          </a:p>
          <a:p>
            <a:endParaRPr lang="fr-FR" sz="1996" spc="-1" dirty="0">
              <a:solidFill>
                <a:srgbClr val="CCCCCC"/>
              </a:solidFill>
              <a:latin typeface="Times New Roman"/>
            </a:endParaRPr>
          </a:p>
          <a:p>
            <a:endParaRPr lang="fr-FR" sz="1996" spc="-1" dirty="0">
              <a:solidFill>
                <a:srgbClr val="CCCCCC"/>
              </a:solidFill>
              <a:latin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37" name="TextShape 2"/>
          <p:cNvSpPr txBox="1"/>
          <p:nvPr/>
        </p:nvSpPr>
        <p:spPr>
          <a:xfrm>
            <a:off x="2195633" y="1175708"/>
            <a:ext cx="7958235" cy="5083956"/>
          </a:xfrm>
          <a:prstGeom prst="rect">
            <a:avLst/>
          </a:prstGeom>
          <a:noFill/>
          <a:ln>
            <a:noFill/>
          </a:ln>
        </p:spPr>
        <p:txBody>
          <a:bodyPr lIns="0" tIns="0" rIns="0" bIns="0" anchor="ctr"/>
          <a:lstStyle/>
          <a:p>
            <a:r>
              <a:rPr lang="fr-FR" sz="1996" b="1" u="sng" spc="-1" dirty="0">
                <a:solidFill>
                  <a:srgbClr val="FF8080"/>
                </a:solidFill>
                <a:latin typeface="Arial"/>
                <a:ea typeface="Arial"/>
              </a:rPr>
              <a:t>La rédaction des conclusions</a:t>
            </a:r>
            <a:endParaRPr lang="fr-FR" sz="1996" spc="-1" dirty="0">
              <a:solidFill>
                <a:srgbClr val="CCCCCC"/>
              </a:solidFill>
              <a:latin typeface="Times New Roman"/>
            </a:endParaRPr>
          </a:p>
          <a:p>
            <a:pPr marL="195955" indent="-195955" algn="ctr"/>
            <a:endParaRPr lang="fr-FR" sz="1996" spc="-1" dirty="0">
              <a:solidFill>
                <a:srgbClr val="CCCCCC"/>
              </a:solidFill>
              <a:latin typeface="Times New Roman"/>
            </a:endParaRPr>
          </a:p>
          <a:p>
            <a:r>
              <a:rPr lang="fr-FR" sz="1996" b="1" spc="-1" dirty="0">
                <a:latin typeface="Arial"/>
                <a:ea typeface="Arial"/>
              </a:rPr>
              <a:t>   </a:t>
            </a:r>
            <a:r>
              <a:rPr lang="fr-FR" sz="1996" b="1" u="sng" spc="-1" dirty="0">
                <a:latin typeface="Arial"/>
                <a:ea typeface="Arial"/>
              </a:rPr>
              <a:t>Les réserves</a:t>
            </a:r>
            <a:endParaRPr lang="fr-FR" sz="1996" spc="-1" dirty="0">
              <a:latin typeface="Times New Roman"/>
            </a:endParaRPr>
          </a:p>
          <a:p>
            <a:endParaRPr lang="fr-FR" sz="1996" spc="-1" dirty="0">
              <a:latin typeface="Times New Roman"/>
            </a:endParaRPr>
          </a:p>
          <a:p>
            <a:r>
              <a:rPr lang="fr-FR" sz="1996" b="1" spc="-1" dirty="0">
                <a:latin typeface="Arial"/>
                <a:ea typeface="Arial"/>
              </a:rPr>
              <a:t>   - énoncer clairement  qu'il s'agit de réserves</a:t>
            </a:r>
            <a:endParaRPr lang="fr-FR" sz="1996" spc="-1" dirty="0">
              <a:latin typeface="Times New Roman"/>
            </a:endParaRPr>
          </a:p>
          <a:p>
            <a:endParaRPr lang="fr-FR" sz="1996" spc="-1" dirty="0">
              <a:latin typeface="Times New Roman"/>
            </a:endParaRPr>
          </a:p>
          <a:p>
            <a:r>
              <a:rPr lang="fr-FR" sz="1996" b="1" spc="-1" dirty="0">
                <a:latin typeface="Arial"/>
                <a:ea typeface="Arial"/>
              </a:rPr>
              <a:t>   - utiliser la forme prévue par la réglementation</a:t>
            </a:r>
            <a:endParaRPr lang="fr-FR" sz="1996" spc="-1" dirty="0">
              <a:latin typeface="Times New Roman"/>
            </a:endParaRPr>
          </a:p>
          <a:p>
            <a:endParaRPr lang="fr-FR" sz="1996" spc="-1" dirty="0">
              <a:latin typeface="Times New Roman"/>
            </a:endParaRPr>
          </a:p>
          <a:p>
            <a:r>
              <a:rPr lang="fr-FR" sz="1996" b="1" spc="-1" dirty="0">
                <a:latin typeface="Arial"/>
                <a:ea typeface="Arial"/>
              </a:rPr>
              <a:t>   - La réserve doit pouvoir être levée</a:t>
            </a:r>
            <a:endParaRPr lang="fr-FR" sz="1996" spc="-1" dirty="0">
              <a:latin typeface="Times New Roman"/>
            </a:endParaRPr>
          </a:p>
          <a:p>
            <a:endParaRPr lang="fr-FR" sz="1996" spc="-1" dirty="0">
              <a:latin typeface="Times New Roman"/>
            </a:endParaRPr>
          </a:p>
          <a:p>
            <a:r>
              <a:rPr lang="fr-FR" sz="1996" b="1" spc="-1" dirty="0">
                <a:latin typeface="Arial"/>
                <a:ea typeface="Arial"/>
              </a:rPr>
              <a:t>   - La réserve affectant l'économie générale peut être levée par une enquête complémentaire</a:t>
            </a:r>
            <a:endParaRPr lang="fr-FR" sz="1996" spc="-1" dirty="0">
              <a:latin typeface="Times New Roman"/>
            </a:endParaRPr>
          </a:p>
          <a:p>
            <a:endParaRPr lang="fr-FR" sz="1996" spc="-1" dirty="0">
              <a:latin typeface="Times New Roman"/>
            </a:endParaRPr>
          </a:p>
          <a:p>
            <a:pPr marL="195955" indent="-195955" algn="ctr"/>
            <a:endParaRPr lang="fr-FR" sz="1996" spc="-1" dirty="0">
              <a:latin typeface="Times New Roman"/>
            </a:endParaRPr>
          </a:p>
          <a:p>
            <a:pPr marL="389298" indent="-195955" algn="ctr"/>
            <a:endParaRPr lang="fr-FR" sz="1996" spc="-1" dirty="0">
              <a:solidFill>
                <a:srgbClr val="CCCCCC"/>
              </a:solidFill>
              <a:latin typeface="Times New Roman"/>
            </a:endParaRPr>
          </a:p>
          <a:p>
            <a:pPr marL="195955" indent="-195955" algn="just"/>
            <a:endParaRPr lang="fr-FR" sz="1996" spc="-1" dirty="0">
              <a:solidFill>
                <a:srgbClr val="CCCCCC"/>
              </a:solidFill>
              <a:latin typeface="Times New Roman"/>
            </a:endParaRPr>
          </a:p>
          <a:p>
            <a:pPr marL="195955" indent="-195955" algn="just"/>
            <a:endParaRPr lang="fr-FR" sz="1996" spc="-1" dirty="0">
              <a:solidFill>
                <a:srgbClr val="CCCCCC"/>
              </a:solidFill>
              <a:latin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39" name="TextShape 2"/>
          <p:cNvSpPr txBox="1"/>
          <p:nvPr/>
        </p:nvSpPr>
        <p:spPr>
          <a:xfrm>
            <a:off x="2195633" y="1175708"/>
            <a:ext cx="7958235" cy="5083956"/>
          </a:xfrm>
          <a:prstGeom prst="rect">
            <a:avLst/>
          </a:prstGeom>
          <a:noFill/>
          <a:ln>
            <a:noFill/>
          </a:ln>
        </p:spPr>
        <p:txBody>
          <a:bodyPr lIns="0" tIns="0" rIns="0" bIns="0" anchor="ctr"/>
          <a:lstStyle/>
          <a:p>
            <a:r>
              <a:rPr lang="fr-FR" sz="1996" b="1" u="sng" spc="-1" dirty="0">
                <a:solidFill>
                  <a:srgbClr val="FF8080"/>
                </a:solidFill>
                <a:latin typeface="Arial"/>
                <a:ea typeface="Arial"/>
              </a:rPr>
              <a:t>La rédaction des conclusions</a:t>
            </a:r>
            <a:endParaRPr lang="fr-FR" sz="1996" spc="-1" dirty="0">
              <a:solidFill>
                <a:srgbClr val="CCCCCC"/>
              </a:solidFill>
              <a:latin typeface="Times New Roman"/>
            </a:endParaRPr>
          </a:p>
          <a:p>
            <a:pPr marL="195955" indent="-195955" algn="ctr"/>
            <a:endParaRPr lang="fr-FR" sz="1996" spc="-1" dirty="0">
              <a:solidFill>
                <a:srgbClr val="CCCCCC"/>
              </a:solidFill>
              <a:latin typeface="Times New Roman"/>
            </a:endParaRPr>
          </a:p>
          <a:p>
            <a:r>
              <a:rPr lang="fr-FR" sz="1996" b="1" spc="-1" dirty="0">
                <a:latin typeface="Arial"/>
                <a:ea typeface="Arial"/>
              </a:rPr>
              <a:t>   </a:t>
            </a:r>
            <a:r>
              <a:rPr lang="fr-FR" sz="1996" b="1" u="sng" spc="-1" dirty="0">
                <a:latin typeface="Arial"/>
                <a:ea typeface="Arial"/>
              </a:rPr>
              <a:t>Les recommandations</a:t>
            </a:r>
            <a:endParaRPr lang="fr-FR" sz="1996" spc="-1" dirty="0">
              <a:latin typeface="Times New Roman"/>
            </a:endParaRPr>
          </a:p>
          <a:p>
            <a:endParaRPr lang="fr-FR" sz="1996" spc="-1" dirty="0">
              <a:latin typeface="Times New Roman"/>
            </a:endParaRPr>
          </a:p>
          <a:p>
            <a:r>
              <a:rPr lang="fr-FR" sz="1996" b="1" spc="-1" dirty="0">
                <a:latin typeface="Arial"/>
                <a:ea typeface="Arial"/>
              </a:rPr>
              <a:t>   - Énoncer clairement  qu'il s'agit de recommandations</a:t>
            </a:r>
            <a:endParaRPr lang="fr-FR" sz="1996" spc="-1" dirty="0">
              <a:latin typeface="Times New Roman"/>
            </a:endParaRPr>
          </a:p>
          <a:p>
            <a:endParaRPr lang="fr-FR" sz="1996" spc="-1" dirty="0">
              <a:latin typeface="Times New Roman"/>
            </a:endParaRPr>
          </a:p>
          <a:p>
            <a:r>
              <a:rPr lang="fr-FR" sz="1996" b="1" spc="-1" dirty="0">
                <a:latin typeface="Arial"/>
                <a:ea typeface="Arial"/>
              </a:rPr>
              <a:t>   - Formuler clairement et précisément les recommandations</a:t>
            </a:r>
            <a:endParaRPr lang="fr-FR" sz="1996" spc="-1" dirty="0">
              <a:latin typeface="Times New Roman"/>
            </a:endParaRPr>
          </a:p>
          <a:p>
            <a:endParaRPr lang="fr-FR" sz="1996" spc="-1" dirty="0">
              <a:latin typeface="Times New Roman"/>
            </a:endParaRPr>
          </a:p>
          <a:p>
            <a:r>
              <a:rPr lang="fr-FR" sz="1996" b="1" spc="-1" dirty="0">
                <a:latin typeface="Arial"/>
                <a:ea typeface="Arial"/>
              </a:rPr>
              <a:t>   - La recommandation n'affecte pas l'économie générale</a:t>
            </a:r>
            <a:endParaRPr lang="fr-FR" sz="1996" spc="-1" dirty="0">
              <a:latin typeface="Times New Roman"/>
            </a:endParaRPr>
          </a:p>
          <a:p>
            <a:endParaRPr lang="fr-FR" sz="1996" spc="-1" dirty="0">
              <a:latin typeface="Times New Roman"/>
            </a:endParaRPr>
          </a:p>
          <a:p>
            <a:r>
              <a:rPr lang="fr-FR" sz="1996" b="1" spc="-1" dirty="0">
                <a:latin typeface="Arial"/>
                <a:ea typeface="Arial"/>
              </a:rPr>
              <a:t>   - La mise en œuvre de la recommandation est laissée à l’initiative du maître d’ouvrage </a:t>
            </a:r>
            <a:endParaRPr lang="fr-FR" sz="1996" spc="-1" dirty="0">
              <a:latin typeface="Times New Roman"/>
            </a:endParaRPr>
          </a:p>
          <a:p>
            <a:endParaRPr lang="fr-FR" sz="1996" spc="-1" dirty="0">
              <a:latin typeface="Times New Roman"/>
            </a:endParaRPr>
          </a:p>
          <a:p>
            <a:pPr marL="195955" indent="-195955" algn="ctr"/>
            <a:endParaRPr lang="fr-FR" sz="1996" spc="-1" dirty="0">
              <a:solidFill>
                <a:srgbClr val="CCCCCC"/>
              </a:solidFill>
              <a:latin typeface="Times New Roman"/>
            </a:endParaRPr>
          </a:p>
          <a:p>
            <a:pPr marL="389298" indent="-195955" algn="ctr"/>
            <a:endParaRPr lang="fr-FR" sz="1996" spc="-1" dirty="0">
              <a:solidFill>
                <a:srgbClr val="CCCCCC"/>
              </a:solidFill>
              <a:latin typeface="Times New Roman"/>
            </a:endParaRPr>
          </a:p>
          <a:p>
            <a:pPr marL="195955" indent="-195955" algn="just"/>
            <a:endParaRPr lang="fr-FR" sz="1996" spc="-1" dirty="0">
              <a:solidFill>
                <a:srgbClr val="CCCCCC"/>
              </a:solidFill>
              <a:latin typeface="Times New Roman"/>
            </a:endParaRPr>
          </a:p>
          <a:p>
            <a:pPr marL="195955" indent="-195955" algn="just"/>
            <a:endParaRPr lang="fr-FR" sz="1996" spc="-1" dirty="0">
              <a:solidFill>
                <a:srgbClr val="CCCCCC"/>
              </a:solidFill>
              <a:latin typeface="Times New Roman"/>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41" name="TextShape 2"/>
          <p:cNvSpPr txBox="1"/>
          <p:nvPr/>
        </p:nvSpPr>
        <p:spPr>
          <a:xfrm>
            <a:off x="1915423" y="1045074"/>
            <a:ext cx="8229954" cy="5625761"/>
          </a:xfrm>
          <a:prstGeom prst="rect">
            <a:avLst/>
          </a:prstGeom>
          <a:noFill/>
          <a:ln>
            <a:noFill/>
          </a:ln>
        </p:spPr>
        <p:txBody>
          <a:bodyPr lIns="81646" tIns="40823" rIns="81646" bIns="40823"/>
          <a:lstStyle/>
          <a:p>
            <a:r>
              <a:rPr lang="fr-FR" sz="2177" b="1" u="sng" spc="-1" dirty="0">
                <a:solidFill>
                  <a:srgbClr val="FF6633"/>
                </a:solidFill>
                <a:latin typeface="Arial"/>
                <a:ea typeface="Arial"/>
              </a:rPr>
              <a:t>La rédaction des conclusions</a:t>
            </a:r>
            <a:endParaRPr lang="fr-FR" sz="2177" spc="-1" dirty="0">
              <a:latin typeface="Arial"/>
            </a:endParaRPr>
          </a:p>
          <a:p>
            <a:endParaRPr lang="fr-FR" sz="2177" spc="-1" dirty="0">
              <a:latin typeface="Arial"/>
            </a:endParaRPr>
          </a:p>
          <a:p>
            <a:r>
              <a:rPr lang="fr-FR" sz="1996" b="1" spc="-1" dirty="0">
                <a:latin typeface="Arial"/>
                <a:ea typeface="Arial"/>
              </a:rPr>
              <a:t>   </a:t>
            </a:r>
            <a:r>
              <a:rPr lang="fr-FR" sz="1996" b="1" u="sng" spc="-1" dirty="0">
                <a:latin typeface="Arial"/>
                <a:ea typeface="Arial"/>
              </a:rPr>
              <a:t>Bilan des avantages et des inconvénients du projet</a:t>
            </a:r>
            <a:endParaRPr lang="fr-FR" sz="1996" spc="-1" dirty="0">
              <a:latin typeface="Arial"/>
            </a:endParaRPr>
          </a:p>
          <a:p>
            <a:endParaRPr lang="fr-FR" sz="1996" spc="-1" dirty="0">
              <a:latin typeface="Arial"/>
            </a:endParaRPr>
          </a:p>
          <a:p>
            <a:r>
              <a:rPr lang="fr-FR" sz="1996" b="1" spc="-1" dirty="0">
                <a:latin typeface="Arial"/>
                <a:ea typeface="Arial"/>
              </a:rPr>
              <a:t>Conseils découlant de la jurisprudence</a:t>
            </a:r>
            <a:endParaRPr lang="fr-FR" sz="1996" spc="-1" dirty="0">
              <a:latin typeface="Arial"/>
            </a:endParaRPr>
          </a:p>
          <a:p>
            <a:pPr algn="just"/>
            <a:r>
              <a:rPr lang="fr-FR" sz="1633" b="1" spc="-1" dirty="0">
                <a:latin typeface="Arial"/>
                <a:ea typeface="Arial"/>
              </a:rPr>
              <a:t>    </a:t>
            </a:r>
            <a:r>
              <a:rPr lang="fr-FR" sz="1996" b="1" spc="-1" dirty="0">
                <a:latin typeface="Arial"/>
                <a:ea typeface="Arial"/>
              </a:rPr>
              <a:t>- Le CE doit donner un avis sur l'ensemble du projet.</a:t>
            </a:r>
            <a:endParaRPr lang="fr-FR" sz="1996" spc="-1" dirty="0">
              <a:latin typeface="Arial"/>
            </a:endParaRPr>
          </a:p>
          <a:p>
            <a:pPr algn="just"/>
            <a:r>
              <a:rPr lang="fr-FR" sz="1996" b="1" spc="-1" dirty="0">
                <a:latin typeface="Arial"/>
                <a:ea typeface="Arial"/>
              </a:rPr>
              <a:t>  - le CE doit témoigner d'une connaissance précise et détaillée du projet et de ses conséquences</a:t>
            </a:r>
            <a:endParaRPr lang="fr-FR" sz="1996" spc="-1" dirty="0">
              <a:latin typeface="Arial"/>
            </a:endParaRPr>
          </a:p>
          <a:p>
            <a:r>
              <a:rPr lang="fr-FR" sz="1996" b="1" spc="-1" dirty="0">
                <a:latin typeface="Arial"/>
                <a:ea typeface="Arial"/>
              </a:rPr>
              <a:t>   - même si le CE ne dit pas le droit, il ne doit pas ignorer la loi</a:t>
            </a:r>
            <a:endParaRPr lang="fr-FR" sz="1996" spc="-1" dirty="0">
              <a:latin typeface="Arial"/>
            </a:endParaRPr>
          </a:p>
          <a:p>
            <a:r>
              <a:rPr lang="fr-FR" sz="1996" b="1" spc="-1" dirty="0">
                <a:latin typeface="Arial"/>
                <a:ea typeface="Arial"/>
              </a:rPr>
              <a:t>   -  les appréciations doivent être personnelles.</a:t>
            </a:r>
            <a:endParaRPr lang="fr-FR" sz="1996" spc="-1" dirty="0">
              <a:latin typeface="Arial"/>
            </a:endParaRPr>
          </a:p>
          <a:p>
            <a:endParaRPr lang="fr-FR" sz="1996" spc="-1" dirty="0">
              <a:latin typeface="Arial"/>
            </a:endParaRPr>
          </a:p>
          <a:p>
            <a:pPr algn="just"/>
            <a:r>
              <a:rPr lang="fr-FR" sz="1996" b="1" spc="-1" dirty="0">
                <a:latin typeface="Arial"/>
                <a:ea typeface="Arial"/>
              </a:rPr>
              <a:t>   - théorie du bilan :  "Une opération ne peut être légalement  déclarée d'utilité publique  que si les atteintes à la propriété privée, le coût financier et éventuellement les inconvénients d'ordre social ou l'atteinte à d'autres intérêts publics qu'elle comporte ne sont pas excessifs eu égard à l'intérêt qu'elle présente" + préoccupations environnementales</a:t>
            </a:r>
            <a:endParaRPr lang="fr-FR" sz="1996" spc="-1" dirty="0">
              <a:latin typeface="Arial"/>
            </a:endParaRPr>
          </a:p>
          <a:p>
            <a:pPr algn="just"/>
            <a:endParaRPr lang="fr-FR" sz="1996" spc="-1" dirty="0">
              <a:latin typeface="Arial"/>
            </a:endParaRPr>
          </a:p>
          <a:p>
            <a:pPr algn="just"/>
            <a:r>
              <a:rPr lang="fr-FR" sz="1996" b="1" spc="-1" dirty="0">
                <a:solidFill>
                  <a:srgbClr val="FFFF00"/>
                </a:solidFill>
                <a:latin typeface="Arial"/>
                <a:ea typeface="Arial"/>
              </a:rPr>
              <a:t> </a:t>
            </a:r>
            <a:endParaRPr lang="fr-FR" sz="1996" spc="-1" dirty="0">
              <a:latin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43" name="TextShape 2"/>
          <p:cNvSpPr txBox="1"/>
          <p:nvPr/>
        </p:nvSpPr>
        <p:spPr>
          <a:xfrm>
            <a:off x="2176691" y="1258661"/>
            <a:ext cx="7958235" cy="5083956"/>
          </a:xfrm>
          <a:prstGeom prst="rect">
            <a:avLst/>
          </a:prstGeom>
          <a:noFill/>
          <a:ln>
            <a:noFill/>
          </a:ln>
        </p:spPr>
        <p:txBody>
          <a:bodyPr lIns="0" tIns="0" rIns="0" bIns="0" anchor="ctr"/>
          <a:lstStyle/>
          <a:p>
            <a:r>
              <a:rPr lang="fr-FR" sz="1996" b="1" u="sng" spc="-1" dirty="0">
                <a:solidFill>
                  <a:srgbClr val="FF8080"/>
                </a:solidFill>
                <a:latin typeface="Arial"/>
                <a:ea typeface="Arial"/>
              </a:rPr>
              <a:t>Dans le cas des DUP il convient d'examiner :</a:t>
            </a:r>
            <a:endParaRPr lang="fr-FR" sz="1996" spc="-1" dirty="0">
              <a:solidFill>
                <a:srgbClr val="CCCCCC"/>
              </a:solidFill>
              <a:latin typeface="Times New Roman"/>
            </a:endParaRPr>
          </a:p>
          <a:p>
            <a:endParaRPr lang="fr-FR" sz="1996" spc="-1" dirty="0">
              <a:solidFill>
                <a:srgbClr val="CCCCCC"/>
              </a:solidFill>
              <a:latin typeface="Times New Roman"/>
            </a:endParaRPr>
          </a:p>
          <a:p>
            <a:r>
              <a:rPr lang="fr-FR" sz="1996" b="1" spc="-1" dirty="0">
                <a:latin typeface="Arial"/>
              </a:rPr>
              <a:t>1) Si l'opération présente concrètement un caractère d'intérêt public ;</a:t>
            </a:r>
            <a:endParaRPr lang="fr-FR" sz="1996" spc="-1" dirty="0">
              <a:latin typeface="Times New Roman"/>
            </a:endParaRPr>
          </a:p>
          <a:p>
            <a:r>
              <a:rPr lang="fr-FR" sz="1996" b="1" spc="-1" dirty="0">
                <a:latin typeface="Arial"/>
              </a:rPr>
              <a:t>2) Si l'expropriation envisagée est nécessaire pour atteindre les objectifs de l'opération ;</a:t>
            </a:r>
            <a:endParaRPr lang="fr-FR" sz="1996" spc="-1" dirty="0">
              <a:latin typeface="Times New Roman"/>
            </a:endParaRPr>
          </a:p>
          <a:p>
            <a:r>
              <a:rPr lang="fr-FR" sz="1996" b="1" spc="-1" dirty="0">
                <a:latin typeface="Arial"/>
              </a:rPr>
              <a:t>3) Si le bilan coûts-avantages penche en faveur de l'opération, à savoir :</a:t>
            </a:r>
            <a:endParaRPr lang="fr-FR" sz="1996" spc="-1" dirty="0">
              <a:latin typeface="Times New Roman"/>
            </a:endParaRPr>
          </a:p>
          <a:p>
            <a:r>
              <a:rPr lang="fr-FR" sz="1996" b="1" spc="-1" dirty="0">
                <a:latin typeface="Arial"/>
              </a:rPr>
              <a:t>   &gt; les atteintes à la propriété privée ;</a:t>
            </a:r>
            <a:endParaRPr lang="fr-FR" sz="1996" spc="-1" dirty="0">
              <a:latin typeface="Times New Roman"/>
            </a:endParaRPr>
          </a:p>
          <a:p>
            <a:r>
              <a:rPr lang="fr-FR" sz="1996" b="1" spc="-1" dirty="0">
                <a:latin typeface="Arial"/>
              </a:rPr>
              <a:t>   &gt; le coût financier</a:t>
            </a:r>
            <a:endParaRPr lang="fr-FR" sz="1996" spc="-1" dirty="0">
              <a:latin typeface="Times New Roman"/>
            </a:endParaRPr>
          </a:p>
          <a:p>
            <a:r>
              <a:rPr lang="fr-FR" sz="1996" b="1" spc="-1" dirty="0">
                <a:latin typeface="Arial"/>
              </a:rPr>
              <a:t>   &gt; les inconvénients d'ordre social et l'atteinte à d'autres intérêts publics :</a:t>
            </a:r>
            <a:endParaRPr lang="fr-FR" sz="1996" spc="-1" dirty="0">
              <a:latin typeface="Times New Roman"/>
            </a:endParaRPr>
          </a:p>
          <a:p>
            <a:r>
              <a:rPr lang="fr-FR" sz="1996" b="1" spc="-1" dirty="0">
                <a:latin typeface="Arial"/>
              </a:rPr>
              <a:t>   &gt; les autres critères à examiner :</a:t>
            </a:r>
            <a:endParaRPr lang="fr-FR" sz="1996" spc="-1" dirty="0">
              <a:latin typeface="Times New Roman"/>
            </a:endParaRPr>
          </a:p>
          <a:p>
            <a:r>
              <a:rPr lang="fr-FR" sz="1814" b="1" spc="-1" dirty="0">
                <a:latin typeface="Arial"/>
              </a:rPr>
              <a:t> </a:t>
            </a:r>
            <a:endParaRPr lang="fr-FR" sz="1814" spc="-1" dirty="0">
              <a:latin typeface="Times New Roman"/>
            </a:endParaRPr>
          </a:p>
          <a:p>
            <a:pPr marL="195955" indent="-195955" algn="just"/>
            <a:endParaRPr lang="fr-FR" sz="1814" spc="-1" dirty="0">
              <a:solidFill>
                <a:srgbClr val="CCCCCC"/>
              </a:solidFill>
              <a:latin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45" name="TextShape 2"/>
          <p:cNvSpPr txBox="1"/>
          <p:nvPr/>
        </p:nvSpPr>
        <p:spPr>
          <a:xfrm>
            <a:off x="2195633" y="2217101"/>
            <a:ext cx="7958235" cy="2156770"/>
          </a:xfrm>
          <a:prstGeom prst="rect">
            <a:avLst/>
          </a:prstGeom>
          <a:noFill/>
          <a:ln>
            <a:noFill/>
          </a:ln>
        </p:spPr>
        <p:txBody>
          <a:bodyPr lIns="0" tIns="0" rIns="0" bIns="0" anchor="ctr"/>
          <a:lstStyle/>
          <a:p>
            <a:r>
              <a:rPr lang="fr-FR" sz="1996" b="1" u="sng" spc="-1" dirty="0">
                <a:solidFill>
                  <a:srgbClr val="FF8080"/>
                </a:solidFill>
                <a:latin typeface="Arial"/>
                <a:ea typeface="Arial"/>
              </a:rPr>
              <a:t>Dans le cas des documents d'urbanisme</a:t>
            </a:r>
            <a:endParaRPr lang="fr-FR" sz="1996" spc="-1" dirty="0">
              <a:solidFill>
                <a:srgbClr val="CCCCCC"/>
              </a:solidFill>
              <a:latin typeface="Times New Roman"/>
            </a:endParaRPr>
          </a:p>
          <a:p>
            <a:endParaRPr lang="fr-FR" sz="1996" spc="-1" dirty="0">
              <a:solidFill>
                <a:srgbClr val="CCCCCC"/>
              </a:solidFill>
              <a:latin typeface="Times New Roman"/>
            </a:endParaRPr>
          </a:p>
          <a:p>
            <a:r>
              <a:rPr lang="fr-FR" sz="1996" b="1" spc="-1" dirty="0">
                <a:latin typeface="Arial"/>
                <a:ea typeface="Arial"/>
              </a:rPr>
              <a:t>  </a:t>
            </a:r>
            <a:br>
              <a:rPr lang="fr-FR" sz="1996" b="1" spc="-1" dirty="0">
                <a:latin typeface="Arial"/>
                <a:ea typeface="Arial"/>
              </a:rPr>
            </a:br>
            <a:r>
              <a:rPr lang="fr-FR" sz="1996" b="1" spc="-1" dirty="0">
                <a:latin typeface="Arial"/>
                <a:ea typeface="Arial"/>
              </a:rPr>
              <a:t>- L'article L101-2 précise les divers objectifs que les collectivités publiques doivent atteindre en matière d'urbanisme</a:t>
            </a:r>
            <a:endParaRPr lang="fr-FR" sz="1996" spc="-1" dirty="0">
              <a:latin typeface="Times New Roman"/>
            </a:endParaRPr>
          </a:p>
          <a:p>
            <a:r>
              <a:rPr lang="fr-FR" sz="1996" b="1" spc="-1" dirty="0">
                <a:latin typeface="Arial"/>
                <a:ea typeface="Arial"/>
              </a:rPr>
              <a:t>  - Ces objectifs peuvent guider la réflexion du  CE</a:t>
            </a:r>
            <a:endParaRPr lang="fr-FR" sz="1996" spc="-1" dirty="0">
              <a:latin typeface="Times New Roman"/>
            </a:endParaRPr>
          </a:p>
          <a:p>
            <a:r>
              <a:rPr lang="fr-FR" sz="1996" b="1" spc="-1" dirty="0">
                <a:latin typeface="Arial"/>
                <a:ea typeface="Arial"/>
              </a:rPr>
              <a:t>  - Faire une sélection adaptée à l'enquête</a:t>
            </a:r>
            <a:endParaRPr lang="fr-FR" sz="1996" spc="-1" dirty="0">
              <a:latin typeface="Times New Roman"/>
            </a:endParaRPr>
          </a:p>
          <a:p>
            <a:endParaRPr lang="fr-FR" sz="1996" spc="-1" dirty="0">
              <a:latin typeface="Times New Roman"/>
            </a:endParaRPr>
          </a:p>
          <a:p>
            <a:r>
              <a:rPr lang="fr-FR" sz="1996" b="1" spc="-1" dirty="0">
                <a:solidFill>
                  <a:srgbClr val="FFFF00"/>
                </a:solidFill>
                <a:latin typeface="Arial"/>
                <a:ea typeface="Arial"/>
              </a:rPr>
              <a:t>   </a:t>
            </a:r>
            <a:endParaRPr lang="fr-FR" sz="1996" spc="-1" dirty="0">
              <a:solidFill>
                <a:srgbClr val="CCCCCC"/>
              </a:solidFill>
              <a:latin typeface="Times New Roman"/>
            </a:endParaRPr>
          </a:p>
          <a:p>
            <a:endParaRPr lang="fr-FR" sz="1996" spc="-1" dirty="0">
              <a:solidFill>
                <a:srgbClr val="CCCCCC"/>
              </a:solidFill>
              <a:latin typeface="Times New Roman"/>
            </a:endParaRPr>
          </a:p>
          <a:p>
            <a:pPr marL="195955" indent="-195955" algn="ctr"/>
            <a:endParaRPr lang="fr-FR" sz="1996" spc="-1" dirty="0">
              <a:solidFill>
                <a:srgbClr val="CCCCCC"/>
              </a:solidFill>
              <a:latin typeface="Times New Roman"/>
            </a:endParaRPr>
          </a:p>
          <a:p>
            <a:pPr marL="389298" indent="-195955" algn="ctr"/>
            <a:endParaRPr lang="fr-FR" sz="1996" spc="-1" dirty="0">
              <a:solidFill>
                <a:srgbClr val="CCCCCC"/>
              </a:solidFill>
              <a:latin typeface="Times New Roman"/>
            </a:endParaRPr>
          </a:p>
          <a:p>
            <a:pPr marL="195955" indent="-195955" algn="just"/>
            <a:endParaRPr lang="fr-FR" sz="1996" spc="-1" dirty="0">
              <a:solidFill>
                <a:srgbClr val="CCCCCC"/>
              </a:solidFill>
              <a:latin typeface="Times New Roman"/>
            </a:endParaRPr>
          </a:p>
          <a:p>
            <a:pPr marL="195955" indent="-195955" algn="just"/>
            <a:endParaRPr lang="fr-FR" sz="1996" spc="-1" dirty="0">
              <a:solidFill>
                <a:srgbClr val="CCCCCC"/>
              </a:solidFill>
              <a:latin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B1A40B-BAD9-4C0A-08C8-E8324B26912E}"/>
              </a:ext>
            </a:extLst>
          </p:cNvPr>
          <p:cNvSpPr>
            <a:spLocks noGrp="1"/>
          </p:cNvSpPr>
          <p:nvPr>
            <p:ph type="title"/>
          </p:nvPr>
        </p:nvSpPr>
        <p:spPr>
          <a:xfrm>
            <a:off x="677334" y="609600"/>
            <a:ext cx="8596668" cy="850232"/>
          </a:xfrm>
        </p:spPr>
        <p:txBody>
          <a:bodyPr/>
          <a:lstStyle/>
          <a:p>
            <a:pPr algn="ctr"/>
            <a:r>
              <a:rPr lang="fr-FR" sz="3600" b="0" u="sng" strike="noStrike" spc="-1" dirty="0">
                <a:solidFill>
                  <a:srgbClr val="000000"/>
                </a:solidFill>
                <a:uFillTx/>
                <a:latin typeface="Trebuchet MS"/>
                <a:ea typeface="Microsoft YaHei"/>
              </a:rPr>
              <a:t>Les différents types d’enquête</a:t>
            </a:r>
            <a:endParaRPr lang="fr-FR" dirty="0"/>
          </a:p>
        </p:txBody>
      </p:sp>
      <p:sp>
        <p:nvSpPr>
          <p:cNvPr id="4" name="ZoneTexte 3">
            <a:extLst>
              <a:ext uri="{FF2B5EF4-FFF2-40B4-BE49-F238E27FC236}">
                <a16:creationId xmlns:a16="http://schemas.microsoft.com/office/drawing/2014/main" id="{C933B3E0-E8BA-242F-8888-35F7D366E6FE}"/>
              </a:ext>
            </a:extLst>
          </p:cNvPr>
          <p:cNvSpPr txBox="1"/>
          <p:nvPr/>
        </p:nvSpPr>
        <p:spPr>
          <a:xfrm>
            <a:off x="677334" y="1203056"/>
            <a:ext cx="9156477" cy="5929828"/>
          </a:xfrm>
          <a:prstGeom prst="rect">
            <a:avLst/>
          </a:prstGeom>
          <a:noFill/>
        </p:spPr>
        <p:txBody>
          <a:bodyPr wrap="square">
            <a:spAutoFit/>
          </a:bodyPr>
          <a:lstStyle/>
          <a:p>
            <a:pPr>
              <a:lnSpc>
                <a:spcPct val="100000"/>
              </a:lnSpc>
              <a:spcBef>
                <a:spcPts val="601"/>
              </a:spcBef>
              <a:buClr>
                <a:srgbClr val="B13F9A"/>
              </a:buClr>
              <a:buSzPct val="73000"/>
            </a:pPr>
            <a:r>
              <a:rPr lang="fr-FR" sz="2300" b="0" strike="noStrike" spc="-1" dirty="0">
                <a:solidFill>
                  <a:srgbClr val="6C6C6C"/>
                </a:solidFill>
                <a:latin typeface="Trebuchet MS"/>
                <a:ea typeface="Microsoft YaHei"/>
              </a:rPr>
              <a:t>Avant : multiplication des textes</a:t>
            </a:r>
          </a:p>
          <a:p>
            <a:pPr>
              <a:lnSpc>
                <a:spcPct val="100000"/>
              </a:lnSpc>
              <a:spcBef>
                <a:spcPts val="601"/>
              </a:spcBef>
              <a:buClr>
                <a:srgbClr val="B13F9A"/>
              </a:buClr>
              <a:buSzPct val="73000"/>
            </a:pPr>
            <a:r>
              <a:rPr lang="fr-FR" sz="2300" b="0" strike="noStrike" spc="-1" dirty="0">
                <a:solidFill>
                  <a:srgbClr val="6C6C6C"/>
                </a:solidFill>
                <a:latin typeface="Trebuchet MS"/>
                <a:ea typeface="Microsoft YaHei"/>
              </a:rPr>
              <a:t>Depuis la loi ENE on distingue les enquêtes :</a:t>
            </a:r>
          </a:p>
          <a:p>
            <a:pPr>
              <a:lnSpc>
                <a:spcPct val="100000"/>
              </a:lnSpc>
              <a:spcBef>
                <a:spcPts val="601"/>
              </a:spcBef>
              <a:buClr>
                <a:srgbClr val="B13F9A"/>
              </a:buClr>
              <a:buSzPct val="73000"/>
            </a:pPr>
            <a:r>
              <a:rPr lang="fr-FR" sz="2000" b="0" strike="noStrike" spc="-1" dirty="0">
                <a:solidFill>
                  <a:srgbClr val="000000"/>
                </a:solidFill>
                <a:latin typeface="Trebuchet MS"/>
                <a:ea typeface="Microsoft YaHei"/>
              </a:rPr>
              <a:t>Relevant du Code de l’Environnement :	</a:t>
            </a:r>
            <a:endParaRPr lang="fr-FR" sz="2000" b="0" strike="noStrike" spc="-1" dirty="0">
              <a:latin typeface="Arial"/>
            </a:endParaRPr>
          </a:p>
          <a:p>
            <a:pPr marL="369180" lvl="2" indent="-342900">
              <a:lnSpc>
                <a:spcPct val="100000"/>
              </a:lnSpc>
              <a:spcBef>
                <a:spcPts val="400"/>
              </a:spcBef>
              <a:buFontTx/>
              <a:buChar char="-"/>
            </a:pPr>
            <a:r>
              <a:rPr lang="fr-FR" sz="2000" b="0" strike="noStrike" spc="-1" dirty="0">
                <a:solidFill>
                  <a:srgbClr val="000000"/>
                </a:solidFill>
                <a:latin typeface="Trebuchet MS"/>
                <a:ea typeface="Microsoft YaHei"/>
              </a:rPr>
              <a:t>décisions prises en matière d'environnement</a:t>
            </a:r>
          </a:p>
          <a:p>
            <a:pPr marL="369180" lvl="2" indent="-342900">
              <a:lnSpc>
                <a:spcPct val="100000"/>
              </a:lnSpc>
              <a:spcBef>
                <a:spcPts val="400"/>
              </a:spcBef>
              <a:buFontTx/>
              <a:buChar char="-"/>
            </a:pPr>
            <a:r>
              <a:rPr lang="fr-FR" sz="2000" b="0" strike="noStrike" spc="-1" dirty="0">
                <a:solidFill>
                  <a:srgbClr val="000000"/>
                </a:solidFill>
                <a:latin typeface="Trebuchet MS"/>
                <a:ea typeface="Microsoft YaHei"/>
              </a:rPr>
              <a:t>plus de 90 % des enquêtes</a:t>
            </a:r>
          </a:p>
          <a:p>
            <a:pPr marL="369180" lvl="2" indent="-342900">
              <a:lnSpc>
                <a:spcPct val="100000"/>
              </a:lnSpc>
              <a:spcBef>
                <a:spcPts val="400"/>
              </a:spcBef>
              <a:buFontTx/>
              <a:buChar char="-"/>
            </a:pPr>
            <a:r>
              <a:rPr lang="fr-FR" sz="2000" b="0" strike="noStrike" spc="-1" dirty="0">
                <a:solidFill>
                  <a:srgbClr val="000000"/>
                </a:solidFill>
                <a:latin typeface="Trebuchet MS"/>
                <a:ea typeface="Microsoft YaHei"/>
              </a:rPr>
              <a:t>très formalisée</a:t>
            </a:r>
          </a:p>
          <a:p>
            <a:pPr marL="369180" lvl="2" indent="-342900">
              <a:lnSpc>
                <a:spcPct val="100000"/>
              </a:lnSpc>
              <a:spcBef>
                <a:spcPts val="400"/>
              </a:spcBef>
              <a:buFontTx/>
              <a:buChar char="-"/>
            </a:pPr>
            <a:r>
              <a:rPr lang="fr-FR" sz="2000" b="0" strike="noStrike" spc="-1" dirty="0">
                <a:solidFill>
                  <a:srgbClr val="000000"/>
                </a:solidFill>
                <a:latin typeface="Trebuchet MS"/>
                <a:ea typeface="Microsoft YaHei"/>
              </a:rPr>
              <a:t>désignation par le TA </a:t>
            </a:r>
          </a:p>
          <a:p>
            <a:pPr marL="369180" lvl="2" indent="-342900">
              <a:lnSpc>
                <a:spcPct val="100000"/>
              </a:lnSpc>
              <a:spcBef>
                <a:spcPts val="400"/>
              </a:spcBef>
              <a:buFontTx/>
              <a:buChar char="-"/>
            </a:pPr>
            <a:r>
              <a:rPr lang="fr-FR" sz="2000" b="0" strike="noStrike" spc="-1" dirty="0">
                <a:solidFill>
                  <a:srgbClr val="000000"/>
                </a:solidFill>
                <a:latin typeface="Trebuchet MS"/>
                <a:ea typeface="Microsoft YaHei"/>
              </a:rPr>
              <a:t>portée accrue.</a:t>
            </a:r>
          </a:p>
          <a:p>
            <a:pPr marL="26280" lvl="2">
              <a:lnSpc>
                <a:spcPct val="100000"/>
              </a:lnSpc>
              <a:spcBef>
                <a:spcPts val="400"/>
              </a:spcBef>
            </a:pPr>
            <a:r>
              <a:rPr lang="fr-FR" sz="2000" b="0" strike="noStrike" spc="-1" dirty="0">
                <a:solidFill>
                  <a:srgbClr val="000000"/>
                </a:solidFill>
                <a:latin typeface="Trebuchet MS"/>
                <a:ea typeface="Microsoft YaHei"/>
              </a:rPr>
              <a:t>Relevant du Code de l'expropriation :</a:t>
            </a:r>
            <a:endParaRPr lang="fr-FR" sz="2000" b="0" strike="noStrike" spc="-1" dirty="0">
              <a:latin typeface="Arial"/>
            </a:endParaRPr>
          </a:p>
          <a:p>
            <a:pPr marL="752400" lvl="2" indent="-228600">
              <a:lnSpc>
                <a:spcPct val="100000"/>
              </a:lnSpc>
              <a:spcBef>
                <a:spcPts val="400"/>
              </a:spcBef>
            </a:pPr>
            <a:r>
              <a:rPr lang="fr-FR" sz="2000" b="0" strike="noStrike" spc="-1" dirty="0">
                <a:solidFill>
                  <a:srgbClr val="000000"/>
                </a:solidFill>
                <a:latin typeface="Trebuchet MS"/>
                <a:ea typeface="Microsoft YaHei"/>
              </a:rPr>
              <a:t>- régies par le code de l'expropriation ;</a:t>
            </a:r>
            <a:endParaRPr lang="fr-FR" sz="2000" b="0" strike="noStrike" spc="-1" dirty="0">
              <a:latin typeface="Arial"/>
            </a:endParaRPr>
          </a:p>
          <a:p>
            <a:pPr marL="752400" lvl="2" indent="-228600">
              <a:lnSpc>
                <a:spcPct val="100000"/>
              </a:lnSpc>
              <a:spcBef>
                <a:spcPts val="400"/>
              </a:spcBef>
            </a:pPr>
            <a:r>
              <a:rPr lang="fr-FR" sz="2000" b="0" strike="noStrike" spc="-1" dirty="0">
                <a:solidFill>
                  <a:srgbClr val="000000"/>
                </a:solidFill>
                <a:latin typeface="Trebuchet MS"/>
                <a:ea typeface="Microsoft YaHei"/>
              </a:rPr>
              <a:t>- enquêtes préalables à la DUP et enquêtes parcellaires ;</a:t>
            </a:r>
            <a:endParaRPr lang="fr-FR" sz="2000" b="0" strike="noStrike" spc="-1" dirty="0">
              <a:latin typeface="Arial"/>
            </a:endParaRPr>
          </a:p>
          <a:p>
            <a:pPr marL="752400" lvl="2" indent="-228600">
              <a:lnSpc>
                <a:spcPct val="100000"/>
              </a:lnSpc>
              <a:spcBef>
                <a:spcPts val="400"/>
              </a:spcBef>
            </a:pPr>
            <a:r>
              <a:rPr lang="fr-FR" sz="2000" b="0" strike="noStrike" spc="-1" dirty="0">
                <a:solidFill>
                  <a:srgbClr val="000000"/>
                </a:solidFill>
                <a:latin typeface="Trebuchet MS"/>
                <a:ea typeface="Microsoft YaHei"/>
              </a:rPr>
              <a:t>- garantir le droit de propriété ;</a:t>
            </a:r>
            <a:endParaRPr lang="fr-FR" sz="2000" b="0" strike="noStrike" spc="-1" dirty="0">
              <a:latin typeface="Arial"/>
            </a:endParaRPr>
          </a:p>
          <a:p>
            <a:pPr marL="752400" lvl="2" indent="-228600">
              <a:lnSpc>
                <a:spcPct val="100000"/>
              </a:lnSpc>
              <a:spcBef>
                <a:spcPts val="400"/>
              </a:spcBef>
            </a:pPr>
            <a:r>
              <a:rPr lang="fr-FR" sz="2000" b="0" strike="noStrike" spc="-1" dirty="0">
                <a:solidFill>
                  <a:srgbClr val="000000"/>
                </a:solidFill>
                <a:latin typeface="Trebuchet MS"/>
                <a:ea typeface="Microsoft YaHei"/>
              </a:rPr>
              <a:t>- désignation par le Préfet ;</a:t>
            </a:r>
            <a:endParaRPr lang="fr-FR" sz="2000" b="0" strike="noStrike" spc="-1" dirty="0">
              <a:latin typeface="Arial"/>
            </a:endParaRPr>
          </a:p>
          <a:p>
            <a:pPr marL="866700" lvl="2" indent="-342900">
              <a:lnSpc>
                <a:spcPct val="100000"/>
              </a:lnSpc>
              <a:spcBef>
                <a:spcPts val="400"/>
              </a:spcBef>
              <a:buFontTx/>
              <a:buChar char="-"/>
            </a:pPr>
            <a:r>
              <a:rPr lang="fr-FR" sz="2000" b="0" strike="noStrike" spc="-1" dirty="0">
                <a:solidFill>
                  <a:srgbClr val="000000"/>
                </a:solidFill>
                <a:latin typeface="Trebuchet MS"/>
                <a:ea typeface="Microsoft YaHei"/>
              </a:rPr>
              <a:t>pas d'incidence sur l’environnement ;</a:t>
            </a:r>
          </a:p>
          <a:p>
            <a:pPr marL="66600" lvl="1">
              <a:spcBef>
                <a:spcPts val="400"/>
              </a:spcBef>
            </a:pPr>
            <a:r>
              <a:rPr lang="fr-FR" sz="2000" b="0" strike="noStrike" spc="-1" dirty="0">
                <a:solidFill>
                  <a:srgbClr val="000000"/>
                </a:solidFill>
                <a:latin typeface="Trebuchet MS"/>
                <a:ea typeface="Microsoft YaHei"/>
              </a:rPr>
              <a:t>Relevant du code des relations entre l'administration et le public</a:t>
            </a:r>
          </a:p>
          <a:p>
            <a:pPr marL="66600" lvl="1">
              <a:spcBef>
                <a:spcPts val="400"/>
              </a:spcBef>
            </a:pPr>
            <a:endParaRPr lang="fr-FR" sz="2000" b="0" strike="noStrike" spc="-1" dirty="0">
              <a:latin typeface="Arial"/>
            </a:endParaRPr>
          </a:p>
        </p:txBody>
      </p:sp>
    </p:spTree>
    <p:extLst>
      <p:ext uri="{BB962C8B-B14F-4D97-AF65-F5344CB8AC3E}">
        <p14:creationId xmlns:p14="http://schemas.microsoft.com/office/powerpoint/2010/main" val="4241488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47" name="TextShape 2"/>
          <p:cNvSpPr txBox="1"/>
          <p:nvPr/>
        </p:nvSpPr>
        <p:spPr>
          <a:xfrm>
            <a:off x="2195633" y="1175708"/>
            <a:ext cx="7958235" cy="5083956"/>
          </a:xfrm>
          <a:prstGeom prst="rect">
            <a:avLst/>
          </a:prstGeom>
          <a:noFill/>
          <a:ln>
            <a:noFill/>
          </a:ln>
        </p:spPr>
        <p:txBody>
          <a:bodyPr lIns="0" tIns="0" rIns="0" bIns="0" anchor="ctr"/>
          <a:lstStyle/>
          <a:p>
            <a:r>
              <a:rPr lang="fr-FR" sz="1996" b="1" u="sng" spc="-1">
                <a:solidFill>
                  <a:srgbClr val="FF8080"/>
                </a:solidFill>
                <a:latin typeface="Arial"/>
                <a:ea typeface="Arial"/>
              </a:rPr>
              <a:t>Dans le cas du code de l’environnement et de divers codes</a:t>
            </a:r>
            <a:endParaRPr lang="fr-FR" sz="1996" spc="-1">
              <a:solidFill>
                <a:srgbClr val="CCCCCC"/>
              </a:solidFill>
              <a:latin typeface="Times New Roman"/>
            </a:endParaRPr>
          </a:p>
          <a:p>
            <a:endParaRPr lang="fr-FR" sz="1996" spc="-1">
              <a:solidFill>
                <a:srgbClr val="CCCCCC"/>
              </a:solidFill>
              <a:latin typeface="Times New Roman"/>
            </a:endParaRPr>
          </a:p>
          <a:p>
            <a:endParaRPr lang="fr-FR" sz="1996" spc="-1">
              <a:solidFill>
                <a:srgbClr val="CCCCCC"/>
              </a:solidFill>
              <a:latin typeface="Times New Roman"/>
            </a:endParaRPr>
          </a:p>
          <a:p>
            <a:r>
              <a:rPr lang="fr-FR" sz="1996" b="1" spc="-1">
                <a:solidFill>
                  <a:srgbClr val="FFFF00"/>
                </a:solidFill>
                <a:latin typeface="Arial"/>
                <a:ea typeface="Arial"/>
              </a:rPr>
              <a:t>   </a:t>
            </a:r>
            <a:endParaRPr lang="fr-FR" sz="1996" spc="-1">
              <a:solidFill>
                <a:srgbClr val="CCCCCC"/>
              </a:solidFill>
              <a:latin typeface="Times New Roman"/>
            </a:endParaRPr>
          </a:p>
          <a:p>
            <a:endParaRPr lang="fr-FR" sz="1996" spc="-1">
              <a:solidFill>
                <a:srgbClr val="CCCCCC"/>
              </a:solidFill>
              <a:latin typeface="Times New Roman"/>
            </a:endParaRPr>
          </a:p>
          <a:p>
            <a:pPr marL="195955" indent="-195955" algn="ctr"/>
            <a:endParaRPr lang="fr-FR" sz="1996" spc="-1">
              <a:solidFill>
                <a:srgbClr val="CCCCCC"/>
              </a:solidFill>
              <a:latin typeface="Times New Roman"/>
            </a:endParaRPr>
          </a:p>
          <a:p>
            <a:pPr marL="389298" indent="-195955" algn="ctr"/>
            <a:endParaRPr lang="fr-FR" sz="1996" spc="-1">
              <a:solidFill>
                <a:srgbClr val="CCCCCC"/>
              </a:solidFill>
              <a:latin typeface="Times New Roman"/>
            </a:endParaRPr>
          </a:p>
          <a:p>
            <a:pPr marL="195955" indent="-195955" algn="just"/>
            <a:endParaRPr lang="fr-FR" sz="1996" spc="-1">
              <a:solidFill>
                <a:srgbClr val="CCCCCC"/>
              </a:solidFill>
              <a:latin typeface="Times New Roman"/>
            </a:endParaRPr>
          </a:p>
          <a:p>
            <a:pPr marL="195955" indent="-195955" algn="just"/>
            <a:endParaRPr lang="fr-FR" sz="1996" spc="-1">
              <a:solidFill>
                <a:srgbClr val="CCCCCC"/>
              </a:solidFill>
              <a:latin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49" name="TextShape 2"/>
          <p:cNvSpPr txBox="1"/>
          <p:nvPr/>
        </p:nvSpPr>
        <p:spPr>
          <a:xfrm>
            <a:off x="2195633" y="1175055"/>
            <a:ext cx="7958235" cy="5083956"/>
          </a:xfrm>
          <a:prstGeom prst="rect">
            <a:avLst/>
          </a:prstGeom>
          <a:noFill/>
          <a:ln>
            <a:noFill/>
          </a:ln>
        </p:spPr>
        <p:txBody>
          <a:bodyPr lIns="0" tIns="0" rIns="0" bIns="0" anchor="ctr"/>
          <a:lstStyle/>
          <a:p>
            <a:endParaRPr lang="fr-FR" sz="2177" spc="-1" dirty="0">
              <a:solidFill>
                <a:srgbClr val="CCCCCC"/>
              </a:solidFill>
              <a:latin typeface="Times New Roman"/>
            </a:endParaRPr>
          </a:p>
          <a:p>
            <a:r>
              <a:rPr lang="fr-FR" sz="2177" b="1" u="sng" spc="-1" dirty="0">
                <a:solidFill>
                  <a:srgbClr val="FF950E"/>
                </a:solidFill>
                <a:latin typeface="Arial"/>
              </a:rPr>
              <a:t>Quelques conseils</a:t>
            </a:r>
            <a:endParaRPr lang="fr-FR" sz="2177" spc="-1" dirty="0">
              <a:solidFill>
                <a:srgbClr val="CCCCCC"/>
              </a:solidFill>
              <a:latin typeface="Times New Roman"/>
            </a:endParaRPr>
          </a:p>
          <a:p>
            <a:endParaRPr lang="fr-FR" sz="2177" spc="-1" dirty="0">
              <a:solidFill>
                <a:srgbClr val="CCCCCC"/>
              </a:solidFill>
              <a:latin typeface="Times New Roman"/>
            </a:endParaRPr>
          </a:p>
          <a:p>
            <a:pPr marL="195955" indent="-27107" algn="just"/>
            <a:r>
              <a:rPr lang="fr-FR" sz="1996" b="1" spc="-1" dirty="0">
                <a:latin typeface="Arial"/>
                <a:ea typeface="Segoe UI"/>
              </a:rPr>
              <a:t>- Utiliser la première personne</a:t>
            </a:r>
            <a:endParaRPr lang="fr-FR" sz="1996" spc="-1" dirty="0">
              <a:latin typeface="Times New Roman"/>
            </a:endParaRPr>
          </a:p>
          <a:p>
            <a:pPr marL="195955" indent="-27107" algn="just"/>
            <a:r>
              <a:rPr lang="fr-FR" sz="1996" b="1" spc="-1" dirty="0">
                <a:latin typeface="Arial"/>
                <a:ea typeface="Segoe UI"/>
              </a:rPr>
              <a:t>- Être convaincant</a:t>
            </a:r>
            <a:endParaRPr lang="fr-FR" sz="1996" spc="-1" dirty="0">
              <a:latin typeface="Times New Roman"/>
            </a:endParaRPr>
          </a:p>
          <a:p>
            <a:pPr marL="195955" indent="-27107" algn="just"/>
            <a:r>
              <a:rPr lang="fr-FR" sz="1996" b="1" spc="-1" dirty="0">
                <a:latin typeface="Arial"/>
                <a:ea typeface="Segoe UI"/>
              </a:rPr>
              <a:t>- Exclure des conclusions motivées ce qui ne contribue pas à se forger son avis</a:t>
            </a:r>
            <a:endParaRPr lang="fr-FR" sz="1996" spc="-1" dirty="0">
              <a:latin typeface="Times New Roman"/>
            </a:endParaRPr>
          </a:p>
          <a:p>
            <a:pPr marL="195955" indent="-27107" algn="just"/>
            <a:r>
              <a:rPr lang="fr-FR" sz="1996" b="1" spc="-1" dirty="0">
                <a:latin typeface="Arial"/>
                <a:ea typeface="Segoe UI"/>
              </a:rPr>
              <a:t>- Tout projet légal n’est pas nécessairement opportun</a:t>
            </a:r>
            <a:endParaRPr lang="fr-FR" sz="1996" spc="-1" dirty="0">
              <a:latin typeface="Times New Roman"/>
            </a:endParaRPr>
          </a:p>
          <a:p>
            <a:endParaRPr lang="fr-FR" sz="1996" spc="-1" dirty="0">
              <a:latin typeface="Times New Roman"/>
            </a:endParaRPr>
          </a:p>
          <a:p>
            <a:endParaRPr lang="fr-FR" sz="1996" spc="-1" dirty="0">
              <a:solidFill>
                <a:srgbClr val="CCCCCC"/>
              </a:solidFill>
              <a:latin typeface="Times New Roman"/>
            </a:endParaRPr>
          </a:p>
          <a:p>
            <a:endParaRPr lang="fr-FR" sz="1996" spc="-1" dirty="0">
              <a:solidFill>
                <a:srgbClr val="CCCCCC"/>
              </a:solidFill>
              <a:latin typeface="Times New Roman"/>
            </a:endParaRPr>
          </a:p>
          <a:p>
            <a:endParaRPr lang="fr-FR" sz="1996" spc="-1" dirty="0">
              <a:solidFill>
                <a:srgbClr val="CCCCCC"/>
              </a:solidFill>
              <a:latin typeface="Times New Roman"/>
            </a:endParaRPr>
          </a:p>
          <a:p>
            <a:endParaRPr lang="fr-FR" sz="1996" spc="-1" dirty="0">
              <a:solidFill>
                <a:srgbClr val="CCCCCC"/>
              </a:solidFill>
              <a:latin typeface="Times New Roman"/>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51" name="TextShape 2"/>
          <p:cNvSpPr txBox="1"/>
          <p:nvPr/>
        </p:nvSpPr>
        <p:spPr>
          <a:xfrm>
            <a:off x="2195633" y="914440"/>
            <a:ext cx="7958235" cy="5344571"/>
          </a:xfrm>
          <a:prstGeom prst="rect">
            <a:avLst/>
          </a:prstGeom>
          <a:noFill/>
          <a:ln>
            <a:noFill/>
          </a:ln>
        </p:spPr>
        <p:txBody>
          <a:bodyPr lIns="0" tIns="0" rIns="0" bIns="0" anchor="ctr"/>
          <a:lstStyle/>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p:txBody>
      </p:sp>
      <p:sp>
        <p:nvSpPr>
          <p:cNvPr id="152" name="TextShape 3"/>
          <p:cNvSpPr txBox="1"/>
          <p:nvPr/>
        </p:nvSpPr>
        <p:spPr>
          <a:xfrm>
            <a:off x="2111374" y="1045074"/>
            <a:ext cx="7903368" cy="5298196"/>
          </a:xfrm>
          <a:prstGeom prst="rect">
            <a:avLst/>
          </a:prstGeom>
          <a:noFill/>
          <a:ln>
            <a:noFill/>
          </a:ln>
        </p:spPr>
        <p:txBody>
          <a:bodyPr lIns="81646" tIns="40823" rIns="81646" bIns="40823"/>
          <a:lstStyle/>
          <a:p>
            <a:r>
              <a:rPr lang="fr-FR" sz="2177" spc="-1" dirty="0">
                <a:latin typeface="Arial"/>
              </a:rPr>
              <a:t>AVIS DU COMMISSAIRE ENQUETEUR</a:t>
            </a:r>
          </a:p>
          <a:p>
            <a:pPr algn="just"/>
            <a:r>
              <a:rPr lang="fr-FR" sz="2177" spc="-1" dirty="0">
                <a:latin typeface="Arial"/>
              </a:rPr>
              <a:t>Le commissaire enquêteur après avoir :</a:t>
            </a:r>
          </a:p>
          <a:p>
            <a:pPr algn="just"/>
            <a:r>
              <a:rPr lang="fr-FR" sz="2177" spc="-1" dirty="0">
                <a:latin typeface="Arial"/>
              </a:rPr>
              <a:t>- Etudié et analysé le dossier accessible au public ;</a:t>
            </a:r>
          </a:p>
          <a:p>
            <a:pPr algn="just"/>
            <a:r>
              <a:rPr lang="fr-FR" sz="2177" spc="-1" dirty="0">
                <a:latin typeface="Arial"/>
              </a:rPr>
              <a:t>- Rencontré le porteur de projet, les maires et visité les lieux ;</a:t>
            </a:r>
          </a:p>
          <a:p>
            <a:pPr algn="just"/>
            <a:r>
              <a:rPr lang="fr-FR" sz="2177" spc="-1" dirty="0">
                <a:latin typeface="Arial"/>
              </a:rPr>
              <a:t>- Analysé l'avis de l'autorité environnementale ainsi que les autres avis ;</a:t>
            </a:r>
          </a:p>
          <a:p>
            <a:pPr algn="just"/>
            <a:r>
              <a:rPr lang="fr-FR" sz="2177" spc="-1" dirty="0">
                <a:latin typeface="Arial"/>
              </a:rPr>
              <a:t>- Noté la conformité du dossier et du déroulement de l'enquête ;</a:t>
            </a:r>
          </a:p>
          <a:p>
            <a:pPr algn="just"/>
            <a:r>
              <a:rPr lang="fr-FR" sz="2177" spc="-1" dirty="0">
                <a:latin typeface="Arial"/>
              </a:rPr>
              <a:t>- Constaté la faible participation du public ;</a:t>
            </a:r>
          </a:p>
          <a:p>
            <a:pPr algn="just"/>
            <a:r>
              <a:rPr lang="fr-FR" sz="2177" spc="-1" dirty="0">
                <a:latin typeface="Arial"/>
              </a:rPr>
              <a:t>- Evalué la sensibilité du parc et les mesures prises vis-à-vis des milieux naturel, physique et humain ;</a:t>
            </a:r>
          </a:p>
          <a:p>
            <a:pPr algn="just"/>
            <a:r>
              <a:rPr lang="fr-FR" sz="2177" spc="-1" dirty="0">
                <a:latin typeface="Arial"/>
              </a:rPr>
              <a:t>- Pris connaissance du mémoire en réponse du maître d'ouvrage qui a apporté toutes les réponses souhaitables </a:t>
            </a:r>
            <a:r>
              <a:rPr lang="fr-FR" sz="2177" spc="-1" dirty="0">
                <a:solidFill>
                  <a:srgbClr val="FFFF00"/>
                </a:solidFill>
                <a:latin typeface="Arial"/>
              </a:rPr>
              <a:t>;</a:t>
            </a:r>
          </a:p>
          <a:p>
            <a:pPr algn="just"/>
            <a:endParaRPr lang="fr-FR" sz="2177" spc="-1" dirty="0">
              <a:latin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54" name="TextShape 2"/>
          <p:cNvSpPr txBox="1"/>
          <p:nvPr/>
        </p:nvSpPr>
        <p:spPr>
          <a:xfrm>
            <a:off x="2195633" y="914440"/>
            <a:ext cx="7958235" cy="5344571"/>
          </a:xfrm>
          <a:prstGeom prst="rect">
            <a:avLst/>
          </a:prstGeom>
          <a:noFill/>
          <a:ln>
            <a:noFill/>
          </a:ln>
        </p:spPr>
        <p:txBody>
          <a:bodyPr lIns="0" tIns="0" rIns="0" bIns="0" anchor="ctr"/>
          <a:lstStyle/>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a:p>
            <a:endParaRPr lang="fr-FR" sz="2177" spc="-1">
              <a:solidFill>
                <a:srgbClr val="CCCCCC"/>
              </a:solidFill>
              <a:latin typeface="Times New Roman"/>
            </a:endParaRPr>
          </a:p>
        </p:txBody>
      </p:sp>
      <p:sp>
        <p:nvSpPr>
          <p:cNvPr id="155" name="TextShape 3"/>
          <p:cNvSpPr txBox="1"/>
          <p:nvPr/>
        </p:nvSpPr>
        <p:spPr>
          <a:xfrm>
            <a:off x="1887010" y="1213592"/>
            <a:ext cx="8519635" cy="5228960"/>
          </a:xfrm>
          <a:prstGeom prst="rect">
            <a:avLst/>
          </a:prstGeom>
          <a:noFill/>
          <a:ln>
            <a:noFill/>
          </a:ln>
        </p:spPr>
        <p:txBody>
          <a:bodyPr lIns="81646" tIns="40823" rIns="81646" bIns="40823"/>
          <a:lstStyle/>
          <a:p>
            <a:pPr algn="just"/>
            <a:r>
              <a:rPr lang="fr-FR" sz="1814" spc="-1" dirty="0">
                <a:latin typeface="Arial"/>
              </a:rPr>
              <a:t>Constaté :</a:t>
            </a:r>
          </a:p>
          <a:p>
            <a:pPr algn="just"/>
            <a:r>
              <a:rPr lang="fr-FR" sz="1814" spc="-1" dirty="0">
                <a:latin typeface="Arial"/>
              </a:rPr>
              <a:t>- La qualité d'un dossier prenant bien en compte les contraintes environnementales ;</a:t>
            </a:r>
          </a:p>
          <a:p>
            <a:pPr algn="just"/>
            <a:r>
              <a:rPr lang="fr-FR" sz="1814" spc="-1" dirty="0">
                <a:latin typeface="Arial"/>
              </a:rPr>
              <a:t>- Le respect par le projet des règles d'urbanisme des deux communes ;</a:t>
            </a:r>
          </a:p>
          <a:p>
            <a:pPr algn="just"/>
            <a:r>
              <a:rPr lang="fr-FR" sz="1814" spc="-1" dirty="0">
                <a:latin typeface="Arial"/>
              </a:rPr>
              <a:t>- Que les distances minimales d'évitement des habitations ont été largement respectées ;</a:t>
            </a:r>
          </a:p>
          <a:p>
            <a:pPr algn="just"/>
            <a:r>
              <a:rPr lang="fr-FR" sz="1814" spc="-1" dirty="0">
                <a:latin typeface="Arial"/>
              </a:rPr>
              <a:t>- Que les craintes pour les risques sur la santé des riverains ne paraissent en l'état des études scientifiques actuelles, ni prouvées, ni fondées ;</a:t>
            </a:r>
          </a:p>
          <a:p>
            <a:pPr algn="just"/>
            <a:r>
              <a:rPr lang="fr-FR" sz="1814" spc="-1" dirty="0">
                <a:latin typeface="Arial"/>
              </a:rPr>
              <a:t>- Que la crainte de la perte de valeur de l'immobilier ne parait pas établie par les études nationales réalisées jusqu’alors ;</a:t>
            </a:r>
          </a:p>
          <a:p>
            <a:pPr algn="just"/>
            <a:r>
              <a:rPr lang="fr-FR" sz="1814" spc="-1" dirty="0">
                <a:latin typeface="Arial"/>
              </a:rPr>
              <a:t>- Que les risques d’effondrement ont été pris en compte ;</a:t>
            </a:r>
          </a:p>
          <a:p>
            <a:pPr algn="just"/>
            <a:r>
              <a:rPr lang="fr-FR" sz="1814" spc="-1" dirty="0">
                <a:latin typeface="Arial"/>
              </a:rPr>
              <a:t>- Que les coûts de remise en l’état en fin d’exploitation sont correctement évalués;</a:t>
            </a:r>
          </a:p>
          <a:p>
            <a:pPr algn="just"/>
            <a:r>
              <a:rPr lang="fr-FR" sz="1814" spc="-1" dirty="0">
                <a:latin typeface="Arial"/>
              </a:rPr>
              <a:t>- Que la communication a été faite de façon règlementaire ;</a:t>
            </a:r>
          </a:p>
          <a:p>
            <a:pPr algn="just"/>
            <a:r>
              <a:rPr lang="fr-FR" sz="1814" spc="-1" dirty="0">
                <a:latin typeface="Arial"/>
              </a:rPr>
              <a:t>- Que la compétence des décisionnaires ne peut être remise en cause ;</a:t>
            </a:r>
          </a:p>
          <a:p>
            <a:pPr algn="just"/>
            <a:r>
              <a:rPr lang="fr-FR" sz="1814" spc="-1" dirty="0">
                <a:latin typeface="Arial"/>
              </a:rPr>
              <a:t>- Que le bilan financier est positif tant en financement qu’en exploitation ;</a:t>
            </a:r>
          </a:p>
          <a:p>
            <a:pPr algn="just"/>
            <a:r>
              <a:rPr lang="fr-FR" sz="1814" spc="-1" dirty="0">
                <a:latin typeface="Arial"/>
              </a:rPr>
              <a:t>- Que la superficie des terres agricoles impactées est réduite à sa stricte nécessité ;</a:t>
            </a:r>
          </a:p>
          <a:p>
            <a:endParaRPr lang="fr-FR" sz="1814" spc="-1" dirty="0">
              <a:latin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2195633" y="256044"/>
            <a:ext cx="7808985" cy="658396"/>
          </a:xfrm>
          <a:prstGeom prst="rect">
            <a:avLst/>
          </a:prstGeom>
          <a:noFill/>
          <a:ln>
            <a:noFill/>
          </a:ln>
        </p:spPr>
        <p:txBody>
          <a:bodyPr lIns="0" tIns="0" rIns="0" bIns="0" anchor="ctr"/>
          <a:lstStyle/>
          <a:p>
            <a:pPr algn="ctr"/>
            <a:r>
              <a:rPr lang="fr-FR" sz="2540" b="1" u="sng" spc="-1">
                <a:solidFill>
                  <a:srgbClr val="FF9966"/>
                </a:solidFill>
                <a:latin typeface="Arial"/>
              </a:rPr>
              <a:t>LA MOTIVATION DES CONCLUSIONS</a:t>
            </a:r>
            <a:endParaRPr lang="fr-FR" sz="2540" b="1" i="1" spc="-1">
              <a:solidFill>
                <a:srgbClr val="FF9966"/>
              </a:solidFill>
              <a:latin typeface="Arial"/>
            </a:endParaRPr>
          </a:p>
        </p:txBody>
      </p:sp>
      <p:sp>
        <p:nvSpPr>
          <p:cNvPr id="157" name="TextShape 2"/>
          <p:cNvSpPr txBox="1"/>
          <p:nvPr/>
        </p:nvSpPr>
        <p:spPr>
          <a:xfrm>
            <a:off x="2195633" y="1175055"/>
            <a:ext cx="7958235" cy="5083956"/>
          </a:xfrm>
          <a:prstGeom prst="rect">
            <a:avLst/>
          </a:prstGeom>
          <a:noFill/>
          <a:ln>
            <a:noFill/>
          </a:ln>
        </p:spPr>
        <p:txBody>
          <a:bodyPr lIns="0" tIns="0" rIns="0" bIns="0" anchor="ctr"/>
          <a:lstStyle/>
          <a:p>
            <a:endParaRPr lang="fr-FR" sz="2177" spc="-1" dirty="0">
              <a:solidFill>
                <a:srgbClr val="CCCCCC"/>
              </a:solidFill>
              <a:latin typeface="Times New Roman"/>
            </a:endParaRPr>
          </a:p>
          <a:p>
            <a:r>
              <a:rPr lang="fr-FR" sz="2177" b="1" u="sng" spc="-1" dirty="0">
                <a:solidFill>
                  <a:srgbClr val="FF950E"/>
                </a:solidFill>
                <a:latin typeface="Arial"/>
              </a:rPr>
              <a:t>En Conclusion</a:t>
            </a:r>
            <a:endParaRPr lang="fr-FR" sz="2177" spc="-1" dirty="0">
              <a:solidFill>
                <a:srgbClr val="CCCCCC"/>
              </a:solidFill>
              <a:latin typeface="Times New Roman"/>
            </a:endParaRPr>
          </a:p>
          <a:p>
            <a:endParaRPr lang="fr-FR" sz="2177" spc="-1" dirty="0">
              <a:solidFill>
                <a:srgbClr val="CCCCCC"/>
              </a:solidFill>
              <a:latin typeface="Times New Roman"/>
            </a:endParaRPr>
          </a:p>
          <a:p>
            <a:pPr marL="195955" indent="-27107" algn="just"/>
            <a:r>
              <a:rPr lang="fr-FR" sz="1996" b="1" spc="-1" dirty="0">
                <a:latin typeface="Arial"/>
                <a:ea typeface="Segoe UI"/>
              </a:rPr>
              <a:t>compte tenu des graves conséquences tant juridiques ou financières, engendrées par une annulation totale ou partielle d'une décision, le commissaire enquêteur doit porter une attention toute particulière à la rédaction de ses conclusions et à qualité de leur motivation</a:t>
            </a:r>
          </a:p>
          <a:p>
            <a:pPr marL="195955" indent="-27107" algn="just"/>
            <a:endParaRPr lang="fr-FR" sz="1996" b="1" spc="-1" dirty="0">
              <a:latin typeface="Arial"/>
              <a:ea typeface="Segoe UI"/>
            </a:endParaRPr>
          </a:p>
          <a:p>
            <a:pPr marL="195955" indent="-27107" algn="just"/>
            <a:r>
              <a:rPr lang="fr-FR" sz="1996" b="1" spc="-1" dirty="0">
                <a:latin typeface="Arial"/>
                <a:ea typeface="Segoe UI"/>
              </a:rPr>
              <a:t>Les conséquences d'une annulation ultérieure sur ce seul motif engagent sa responsabilité ainsi que sa crédibilité et celles de tous les commissaire enquêteurs en tant que collaborateurs occasionnels du service public.</a:t>
            </a:r>
            <a:endParaRPr lang="fr-FR" sz="1996" spc="-1" dirty="0">
              <a:latin typeface="Times New Roman"/>
            </a:endParaRPr>
          </a:p>
          <a:p>
            <a:endParaRPr lang="fr-FR" sz="1996" spc="-1" dirty="0">
              <a:solidFill>
                <a:srgbClr val="CCCCCC"/>
              </a:solidFill>
              <a:latin typeface="Times New Roman"/>
            </a:endParaRPr>
          </a:p>
          <a:p>
            <a:endParaRPr lang="fr-FR" sz="1996" spc="-1" dirty="0">
              <a:solidFill>
                <a:srgbClr val="CCCCCC"/>
              </a:solidFill>
              <a:latin typeface="Times New Roman"/>
            </a:endParaRPr>
          </a:p>
          <a:p>
            <a:endParaRPr lang="fr-FR" sz="1996" spc="-1" dirty="0">
              <a:solidFill>
                <a:srgbClr val="CCCCCC"/>
              </a:solidFill>
              <a:latin typeface="Times New Roman"/>
            </a:endParaRPr>
          </a:p>
          <a:p>
            <a:endParaRPr lang="fr-FR" sz="1996" spc="-1" dirty="0">
              <a:solidFill>
                <a:srgbClr val="CCCCCC"/>
              </a:solidFill>
              <a:latin typeface="Times New Roman"/>
            </a:endParaRPr>
          </a:p>
          <a:p>
            <a:endParaRPr lang="fr-FR" sz="1996" spc="-1" dirty="0">
              <a:solidFill>
                <a:srgbClr val="CCCCCC"/>
              </a:solidFill>
              <a:latin typeface="Times New Roman"/>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9629D7-ACA0-D8CC-B69F-26335BC9B8D1}"/>
              </a:ext>
            </a:extLst>
          </p:cNvPr>
          <p:cNvSpPr>
            <a:spLocks noGrp="1"/>
          </p:cNvSpPr>
          <p:nvPr>
            <p:ph type="title"/>
          </p:nvPr>
        </p:nvSpPr>
        <p:spPr/>
        <p:txBody>
          <a:bodyPr/>
          <a:lstStyle/>
          <a:p>
            <a:endParaRPr lang="fr-FR"/>
          </a:p>
        </p:txBody>
      </p:sp>
      <p:sp>
        <p:nvSpPr>
          <p:cNvPr id="3" name="Sous-titre 2">
            <a:extLst>
              <a:ext uri="{FF2B5EF4-FFF2-40B4-BE49-F238E27FC236}">
                <a16:creationId xmlns:a16="http://schemas.microsoft.com/office/drawing/2014/main" id="{463CE8DA-C44C-1E9C-780A-987BF07262ED}"/>
              </a:ext>
            </a:extLst>
          </p:cNvPr>
          <p:cNvSpPr>
            <a:spLocks noGrp="1"/>
          </p:cNvSpPr>
          <p:nvPr>
            <p:ph type="subTitle"/>
          </p:nvPr>
        </p:nvSpPr>
        <p:spPr/>
        <p:txBody>
          <a:bodyPr/>
          <a:lstStyle/>
          <a:p>
            <a:endParaRPr lang="fr-FR"/>
          </a:p>
        </p:txBody>
      </p:sp>
    </p:spTree>
    <p:extLst>
      <p:ext uri="{BB962C8B-B14F-4D97-AF65-F5344CB8AC3E}">
        <p14:creationId xmlns:p14="http://schemas.microsoft.com/office/powerpoint/2010/main" val="27279034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2208360" y="692280"/>
            <a:ext cx="7772400" cy="1736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endParaRPr lang="fr-FR" spc="-1" dirty="0">
              <a:solidFill>
                <a:srgbClr val="FFFFFF"/>
              </a:solidFill>
              <a:latin typeface="Arial"/>
            </a:endParaRPr>
          </a:p>
        </p:txBody>
      </p:sp>
      <p:sp>
        <p:nvSpPr>
          <p:cNvPr id="129" name="CustomShape 2"/>
          <p:cNvSpPr/>
          <p:nvPr/>
        </p:nvSpPr>
        <p:spPr>
          <a:xfrm>
            <a:off x="2566920" y="3384000"/>
            <a:ext cx="7121520" cy="792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algn="ctr">
              <a:spcBef>
                <a:spcPts val="998"/>
              </a:spcBef>
            </a:pPr>
            <a:r>
              <a:rPr lang="fr-FR" sz="3200" u="sng" spc="-1">
                <a:solidFill>
                  <a:srgbClr val="FFFFFF"/>
                </a:solidFill>
                <a:latin typeface="Times New Roman"/>
              </a:rPr>
              <a:t>LA COMMISSION D'ENQUÊTE</a:t>
            </a:r>
            <a:endParaRPr lang="fr-FR" sz="3200" spc="-1">
              <a:solidFill>
                <a:srgbClr val="FFFFFF"/>
              </a:solidFill>
              <a:latin typeface="Arial"/>
            </a:endParaRPr>
          </a:p>
        </p:txBody>
      </p:sp>
      <p:sp>
        <p:nvSpPr>
          <p:cNvPr id="130" name="CustomShape 3"/>
          <p:cNvSpPr/>
          <p:nvPr/>
        </p:nvSpPr>
        <p:spPr>
          <a:xfrm>
            <a:off x="2495640" y="4724280"/>
            <a:ext cx="7345440" cy="1502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2200" spc="-1" dirty="0">
                <a:latin typeface="Times New Roman"/>
              </a:rPr>
              <a:t>Compagnie des commissaires enquêteurs de BOURGOGNE</a:t>
            </a:r>
            <a:endParaRPr lang="fr-FR" sz="2200" spc="-1" dirty="0">
              <a:latin typeface="Arial"/>
            </a:endParaRPr>
          </a:p>
          <a:p>
            <a:pPr algn="ctr">
              <a:lnSpc>
                <a:spcPct val="100000"/>
              </a:lnSpc>
            </a:pPr>
            <a:endParaRPr lang="fr-FR" sz="2200" spc="-1" dirty="0">
              <a:latin typeface="Arial"/>
            </a:endParaRPr>
          </a:p>
          <a:p>
            <a:pPr algn="ctr">
              <a:lnSpc>
                <a:spcPct val="100000"/>
              </a:lnSpc>
            </a:pPr>
            <a:r>
              <a:rPr lang="fr-FR" sz="2000" spc="-1" dirty="0">
                <a:latin typeface="Times New Roman"/>
              </a:rPr>
              <a:t>Monsieur Georges LECLERCQ</a:t>
            </a:r>
            <a:endParaRPr lang="fr-FR" sz="2000" spc="-1" dirty="0">
              <a:solidFill>
                <a:srgbClr val="FFFFFF"/>
              </a:solidFill>
              <a:latin typeface="Arial"/>
            </a:endParaRPr>
          </a:p>
        </p:txBody>
      </p:sp>
      <p:sp>
        <p:nvSpPr>
          <p:cNvPr id="3" name="ZoneTexte 2">
            <a:extLst>
              <a:ext uri="{FF2B5EF4-FFF2-40B4-BE49-F238E27FC236}">
                <a16:creationId xmlns:a16="http://schemas.microsoft.com/office/drawing/2014/main" id="{C77048B8-4554-009A-492D-4B4562580592}"/>
              </a:ext>
            </a:extLst>
          </p:cNvPr>
          <p:cNvSpPr txBox="1"/>
          <p:nvPr/>
        </p:nvSpPr>
        <p:spPr>
          <a:xfrm>
            <a:off x="2646846" y="914270"/>
            <a:ext cx="6185458" cy="954107"/>
          </a:xfrm>
          <a:prstGeom prst="rect">
            <a:avLst/>
          </a:prstGeom>
          <a:noFill/>
        </p:spPr>
        <p:txBody>
          <a:bodyPr wrap="square">
            <a:spAutoFit/>
          </a:bodyPr>
          <a:lstStyle/>
          <a:p>
            <a:pPr algn="ctr"/>
            <a:r>
              <a:rPr lang="fr-FR" sz="3200" u="sng" spc="-1" dirty="0">
                <a:latin typeface="Times New Roman" panose="02020603050405020304" pitchFamily="18" charset="0"/>
                <a:cs typeface="Times New Roman" panose="02020603050405020304" pitchFamily="18" charset="0"/>
              </a:rPr>
              <a:t>LA COMMISSION D'ENQUÊTE</a:t>
            </a:r>
            <a:endParaRPr lang="fr-FR" sz="3200" spc="-1" dirty="0">
              <a:latin typeface="Times New Roman" panose="02020603050405020304" pitchFamily="18" charset="0"/>
              <a:cs typeface="Times New Roman" panose="02020603050405020304" pitchFamily="18" charset="0"/>
            </a:endParaRPr>
          </a:p>
          <a:p>
            <a:pPr algn="ctr"/>
            <a:endParaRPr lang="fr-FR" sz="2400" b="1"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2208360" y="692280"/>
            <a:ext cx="77724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32" name="CustomShape 2"/>
          <p:cNvSpPr/>
          <p:nvPr/>
        </p:nvSpPr>
        <p:spPr>
          <a:xfrm>
            <a:off x="2350920" y="1844640"/>
            <a:ext cx="7561440" cy="3764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33" name="CustomShape 3"/>
          <p:cNvSpPr/>
          <p:nvPr/>
        </p:nvSpPr>
        <p:spPr>
          <a:xfrm>
            <a:off x="9999840" y="1617840"/>
            <a:ext cx="183960" cy="36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34" name="TextShape 4"/>
          <p:cNvSpPr txBox="1"/>
          <p:nvPr/>
        </p:nvSpPr>
        <p:spPr>
          <a:xfrm>
            <a:off x="3180000" y="717840"/>
            <a:ext cx="5769360" cy="578160"/>
          </a:xfrm>
          <a:prstGeom prst="rect">
            <a:avLst/>
          </a:prstGeom>
          <a:noFill/>
          <a:ln>
            <a:noFill/>
          </a:ln>
        </p:spPr>
        <p:txBody>
          <a:bodyPr lIns="90000" tIns="45000" rIns="90000" bIns="45000"/>
          <a:lstStyle/>
          <a:p>
            <a:pPr algn="ctr">
              <a:spcBef>
                <a:spcPts val="998"/>
              </a:spcBef>
            </a:pPr>
            <a:r>
              <a:rPr lang="fr-FR" sz="3200" u="sng" spc="-1" dirty="0">
                <a:latin typeface="Times New Roman"/>
              </a:rPr>
              <a:t>LA COMMISSION D'ENQUÊTE</a:t>
            </a:r>
            <a:endParaRPr lang="fr-FR" sz="3200" spc="-1" dirty="0">
              <a:latin typeface="Arial"/>
            </a:endParaRPr>
          </a:p>
        </p:txBody>
      </p:sp>
      <p:sp>
        <p:nvSpPr>
          <p:cNvPr id="135" name="TextShape 5"/>
          <p:cNvSpPr txBox="1"/>
          <p:nvPr/>
        </p:nvSpPr>
        <p:spPr>
          <a:xfrm>
            <a:off x="2028000" y="1546200"/>
            <a:ext cx="7971840" cy="4593960"/>
          </a:xfrm>
          <a:prstGeom prst="rect">
            <a:avLst/>
          </a:prstGeom>
          <a:noFill/>
          <a:ln>
            <a:noFill/>
          </a:ln>
        </p:spPr>
        <p:txBody>
          <a:bodyPr lIns="90000" tIns="45000" rIns="90000" bIns="45000"/>
          <a:lstStyle/>
          <a:p>
            <a:r>
              <a:rPr lang="fr-FR" sz="2400" spc="-1" dirty="0">
                <a:latin typeface="Times New Roman"/>
              </a:rPr>
              <a:t>Généralités.</a:t>
            </a:r>
            <a:endParaRPr lang="fr-FR" sz="2400" spc="-1" dirty="0">
              <a:latin typeface="Arial"/>
            </a:endParaRPr>
          </a:p>
          <a:p>
            <a:pPr algn="just">
              <a:buClr>
                <a:srgbClr val="000000"/>
              </a:buClr>
              <a:buSzPct val="45000"/>
              <a:buFont typeface="Wingdings" charset="2"/>
              <a:buChar char=""/>
            </a:pPr>
            <a:r>
              <a:rPr lang="fr-FR" sz="2400" spc="-1" dirty="0">
                <a:latin typeface="Arial"/>
                <a:ea typeface="SimSun"/>
              </a:rPr>
              <a:t>nombre impair dont un désigné comme président </a:t>
            </a:r>
            <a:endParaRPr lang="fr-FR" sz="2400" spc="-1" dirty="0">
              <a:latin typeface="Arial"/>
            </a:endParaRPr>
          </a:p>
          <a:p>
            <a:pPr algn="just">
              <a:buClr>
                <a:srgbClr val="000000"/>
              </a:buClr>
              <a:buSzPct val="45000"/>
              <a:buFont typeface="Wingdings" charset="2"/>
              <a:buChar char=""/>
            </a:pPr>
            <a:r>
              <a:rPr lang="fr-FR" sz="2400" spc="-1" dirty="0">
                <a:latin typeface="Arial"/>
                <a:ea typeface="SimSun"/>
              </a:rPr>
              <a:t>désignation  unique </a:t>
            </a:r>
            <a:endParaRPr lang="fr-FR" sz="2400" spc="-1" dirty="0">
              <a:latin typeface="Arial"/>
            </a:endParaRPr>
          </a:p>
          <a:p>
            <a:pPr algn="just">
              <a:buClr>
                <a:srgbClr val="000000"/>
              </a:buClr>
              <a:buSzPct val="45000"/>
              <a:buFont typeface="Wingdings" charset="2"/>
              <a:buChar char=""/>
            </a:pPr>
            <a:r>
              <a:rPr lang="fr-FR" sz="2400" spc="-1" dirty="0">
                <a:latin typeface="Arial"/>
                <a:ea typeface="SimSun"/>
              </a:rPr>
              <a:t>Fonctionnement en mode démocratique.</a:t>
            </a:r>
          </a:p>
          <a:p>
            <a:pPr algn="just">
              <a:buClr>
                <a:srgbClr val="000000"/>
              </a:buClr>
              <a:buSzPct val="45000"/>
              <a:buFont typeface="Wingdings" charset="2"/>
              <a:buChar char=""/>
            </a:pPr>
            <a:r>
              <a:rPr lang="fr-FR" sz="2400" spc="-1" dirty="0">
                <a:latin typeface="Arial"/>
                <a:ea typeface="Arial"/>
              </a:rPr>
              <a:t>Chaque membre doit  se forger son opinion</a:t>
            </a:r>
            <a:endParaRPr lang="fr-FR" sz="2400" spc="-1" dirty="0">
              <a:latin typeface="Arial"/>
            </a:endParaRPr>
          </a:p>
          <a:p>
            <a:pPr algn="just">
              <a:buClr>
                <a:srgbClr val="000000"/>
              </a:buClr>
              <a:buSzPct val="45000"/>
              <a:buFont typeface="Wingdings" charset="2"/>
              <a:buChar char=""/>
            </a:pPr>
            <a:r>
              <a:rPr lang="fr-FR" sz="2400" spc="-1" dirty="0">
                <a:latin typeface="Arial"/>
                <a:ea typeface="SimSun"/>
              </a:rPr>
              <a:t>Le président organise le travail </a:t>
            </a:r>
          </a:p>
          <a:p>
            <a:pPr algn="just">
              <a:buClr>
                <a:srgbClr val="000000"/>
              </a:buClr>
              <a:buSzPct val="45000"/>
              <a:buFont typeface="Wingdings" charset="2"/>
              <a:buChar char=""/>
            </a:pPr>
            <a:r>
              <a:rPr lang="fr-FR" sz="2400" spc="-1" dirty="0">
                <a:latin typeface="Arial"/>
                <a:ea typeface="SimSun"/>
              </a:rPr>
              <a:t>Le président est l’interlocuteur de l’autorité organisatrice et du MOA</a:t>
            </a:r>
            <a:endParaRPr lang="fr-FR" sz="2400" spc="-1" dirty="0">
              <a:latin typeface="Arial"/>
            </a:endParaRPr>
          </a:p>
          <a:p>
            <a:pPr algn="just">
              <a:buClr>
                <a:srgbClr val="000000"/>
              </a:buClr>
              <a:buSzPct val="45000"/>
              <a:buFont typeface="Wingdings" charset="2"/>
              <a:buChar char=""/>
            </a:pPr>
            <a:r>
              <a:rPr lang="fr-FR" sz="2400" spc="-1" dirty="0">
                <a:latin typeface="Arial"/>
                <a:ea typeface="SimSun"/>
              </a:rPr>
              <a:t>Procédure identique à une enquête conduite par un commissaire enquêteur</a:t>
            </a:r>
          </a:p>
          <a:p>
            <a:pPr algn="just">
              <a:buClr>
                <a:srgbClr val="000000"/>
              </a:buClr>
              <a:buSzPct val="45000"/>
              <a:buFont typeface="Wingdings" charset="2"/>
              <a:buChar char=""/>
            </a:pPr>
            <a:r>
              <a:rPr lang="fr-FR" sz="2400" spc="-1" dirty="0">
                <a:latin typeface="Arial"/>
                <a:ea typeface="SimSun"/>
              </a:rPr>
              <a:t>avis unique élaboré à la majorité </a:t>
            </a:r>
            <a:endParaRPr lang="fr-FR" sz="2400" spc="-1" dirty="0">
              <a:latin typeface="Arial"/>
            </a:endParaRPr>
          </a:p>
          <a:p>
            <a:pPr algn="just">
              <a:buClr>
                <a:srgbClr val="000000"/>
              </a:buClr>
              <a:buSzPct val="45000"/>
              <a:buFont typeface="Wingdings" charset="2"/>
              <a:buChar char=""/>
            </a:pPr>
            <a:r>
              <a:rPr lang="fr-FR" sz="2400" spc="-1" dirty="0">
                <a:latin typeface="Arial"/>
                <a:ea typeface="SimSun"/>
              </a:rPr>
              <a:t>La réglementation fixe la répartition des tâches</a:t>
            </a:r>
            <a:endParaRPr lang="fr-FR" sz="2400" spc="-1" dirty="0">
              <a:latin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2208360" y="692280"/>
            <a:ext cx="77724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37" name="CustomShape 2"/>
          <p:cNvSpPr/>
          <p:nvPr/>
        </p:nvSpPr>
        <p:spPr>
          <a:xfrm>
            <a:off x="2350920" y="1844640"/>
            <a:ext cx="7561440" cy="3764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38" name="CustomShape 3"/>
          <p:cNvSpPr/>
          <p:nvPr/>
        </p:nvSpPr>
        <p:spPr>
          <a:xfrm>
            <a:off x="9999840" y="1617840"/>
            <a:ext cx="183960" cy="36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39" name="TextShape 4"/>
          <p:cNvSpPr txBox="1"/>
          <p:nvPr/>
        </p:nvSpPr>
        <p:spPr>
          <a:xfrm>
            <a:off x="3180000" y="717840"/>
            <a:ext cx="5769360" cy="578160"/>
          </a:xfrm>
          <a:prstGeom prst="rect">
            <a:avLst/>
          </a:prstGeom>
          <a:noFill/>
          <a:ln>
            <a:noFill/>
          </a:ln>
        </p:spPr>
        <p:txBody>
          <a:bodyPr lIns="90000" tIns="45000" rIns="90000" bIns="45000"/>
          <a:lstStyle/>
          <a:p>
            <a:pPr algn="ctr">
              <a:spcBef>
                <a:spcPts val="998"/>
              </a:spcBef>
            </a:pPr>
            <a:r>
              <a:rPr lang="fr-FR" sz="3200" u="sng" spc="-1" dirty="0">
                <a:latin typeface="Times New Roman"/>
              </a:rPr>
              <a:t>LA COMMISSION D'ENQUÊTE</a:t>
            </a:r>
            <a:endParaRPr lang="fr-FR" sz="3200" spc="-1" dirty="0">
              <a:latin typeface="Arial"/>
            </a:endParaRPr>
          </a:p>
        </p:txBody>
      </p:sp>
      <p:sp>
        <p:nvSpPr>
          <p:cNvPr id="140" name="TextShape 5"/>
          <p:cNvSpPr txBox="1"/>
          <p:nvPr/>
        </p:nvSpPr>
        <p:spPr>
          <a:xfrm>
            <a:off x="2244000" y="1546200"/>
            <a:ext cx="7668360" cy="4357800"/>
          </a:xfrm>
          <a:prstGeom prst="rect">
            <a:avLst/>
          </a:prstGeom>
          <a:noFill/>
          <a:ln>
            <a:noFill/>
          </a:ln>
        </p:spPr>
        <p:txBody>
          <a:bodyPr lIns="90000" tIns="45000" rIns="90000" bIns="45000"/>
          <a:lstStyle/>
          <a:p>
            <a:pPr>
              <a:spcBef>
                <a:spcPts val="332"/>
              </a:spcBef>
            </a:pPr>
            <a:r>
              <a:rPr lang="fr-FR" sz="2400" spc="-1" dirty="0">
                <a:latin typeface="Arial" panose="020B0604020202020204" pitchFamily="34" charset="0"/>
                <a:ea typeface="SimSun"/>
                <a:cs typeface="Arial" panose="020B0604020202020204" pitchFamily="34" charset="0"/>
              </a:rPr>
              <a:t>Président propose, en concertation avec les membres,</a:t>
            </a:r>
          </a:p>
          <a:p>
            <a:pPr>
              <a:spcBef>
                <a:spcPts val="332"/>
              </a:spcBef>
            </a:pPr>
            <a:r>
              <a:rPr lang="fr-FR" sz="2400" spc="-1" dirty="0">
                <a:latin typeface="Arial" panose="020B0604020202020204" pitchFamily="34" charset="0"/>
                <a:ea typeface="SimSun"/>
                <a:cs typeface="Arial" panose="020B0604020202020204" pitchFamily="34" charset="0"/>
              </a:rPr>
              <a:t> à l’autorité organisatrice, l’organisation de l’enquête</a:t>
            </a:r>
          </a:p>
          <a:p>
            <a:pPr marL="342900" indent="-342900">
              <a:spcBef>
                <a:spcPts val="332"/>
              </a:spcBef>
              <a:buFont typeface="Arial" panose="020B0604020202020204" pitchFamily="34" charset="0"/>
              <a:buChar char="•"/>
            </a:pPr>
            <a:r>
              <a:rPr lang="fr-FR" sz="2400" spc="-1" dirty="0">
                <a:latin typeface="Arial" panose="020B0604020202020204" pitchFamily="34" charset="0"/>
                <a:ea typeface="SimSun"/>
                <a:cs typeface="Arial" panose="020B0604020202020204" pitchFamily="34" charset="0"/>
              </a:rPr>
              <a:t>Lieux d’enquête</a:t>
            </a:r>
          </a:p>
          <a:p>
            <a:pPr marL="342900" indent="-342900">
              <a:spcBef>
                <a:spcPts val="332"/>
              </a:spcBef>
              <a:buFont typeface="Arial" panose="020B0604020202020204" pitchFamily="34" charset="0"/>
              <a:buChar char="•"/>
            </a:pPr>
            <a:r>
              <a:rPr lang="fr-FR" sz="2400" spc="-1" dirty="0">
                <a:latin typeface="Arial" panose="020B0604020202020204" pitchFamily="34" charset="0"/>
                <a:ea typeface="SimSun"/>
                <a:cs typeface="Arial" panose="020B0604020202020204" pitchFamily="34" charset="0"/>
              </a:rPr>
              <a:t>Dates des permanences</a:t>
            </a:r>
          </a:p>
          <a:p>
            <a:pPr marL="342900" indent="-342900">
              <a:spcBef>
                <a:spcPts val="332"/>
              </a:spcBef>
              <a:buFont typeface="Arial" panose="020B0604020202020204" pitchFamily="34" charset="0"/>
              <a:buChar char="•"/>
            </a:pPr>
            <a:r>
              <a:rPr lang="fr-FR" sz="2400" spc="-1" dirty="0">
                <a:latin typeface="Arial" panose="020B0604020202020204" pitchFamily="34" charset="0"/>
                <a:ea typeface="SimSun"/>
                <a:cs typeface="Arial" panose="020B0604020202020204" pitchFamily="34" charset="0"/>
              </a:rPr>
              <a:t>Réunion publique</a:t>
            </a:r>
          </a:p>
          <a:p>
            <a:pPr marL="342900" indent="-342900">
              <a:spcBef>
                <a:spcPts val="332"/>
              </a:spcBef>
              <a:buFont typeface="Arial" panose="020B0604020202020204" pitchFamily="34" charset="0"/>
              <a:buChar char="•"/>
            </a:pPr>
            <a:r>
              <a:rPr lang="fr-FR" sz="2400" spc="-1" dirty="0">
                <a:latin typeface="Arial" panose="020B0604020202020204" pitchFamily="34" charset="0"/>
                <a:ea typeface="SimSun"/>
                <a:cs typeface="Arial" panose="020B0604020202020204" pitchFamily="34" charset="0"/>
              </a:rPr>
              <a:t>Publicité et information du public,</a:t>
            </a:r>
          </a:p>
          <a:p>
            <a:pPr marL="342900" indent="-342900">
              <a:spcBef>
                <a:spcPts val="332"/>
              </a:spcBef>
              <a:buFont typeface="Arial" panose="020B0604020202020204" pitchFamily="34" charset="0"/>
              <a:buChar char="•"/>
            </a:pPr>
            <a:r>
              <a:rPr lang="fr-FR" sz="2400" spc="-1" dirty="0">
                <a:latin typeface="Arial" panose="020B0604020202020204" pitchFamily="34" charset="0"/>
                <a:ea typeface="SimSun"/>
                <a:cs typeface="Arial" panose="020B0604020202020204" pitchFamily="34" charset="0"/>
              </a:rPr>
              <a:t>Recueil des observations</a:t>
            </a:r>
          </a:p>
          <a:p>
            <a:pPr marL="342900" indent="-342900">
              <a:spcBef>
                <a:spcPts val="332"/>
              </a:spcBef>
              <a:buFont typeface="Arial" panose="020B0604020202020204" pitchFamily="34" charset="0"/>
              <a:buChar char="•"/>
            </a:pPr>
            <a:r>
              <a:rPr lang="fr-FR" sz="2400" spc="-1" dirty="0">
                <a:latin typeface="Arial" panose="020B0604020202020204" pitchFamily="34" charset="0"/>
                <a:ea typeface="SimSun"/>
                <a:cs typeface="Arial" panose="020B0604020202020204" pitchFamily="34" charset="0"/>
              </a:rPr>
              <a:t>…</a:t>
            </a:r>
          </a:p>
          <a:p>
            <a:pPr marL="342900" indent="-342900">
              <a:spcBef>
                <a:spcPts val="332"/>
              </a:spcBef>
              <a:buFont typeface="Arial" panose="020B0604020202020204" pitchFamily="34" charset="0"/>
              <a:buChar char="•"/>
            </a:pPr>
            <a:endParaRPr lang="fr-FR" sz="2200" spc="-1" dirty="0">
              <a:solidFill>
                <a:srgbClr val="FFFFFF"/>
              </a:solidFill>
              <a:latin typeface="Arial"/>
            </a:endParaRPr>
          </a:p>
          <a:p>
            <a:pPr marL="342900" indent="-342900">
              <a:spcBef>
                <a:spcPts val="332"/>
              </a:spcBef>
              <a:buFont typeface="Arial" panose="020B0604020202020204" pitchFamily="34" charset="0"/>
              <a:buChar char="•"/>
            </a:pPr>
            <a:endParaRPr lang="fr-FR" sz="2200" spc="-1" dirty="0">
              <a:solidFill>
                <a:srgbClr val="FFFF00"/>
              </a:solidFill>
              <a:latin typeface="Times New Roman"/>
              <a:ea typeface="SimSun"/>
            </a:endParaRPr>
          </a:p>
          <a:p>
            <a:pPr marL="342900" indent="-342900">
              <a:spcBef>
                <a:spcPts val="332"/>
              </a:spcBef>
              <a:buFont typeface="Arial" panose="020B0604020202020204" pitchFamily="34" charset="0"/>
              <a:buChar char="•"/>
            </a:pPr>
            <a:endParaRPr lang="fr-FR" sz="2200" spc="-1" dirty="0">
              <a:solidFill>
                <a:srgbClr val="FFFFFF"/>
              </a:solidFill>
              <a:latin typeface="Arial"/>
            </a:endParaRPr>
          </a:p>
          <a:p>
            <a:pPr>
              <a:spcBef>
                <a:spcPts val="332"/>
              </a:spcBef>
            </a:pPr>
            <a:endParaRPr lang="fr-FR" sz="2200" spc="-1" dirty="0">
              <a:solidFill>
                <a:srgbClr val="FFFFFF"/>
              </a:solidFill>
              <a:latin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2208360" y="692280"/>
            <a:ext cx="77724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42" name="CustomShape 2"/>
          <p:cNvSpPr/>
          <p:nvPr/>
        </p:nvSpPr>
        <p:spPr>
          <a:xfrm>
            <a:off x="2350920" y="1844640"/>
            <a:ext cx="7561440" cy="3764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43" name="CustomShape 3"/>
          <p:cNvSpPr/>
          <p:nvPr/>
        </p:nvSpPr>
        <p:spPr>
          <a:xfrm>
            <a:off x="9999840" y="1617840"/>
            <a:ext cx="183960" cy="36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44" name="TextShape 4"/>
          <p:cNvSpPr txBox="1"/>
          <p:nvPr/>
        </p:nvSpPr>
        <p:spPr>
          <a:xfrm>
            <a:off x="3180000" y="717840"/>
            <a:ext cx="5769360" cy="578160"/>
          </a:xfrm>
          <a:prstGeom prst="rect">
            <a:avLst/>
          </a:prstGeom>
          <a:noFill/>
          <a:ln>
            <a:noFill/>
          </a:ln>
        </p:spPr>
        <p:txBody>
          <a:bodyPr lIns="90000" tIns="45000" rIns="90000" bIns="45000"/>
          <a:lstStyle/>
          <a:p>
            <a:pPr algn="ctr">
              <a:spcBef>
                <a:spcPts val="998"/>
              </a:spcBef>
            </a:pPr>
            <a:r>
              <a:rPr lang="fr-FR" sz="3200" u="sng" spc="-1" dirty="0">
                <a:latin typeface="Times New Roman"/>
              </a:rPr>
              <a:t>LA COMMISSION D'ENQUÊTE</a:t>
            </a:r>
            <a:endParaRPr lang="fr-FR" sz="3200" spc="-1" dirty="0">
              <a:latin typeface="Arial"/>
            </a:endParaRPr>
          </a:p>
        </p:txBody>
      </p:sp>
      <p:sp>
        <p:nvSpPr>
          <p:cNvPr id="145" name="TextShape 5"/>
          <p:cNvSpPr txBox="1"/>
          <p:nvPr/>
        </p:nvSpPr>
        <p:spPr>
          <a:xfrm>
            <a:off x="2244000" y="1546200"/>
            <a:ext cx="7668360" cy="4619520"/>
          </a:xfrm>
          <a:prstGeom prst="rect">
            <a:avLst/>
          </a:prstGeom>
          <a:noFill/>
          <a:ln>
            <a:noFill/>
          </a:ln>
        </p:spPr>
        <p:txBody>
          <a:bodyPr lIns="90000" tIns="45000" rIns="90000" bIns="45000"/>
          <a:lstStyle/>
          <a:p>
            <a:pPr>
              <a:spcBef>
                <a:spcPts val="332"/>
              </a:spcBef>
            </a:pPr>
            <a:r>
              <a:rPr lang="fr-FR" sz="2400" spc="-1" dirty="0">
                <a:latin typeface="Times New Roman"/>
                <a:ea typeface="SimSun"/>
              </a:rPr>
              <a:t>Réunion d’organisation du fonctionnement de la CE préalable à la rencontre avec le MOA</a:t>
            </a:r>
          </a:p>
          <a:p>
            <a:pPr marL="342900" indent="-342900">
              <a:spcBef>
                <a:spcPts val="332"/>
              </a:spcBef>
              <a:buFont typeface="Arial" panose="020B0604020202020204" pitchFamily="34" charset="0"/>
              <a:buChar char="•"/>
            </a:pPr>
            <a:r>
              <a:rPr lang="fr-FR" sz="2400" spc="-1" dirty="0">
                <a:latin typeface="Times New Roman"/>
                <a:ea typeface="SimSun"/>
              </a:rPr>
              <a:t>Coordonnées, disponibilités des membres</a:t>
            </a:r>
          </a:p>
          <a:p>
            <a:pPr marL="342900" indent="-342900">
              <a:spcBef>
                <a:spcPts val="332"/>
              </a:spcBef>
              <a:buFont typeface="Arial" panose="020B0604020202020204" pitchFamily="34" charset="0"/>
              <a:buChar char="•"/>
            </a:pPr>
            <a:r>
              <a:rPr lang="fr-FR" sz="2400" spc="-1" dirty="0">
                <a:latin typeface="Times New Roman"/>
                <a:ea typeface="SimSun"/>
              </a:rPr>
              <a:t>Modalités d’échange, outils bureautiques, réunion de la commission, C/R permanences, visites, entretiens</a:t>
            </a:r>
          </a:p>
          <a:p>
            <a:pPr marL="342900" indent="-342900">
              <a:spcBef>
                <a:spcPts val="332"/>
              </a:spcBef>
              <a:buFont typeface="Arial" panose="020B0604020202020204" pitchFamily="34" charset="0"/>
              <a:buChar char="•"/>
            </a:pPr>
            <a:r>
              <a:rPr lang="fr-FR" sz="2400" spc="-1" dirty="0">
                <a:latin typeface="Times New Roman"/>
                <a:ea typeface="SimSun"/>
              </a:rPr>
              <a:t>Détermination des entretiens et visite MOA, expert…</a:t>
            </a:r>
          </a:p>
          <a:p>
            <a:pPr marL="342900" indent="-342900">
              <a:spcBef>
                <a:spcPts val="332"/>
              </a:spcBef>
              <a:buFont typeface="Arial" panose="020B0604020202020204" pitchFamily="34" charset="0"/>
              <a:buChar char="•"/>
            </a:pPr>
            <a:r>
              <a:rPr lang="fr-FR" sz="2400" spc="-1" dirty="0">
                <a:latin typeface="Times New Roman"/>
                <a:ea typeface="SimSun"/>
              </a:rPr>
              <a:t>Répartition des tâches, observations, rédaction….</a:t>
            </a:r>
          </a:p>
          <a:p>
            <a:pPr marL="342900" indent="-342900">
              <a:spcBef>
                <a:spcPts val="332"/>
              </a:spcBef>
              <a:buFont typeface="Arial" panose="020B0604020202020204" pitchFamily="34" charset="0"/>
              <a:buChar char="•"/>
            </a:pPr>
            <a:r>
              <a:rPr lang="fr-FR" sz="2200" spc="-1" dirty="0">
                <a:latin typeface="Times New Roman"/>
                <a:ea typeface="SimSun"/>
              </a:rPr>
              <a:t>Chaque CE doit avoir une connaissance de tout le dossier et de toutes les observations </a:t>
            </a:r>
          </a:p>
          <a:p>
            <a:pPr marL="342900" indent="-342900">
              <a:spcBef>
                <a:spcPts val="332"/>
              </a:spcBef>
              <a:buFont typeface="Arial" panose="020B0604020202020204" pitchFamily="34" charset="0"/>
              <a:buChar char="•"/>
            </a:pPr>
            <a:r>
              <a:rPr lang="fr-FR" sz="2200" spc="-1" dirty="0">
                <a:latin typeface="Times New Roman"/>
                <a:ea typeface="SimSun"/>
              </a:rPr>
              <a:t>Rapports avec la presse</a:t>
            </a:r>
          </a:p>
          <a:p>
            <a:pPr marL="342900" indent="-342900">
              <a:spcBef>
                <a:spcPts val="332"/>
              </a:spcBef>
              <a:buFont typeface="Arial" panose="020B0604020202020204" pitchFamily="34" charset="0"/>
              <a:buChar char="•"/>
            </a:pPr>
            <a:r>
              <a:rPr lang="fr-FR" sz="2200" spc="-1" dirty="0">
                <a:latin typeface="Times New Roman"/>
                <a:ea typeface="SimSun"/>
              </a:rPr>
              <a:t>Rapports avec le public (pas d’avis exprimé avant la production du rapport)</a:t>
            </a:r>
            <a:endParaRPr lang="fr-FR" sz="2200" spc="-1" dirty="0">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ECD165-007A-6A1C-7E2F-A83207C148ED}"/>
              </a:ext>
            </a:extLst>
          </p:cNvPr>
          <p:cNvSpPr>
            <a:spLocks noGrp="1"/>
          </p:cNvSpPr>
          <p:nvPr>
            <p:ph type="title"/>
          </p:nvPr>
        </p:nvSpPr>
        <p:spPr/>
        <p:txBody>
          <a:bodyPr/>
          <a:lstStyle/>
          <a:p>
            <a:pPr algn="ctr"/>
            <a:r>
              <a:rPr lang="fr-FR" sz="3600" dirty="0"/>
              <a:t>Participation du public par voie électronique</a:t>
            </a:r>
            <a:endParaRPr lang="fr-FR" dirty="0"/>
          </a:p>
        </p:txBody>
      </p:sp>
      <p:sp>
        <p:nvSpPr>
          <p:cNvPr id="4" name="ZoneTexte 3">
            <a:extLst>
              <a:ext uri="{FF2B5EF4-FFF2-40B4-BE49-F238E27FC236}">
                <a16:creationId xmlns:a16="http://schemas.microsoft.com/office/drawing/2014/main" id="{421E0683-FBBD-1192-C2BF-A737D0944334}"/>
              </a:ext>
            </a:extLst>
          </p:cNvPr>
          <p:cNvSpPr txBox="1"/>
          <p:nvPr/>
        </p:nvSpPr>
        <p:spPr>
          <a:xfrm>
            <a:off x="1187115" y="2499153"/>
            <a:ext cx="8726905" cy="2585323"/>
          </a:xfrm>
          <a:prstGeom prst="rect">
            <a:avLst/>
          </a:prstGeom>
          <a:noFill/>
        </p:spPr>
        <p:txBody>
          <a:bodyPr wrap="square">
            <a:spAutoFit/>
          </a:bodyPr>
          <a:lstStyle/>
          <a:p>
            <a:r>
              <a:rPr lang="fr-FR" sz="1800" dirty="0"/>
              <a:t>L 123-19-1 (code de l’environnement)</a:t>
            </a:r>
          </a:p>
          <a:p>
            <a:r>
              <a:rPr lang="fr-FR" sz="1800" dirty="0"/>
              <a:t>Ayant un effet indirect ou non significatif sur l’environnement</a:t>
            </a:r>
          </a:p>
          <a:p>
            <a:r>
              <a:rPr lang="fr-FR" sz="1800" dirty="0"/>
              <a:t>Note de présentation publiée par voie électronique sur le site de la préfecture ou de l’autorité organisatrice</a:t>
            </a:r>
          </a:p>
          <a:p>
            <a:r>
              <a:rPr lang="fr-FR" sz="1800" dirty="0"/>
              <a:t>Observations déposées par voie électronique ou postale durant un délai minimum de 21 jours</a:t>
            </a:r>
          </a:p>
          <a:p>
            <a:r>
              <a:rPr lang="fr-FR" sz="1800" dirty="0"/>
              <a:t>L’autorité organisatrice rend publique la synthèse des observations avec l’indication de celles dont il a été tenu compte. Ainsi que les motifs de la décision.</a:t>
            </a:r>
          </a:p>
        </p:txBody>
      </p:sp>
    </p:spTree>
    <p:extLst>
      <p:ext uri="{BB962C8B-B14F-4D97-AF65-F5344CB8AC3E}">
        <p14:creationId xmlns:p14="http://schemas.microsoft.com/office/powerpoint/2010/main" val="39055267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2208360" y="692280"/>
            <a:ext cx="77724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67" name="CustomShape 2"/>
          <p:cNvSpPr/>
          <p:nvPr/>
        </p:nvSpPr>
        <p:spPr>
          <a:xfrm>
            <a:off x="2294400" y="1845000"/>
            <a:ext cx="7561440" cy="3763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68" name="CustomShape 3"/>
          <p:cNvSpPr/>
          <p:nvPr/>
        </p:nvSpPr>
        <p:spPr>
          <a:xfrm>
            <a:off x="9999840" y="1617840"/>
            <a:ext cx="183960" cy="36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69" name="TextShape 4"/>
          <p:cNvSpPr txBox="1"/>
          <p:nvPr/>
        </p:nvSpPr>
        <p:spPr>
          <a:xfrm>
            <a:off x="3180000" y="717840"/>
            <a:ext cx="5769360" cy="578160"/>
          </a:xfrm>
          <a:prstGeom prst="rect">
            <a:avLst/>
          </a:prstGeom>
          <a:noFill/>
          <a:ln>
            <a:noFill/>
          </a:ln>
        </p:spPr>
        <p:txBody>
          <a:bodyPr lIns="90000" tIns="45000" rIns="90000" bIns="45000"/>
          <a:lstStyle/>
          <a:p>
            <a:pPr algn="ctr">
              <a:spcBef>
                <a:spcPts val="998"/>
              </a:spcBef>
            </a:pPr>
            <a:r>
              <a:rPr lang="fr-FR" sz="3200" u="sng" spc="-1" dirty="0">
                <a:latin typeface="Times New Roman"/>
              </a:rPr>
              <a:t>LA COMMISSION D'ENQUÊTE</a:t>
            </a:r>
            <a:endParaRPr lang="fr-FR" sz="3200" spc="-1" dirty="0">
              <a:latin typeface="Arial"/>
            </a:endParaRPr>
          </a:p>
        </p:txBody>
      </p:sp>
      <p:sp>
        <p:nvSpPr>
          <p:cNvPr id="170" name="TextShape 5"/>
          <p:cNvSpPr txBox="1"/>
          <p:nvPr/>
        </p:nvSpPr>
        <p:spPr>
          <a:xfrm>
            <a:off x="2557200" y="1546200"/>
            <a:ext cx="7115040" cy="3760920"/>
          </a:xfrm>
          <a:prstGeom prst="rect">
            <a:avLst/>
          </a:prstGeom>
          <a:noFill/>
          <a:ln>
            <a:noFill/>
          </a:ln>
        </p:spPr>
        <p:txBody>
          <a:bodyPr lIns="90000" tIns="45000" rIns="90000" bIns="45000"/>
          <a:lstStyle/>
          <a:p>
            <a:pPr>
              <a:lnSpc>
                <a:spcPct val="100000"/>
              </a:lnSpc>
            </a:pPr>
            <a:r>
              <a:rPr lang="fr-FR" sz="2400" spc="-1" dirty="0">
                <a:solidFill>
                  <a:srgbClr val="FFFFFF"/>
                </a:solidFill>
                <a:latin typeface="Arial"/>
                <a:ea typeface="Arial"/>
              </a:rPr>
              <a:t>Les permanences.</a:t>
            </a:r>
            <a:endParaRPr lang="fr-FR" sz="2400" spc="-1" dirty="0">
              <a:solidFill>
                <a:srgbClr val="FFFFFF"/>
              </a:solidFill>
              <a:latin typeface="Arial"/>
            </a:endParaRPr>
          </a:p>
          <a:p>
            <a:pPr marL="216000" indent="-216000">
              <a:spcBef>
                <a:spcPts val="48"/>
              </a:spcBef>
              <a:buClr>
                <a:srgbClr val="000000"/>
              </a:buClr>
              <a:buSzPct val="45000"/>
              <a:buFont typeface="Wingdings" charset="2"/>
              <a:buChar char=""/>
            </a:pPr>
            <a:r>
              <a:rPr lang="fr-FR" sz="2200" spc="-1" dirty="0">
                <a:latin typeface="Arial"/>
                <a:ea typeface="Arial"/>
              </a:rPr>
              <a:t>Même contexte que pour les enquêtes à commissaire unique</a:t>
            </a:r>
            <a:endParaRPr lang="fr-FR" sz="2200" spc="-1" dirty="0">
              <a:latin typeface="Arial"/>
            </a:endParaRPr>
          </a:p>
          <a:p>
            <a:pPr marL="216000" indent="-216000">
              <a:spcBef>
                <a:spcPts val="48"/>
              </a:spcBef>
              <a:buClr>
                <a:srgbClr val="000000"/>
              </a:buClr>
              <a:buSzPct val="45000"/>
              <a:buFont typeface="Wingdings" charset="2"/>
              <a:buChar char=""/>
            </a:pPr>
            <a:r>
              <a:rPr lang="fr-FR" sz="2200" spc="-1" dirty="0">
                <a:latin typeface="Arial"/>
                <a:ea typeface="Arial"/>
              </a:rPr>
              <a:t>Adaptation du nombre de CE pour les permanences</a:t>
            </a:r>
            <a:endParaRPr lang="fr-FR" sz="2200" spc="-1" dirty="0">
              <a:latin typeface="Arial"/>
            </a:endParaRPr>
          </a:p>
          <a:p>
            <a:pPr marL="216000" indent="-216000">
              <a:spcBef>
                <a:spcPts val="48"/>
              </a:spcBef>
              <a:buClr>
                <a:srgbClr val="000000"/>
              </a:buClr>
              <a:buSzPct val="45000"/>
              <a:buFont typeface="Wingdings" charset="2"/>
              <a:buChar char=""/>
            </a:pPr>
            <a:r>
              <a:rPr lang="fr-FR" sz="2200" spc="-1" dirty="0">
                <a:latin typeface="Arial"/>
                <a:ea typeface="Arial"/>
              </a:rPr>
              <a:t>Compte rendu après chaque permanence</a:t>
            </a:r>
            <a:endParaRPr lang="fr-FR" sz="2200" spc="-1" dirty="0">
              <a:latin typeface="Arial"/>
            </a:endParaRPr>
          </a:p>
          <a:p>
            <a:pPr marL="216000" indent="-216000">
              <a:spcBef>
                <a:spcPts val="48"/>
              </a:spcBef>
              <a:buClr>
                <a:srgbClr val="000000"/>
              </a:buClr>
              <a:buSzPct val="45000"/>
              <a:buFont typeface="Wingdings" charset="2"/>
              <a:buChar char=""/>
            </a:pPr>
            <a:r>
              <a:rPr lang="fr-FR" sz="2200" spc="-1" dirty="0">
                <a:latin typeface="Arial"/>
                <a:ea typeface="Arial"/>
              </a:rPr>
              <a:t>Ne pas prendre position</a:t>
            </a:r>
            <a:endParaRPr lang="fr-FR" sz="2200" spc="-1" dirty="0">
              <a:latin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2208360" y="692280"/>
            <a:ext cx="77724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72" name="CustomShape 2"/>
          <p:cNvSpPr/>
          <p:nvPr/>
        </p:nvSpPr>
        <p:spPr>
          <a:xfrm>
            <a:off x="2294400" y="1845000"/>
            <a:ext cx="7561440" cy="3763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73" name="CustomShape 3"/>
          <p:cNvSpPr/>
          <p:nvPr/>
        </p:nvSpPr>
        <p:spPr>
          <a:xfrm>
            <a:off x="9999840" y="1617840"/>
            <a:ext cx="183960" cy="36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74" name="TextShape 4"/>
          <p:cNvSpPr txBox="1"/>
          <p:nvPr/>
        </p:nvSpPr>
        <p:spPr>
          <a:xfrm>
            <a:off x="3180000" y="717840"/>
            <a:ext cx="5769360" cy="578160"/>
          </a:xfrm>
          <a:prstGeom prst="rect">
            <a:avLst/>
          </a:prstGeom>
          <a:noFill/>
          <a:ln>
            <a:noFill/>
          </a:ln>
        </p:spPr>
        <p:txBody>
          <a:bodyPr lIns="90000" tIns="45000" rIns="90000" bIns="45000"/>
          <a:lstStyle/>
          <a:p>
            <a:pPr algn="ctr">
              <a:spcBef>
                <a:spcPts val="998"/>
              </a:spcBef>
            </a:pPr>
            <a:r>
              <a:rPr lang="fr-FR" sz="3200" u="sng" spc="-1" dirty="0">
                <a:latin typeface="Times New Roman"/>
              </a:rPr>
              <a:t>LA COMMISSION D'ENQUÊTE</a:t>
            </a:r>
            <a:endParaRPr lang="fr-FR" sz="3200" spc="-1" dirty="0">
              <a:latin typeface="Arial"/>
            </a:endParaRPr>
          </a:p>
        </p:txBody>
      </p:sp>
      <p:sp>
        <p:nvSpPr>
          <p:cNvPr id="175" name="TextShape 5"/>
          <p:cNvSpPr txBox="1"/>
          <p:nvPr/>
        </p:nvSpPr>
        <p:spPr>
          <a:xfrm>
            <a:off x="2172000" y="1546200"/>
            <a:ext cx="7848000" cy="4357800"/>
          </a:xfrm>
          <a:prstGeom prst="rect">
            <a:avLst/>
          </a:prstGeom>
          <a:noFill/>
          <a:ln>
            <a:noFill/>
          </a:ln>
        </p:spPr>
        <p:txBody>
          <a:bodyPr lIns="90000" tIns="45000" rIns="90000" bIns="45000"/>
          <a:lstStyle/>
          <a:p>
            <a:pPr>
              <a:spcBef>
                <a:spcPts val="48"/>
              </a:spcBef>
            </a:pPr>
            <a:r>
              <a:rPr lang="fr-FR" sz="2400" spc="-1" dirty="0">
                <a:latin typeface="Arial"/>
                <a:ea typeface="Arial"/>
              </a:rPr>
              <a:t>Réunion publique.</a:t>
            </a:r>
            <a:endParaRPr lang="fr-FR" sz="2400" spc="-1" dirty="0">
              <a:latin typeface="Arial"/>
            </a:endParaRPr>
          </a:p>
          <a:p>
            <a:pPr marL="216000" indent="-216000">
              <a:spcBef>
                <a:spcPts val="48"/>
              </a:spcBef>
              <a:buClr>
                <a:srgbClr val="000000"/>
              </a:buClr>
              <a:buSzPct val="45000"/>
              <a:buFont typeface="Wingdings" charset="2"/>
              <a:buChar char=""/>
            </a:pPr>
            <a:r>
              <a:rPr lang="fr-FR" sz="2200" spc="-1" dirty="0">
                <a:latin typeface="Arial"/>
                <a:ea typeface="Arial"/>
              </a:rPr>
              <a:t>Certaines sont obligatoires (ICPE avec servitudes)</a:t>
            </a:r>
            <a:endParaRPr lang="fr-FR" sz="2200" spc="-1" dirty="0">
              <a:latin typeface="Arial"/>
            </a:endParaRPr>
          </a:p>
          <a:p>
            <a:pPr marL="216000" indent="-216000">
              <a:spcBef>
                <a:spcPts val="48"/>
              </a:spcBef>
              <a:buClr>
                <a:srgbClr val="000000"/>
              </a:buClr>
              <a:buSzPct val="45000"/>
              <a:buFont typeface="Wingdings" charset="2"/>
              <a:buChar char=""/>
            </a:pPr>
            <a:r>
              <a:rPr lang="fr-FR" sz="2200" spc="-1" dirty="0">
                <a:latin typeface="Arial"/>
                <a:ea typeface="Arial"/>
              </a:rPr>
              <a:t>Initiative de la CE, suite demande du public ou du MO</a:t>
            </a:r>
            <a:endParaRPr lang="fr-FR" sz="2200" spc="-1" dirty="0">
              <a:latin typeface="Arial"/>
            </a:endParaRPr>
          </a:p>
          <a:p>
            <a:pPr marL="216000" indent="-216000">
              <a:spcBef>
                <a:spcPts val="48"/>
              </a:spcBef>
              <a:buClr>
                <a:srgbClr val="000000"/>
              </a:buClr>
              <a:buSzPct val="45000"/>
              <a:buFont typeface="Wingdings" charset="2"/>
              <a:buChar char=""/>
            </a:pPr>
            <a:r>
              <a:rPr lang="fr-FR" sz="2200" spc="-1" dirty="0">
                <a:latin typeface="Arial"/>
                <a:ea typeface="Arial"/>
              </a:rPr>
              <a:t>Toute la CE assiste à la réunion</a:t>
            </a:r>
            <a:endParaRPr lang="fr-FR" sz="2200" spc="-1" dirty="0">
              <a:latin typeface="Arial"/>
            </a:endParaRPr>
          </a:p>
          <a:p>
            <a:pPr marL="216000" indent="-216000">
              <a:spcBef>
                <a:spcPts val="48"/>
              </a:spcBef>
              <a:buClr>
                <a:srgbClr val="000000"/>
              </a:buClr>
              <a:buSzPct val="45000"/>
              <a:buFont typeface="Wingdings" charset="2"/>
              <a:buChar char=""/>
            </a:pPr>
            <a:r>
              <a:rPr lang="fr-FR" sz="2200" spc="-1" dirty="0">
                <a:latin typeface="Arial"/>
                <a:ea typeface="Arial"/>
              </a:rPr>
              <a:t>Rédaction du C/R signé par le président </a:t>
            </a:r>
            <a:endParaRPr lang="fr-FR" sz="2200" spc="-1" dirty="0">
              <a:latin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2208360" y="692280"/>
            <a:ext cx="77724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77" name="CustomShape 2"/>
          <p:cNvSpPr/>
          <p:nvPr/>
        </p:nvSpPr>
        <p:spPr>
          <a:xfrm>
            <a:off x="2294400" y="1845000"/>
            <a:ext cx="7561440" cy="3763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78" name="CustomShape 3"/>
          <p:cNvSpPr/>
          <p:nvPr/>
        </p:nvSpPr>
        <p:spPr>
          <a:xfrm>
            <a:off x="9999840" y="1617840"/>
            <a:ext cx="183960" cy="36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79" name="TextShape 4"/>
          <p:cNvSpPr txBox="1"/>
          <p:nvPr/>
        </p:nvSpPr>
        <p:spPr>
          <a:xfrm>
            <a:off x="3180000" y="717840"/>
            <a:ext cx="5769360" cy="578160"/>
          </a:xfrm>
          <a:prstGeom prst="rect">
            <a:avLst/>
          </a:prstGeom>
          <a:noFill/>
          <a:ln>
            <a:noFill/>
          </a:ln>
        </p:spPr>
        <p:txBody>
          <a:bodyPr lIns="90000" tIns="45000" rIns="90000" bIns="45000"/>
          <a:lstStyle/>
          <a:p>
            <a:pPr algn="ctr">
              <a:spcBef>
                <a:spcPts val="998"/>
              </a:spcBef>
            </a:pPr>
            <a:r>
              <a:rPr lang="fr-FR" sz="3200" u="sng" spc="-1" dirty="0">
                <a:latin typeface="Times New Roman"/>
              </a:rPr>
              <a:t>LA COMMISSION D'ENQUÊTE</a:t>
            </a:r>
            <a:endParaRPr lang="fr-FR" sz="3200" spc="-1" dirty="0">
              <a:latin typeface="Arial"/>
            </a:endParaRPr>
          </a:p>
        </p:txBody>
      </p:sp>
      <p:sp>
        <p:nvSpPr>
          <p:cNvPr id="180" name="TextShape 5"/>
          <p:cNvSpPr txBox="1"/>
          <p:nvPr/>
        </p:nvSpPr>
        <p:spPr>
          <a:xfrm>
            <a:off x="2172000" y="1546200"/>
            <a:ext cx="7848000" cy="4539240"/>
          </a:xfrm>
          <a:prstGeom prst="rect">
            <a:avLst/>
          </a:prstGeom>
          <a:noFill/>
          <a:ln>
            <a:noFill/>
          </a:ln>
        </p:spPr>
        <p:txBody>
          <a:bodyPr lIns="90000" tIns="45000" rIns="90000" bIns="45000"/>
          <a:lstStyle/>
          <a:p>
            <a:pPr>
              <a:spcBef>
                <a:spcPts val="48"/>
              </a:spcBef>
            </a:pPr>
            <a:r>
              <a:rPr lang="fr-FR" sz="2400" spc="-1" dirty="0">
                <a:solidFill>
                  <a:srgbClr val="FFFFFF"/>
                </a:solidFill>
                <a:latin typeface="Arial"/>
                <a:ea typeface="Arial"/>
              </a:rPr>
              <a:t>Fin de l'enquête publique.</a:t>
            </a:r>
            <a:endParaRPr lang="fr-FR" sz="2400" spc="-1" dirty="0">
              <a:solidFill>
                <a:srgbClr val="FFFFFF"/>
              </a:solidFill>
              <a:latin typeface="Arial"/>
            </a:endParaRPr>
          </a:p>
          <a:p>
            <a:pPr marL="216000" indent="-216000" algn="just">
              <a:spcBef>
                <a:spcPts val="48"/>
              </a:spcBef>
              <a:buClr>
                <a:srgbClr val="000000"/>
              </a:buClr>
              <a:buSzPct val="45000"/>
              <a:buFont typeface="Wingdings" charset="2"/>
              <a:buChar char=""/>
            </a:pPr>
            <a:r>
              <a:rPr lang="fr-FR" sz="2200" spc="-1" dirty="0">
                <a:latin typeface="Arial"/>
                <a:ea typeface="Arial"/>
              </a:rPr>
              <a:t>Multiplicité des lieux d'enquête et des observations</a:t>
            </a:r>
            <a:endParaRPr lang="fr-FR" sz="2200" spc="-1" dirty="0">
              <a:latin typeface="Arial"/>
            </a:endParaRPr>
          </a:p>
          <a:p>
            <a:pPr marL="216000" indent="-216000">
              <a:spcBef>
                <a:spcPts val="48"/>
              </a:spcBef>
              <a:buClr>
                <a:srgbClr val="000000"/>
              </a:buClr>
              <a:buSzPct val="45000"/>
              <a:buFont typeface="Wingdings" charset="2"/>
              <a:buChar char=""/>
            </a:pPr>
            <a:r>
              <a:rPr lang="fr-FR" sz="2200" spc="-1" dirty="0">
                <a:latin typeface="Arial"/>
                <a:ea typeface="Arial"/>
              </a:rPr>
              <a:t>Délais notification observations et remise rapport très courts</a:t>
            </a:r>
            <a:endParaRPr lang="fr-FR" sz="2200" spc="-1" dirty="0">
              <a:latin typeface="Arial"/>
            </a:endParaRPr>
          </a:p>
          <a:p>
            <a:pPr marL="216000" indent="-216000">
              <a:spcBef>
                <a:spcPts val="48"/>
              </a:spcBef>
              <a:buClr>
                <a:srgbClr val="000000"/>
              </a:buClr>
              <a:buSzPct val="45000"/>
              <a:buFont typeface="Wingdings" charset="2"/>
              <a:buChar char=""/>
            </a:pPr>
            <a:r>
              <a:rPr lang="fr-FR" sz="2200" spc="-1" dirty="0">
                <a:latin typeface="Arial"/>
                <a:ea typeface="Arial"/>
              </a:rPr>
              <a:t>Nécessité raccourcir délai récupération des registres</a:t>
            </a:r>
            <a:endParaRPr lang="fr-FR" sz="2200" spc="-1" dirty="0">
              <a:latin typeface="Arial"/>
            </a:endParaRPr>
          </a:p>
          <a:p>
            <a:pPr marL="216000" indent="-216000">
              <a:spcBef>
                <a:spcPts val="48"/>
              </a:spcBef>
              <a:buClr>
                <a:srgbClr val="000000"/>
              </a:buClr>
              <a:buSzPct val="45000"/>
              <a:buFont typeface="Wingdings" charset="2"/>
              <a:buChar char=""/>
            </a:pPr>
            <a:r>
              <a:rPr lang="fr-FR" sz="2200" spc="-1" dirty="0">
                <a:latin typeface="Arial"/>
                <a:ea typeface="Arial"/>
              </a:rPr>
              <a:t>Recueil le premier jour après accord autorité organisatrice</a:t>
            </a:r>
            <a:endParaRPr lang="fr-FR" sz="2200" spc="-1" dirty="0">
              <a:latin typeface="Arial"/>
            </a:endParaRPr>
          </a:p>
          <a:p>
            <a:pPr marL="432000" lvl="1" indent="-216000">
              <a:spcBef>
                <a:spcPts val="48"/>
              </a:spcBef>
              <a:buClr>
                <a:srgbClr val="000000"/>
              </a:buClr>
              <a:buSzPct val="45000"/>
              <a:buFont typeface="Wingdings" charset="2"/>
              <a:buChar char=""/>
            </a:pPr>
            <a:r>
              <a:rPr lang="fr-FR" sz="2200" spc="-1" dirty="0">
                <a:latin typeface="Arial"/>
                <a:ea typeface="Arial"/>
              </a:rPr>
              <a:t>Par les CE, répartition par secteur</a:t>
            </a:r>
            <a:endParaRPr lang="fr-FR" sz="2200" spc="-1" dirty="0">
              <a:latin typeface="Arial"/>
            </a:endParaRPr>
          </a:p>
          <a:p>
            <a:pPr marL="432000" lvl="1" indent="-216000">
              <a:spcBef>
                <a:spcPts val="48"/>
              </a:spcBef>
              <a:buClr>
                <a:srgbClr val="000000"/>
              </a:buClr>
              <a:buSzPct val="45000"/>
              <a:buFont typeface="Wingdings" charset="2"/>
              <a:buChar char=""/>
            </a:pPr>
            <a:r>
              <a:rPr lang="fr-FR" sz="2200" spc="-1" dirty="0">
                <a:latin typeface="Arial"/>
                <a:ea typeface="Arial"/>
              </a:rPr>
              <a:t>Par opérateur</a:t>
            </a:r>
            <a:endParaRPr lang="fr-FR" sz="2200" spc="-1" dirty="0">
              <a:latin typeface="Arial"/>
            </a:endParaRPr>
          </a:p>
          <a:p>
            <a:pPr marL="432000" lvl="1" indent="-216000">
              <a:spcBef>
                <a:spcPts val="48"/>
              </a:spcBef>
              <a:buClr>
                <a:srgbClr val="000000"/>
              </a:buClr>
              <a:buSzPct val="45000"/>
              <a:buFont typeface="Wingdings" charset="2"/>
              <a:buChar char=""/>
            </a:pPr>
            <a:r>
              <a:rPr lang="fr-FR" sz="2200" spc="-1" dirty="0">
                <a:latin typeface="Arial"/>
                <a:ea typeface="Arial"/>
              </a:rPr>
              <a:t>Par services préfectoraux ou autres</a:t>
            </a:r>
            <a:endParaRPr lang="fr-FR" sz="2200" spc="-1" dirty="0">
              <a:latin typeface="Arial"/>
            </a:endParaRPr>
          </a:p>
          <a:p>
            <a:pPr marL="432000" lvl="1" indent="-216000">
              <a:spcBef>
                <a:spcPts val="48"/>
              </a:spcBef>
              <a:buClr>
                <a:srgbClr val="000000"/>
              </a:buClr>
              <a:buSzPct val="45000"/>
              <a:buFont typeface="Wingdings" charset="2"/>
              <a:buChar char=""/>
            </a:pPr>
            <a:r>
              <a:rPr lang="fr-FR" sz="2200" spc="-1" dirty="0">
                <a:latin typeface="Arial"/>
                <a:ea typeface="Arial"/>
              </a:rPr>
              <a:t>Les mairies doivent être informées au préalable</a:t>
            </a:r>
            <a:endParaRPr lang="fr-FR" sz="2200" spc="-1" dirty="0">
              <a:latin typeface="Arial"/>
            </a:endParaRPr>
          </a:p>
          <a:p>
            <a:pPr marL="216000" indent="-216000">
              <a:spcBef>
                <a:spcPts val="48"/>
              </a:spcBef>
              <a:buClr>
                <a:srgbClr val="000000"/>
              </a:buClr>
              <a:buSzPct val="45000"/>
              <a:buFont typeface="Wingdings" charset="2"/>
              <a:buChar char=""/>
            </a:pPr>
            <a:r>
              <a:rPr lang="fr-FR" sz="2200" spc="-1" dirty="0">
                <a:latin typeface="Arial"/>
                <a:ea typeface="Arial"/>
              </a:rPr>
              <a:t>Président CE doit clore les registres</a:t>
            </a:r>
            <a:endParaRPr lang="fr-FR" sz="2200" spc="-1" dirty="0">
              <a:latin typeface="Arial"/>
            </a:endParaRPr>
          </a:p>
          <a:p>
            <a:pPr marL="216000" indent="-216000" algn="just">
              <a:spcBef>
                <a:spcPts val="48"/>
              </a:spcBef>
              <a:buClr>
                <a:srgbClr val="000000"/>
              </a:buClr>
              <a:buSzPct val="45000"/>
              <a:buFont typeface="Wingdings" charset="2"/>
              <a:buChar char=""/>
            </a:pPr>
            <a:r>
              <a:rPr lang="fr-FR" sz="2200" spc="-1" dirty="0">
                <a:latin typeface="Arial"/>
                <a:ea typeface="Arial"/>
              </a:rPr>
              <a:t>MO ou autorité organisatrice peuvent faire les photocopies pour chaque CE</a:t>
            </a:r>
            <a:endParaRPr lang="fr-FR" sz="2200" spc="-1" dirty="0">
              <a:latin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2208360" y="692280"/>
            <a:ext cx="77724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82" name="CustomShape 2"/>
          <p:cNvSpPr/>
          <p:nvPr/>
        </p:nvSpPr>
        <p:spPr>
          <a:xfrm>
            <a:off x="2071560" y="1845000"/>
            <a:ext cx="7992000" cy="3763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83" name="CustomShape 3"/>
          <p:cNvSpPr/>
          <p:nvPr/>
        </p:nvSpPr>
        <p:spPr>
          <a:xfrm>
            <a:off x="9999840" y="1617840"/>
            <a:ext cx="183960" cy="36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84" name="TextShape 4"/>
          <p:cNvSpPr txBox="1"/>
          <p:nvPr/>
        </p:nvSpPr>
        <p:spPr>
          <a:xfrm>
            <a:off x="3180000" y="717840"/>
            <a:ext cx="5769360" cy="578160"/>
          </a:xfrm>
          <a:prstGeom prst="rect">
            <a:avLst/>
          </a:prstGeom>
          <a:noFill/>
          <a:ln>
            <a:noFill/>
          </a:ln>
        </p:spPr>
        <p:txBody>
          <a:bodyPr lIns="90000" tIns="45000" rIns="90000" bIns="45000"/>
          <a:lstStyle/>
          <a:p>
            <a:pPr algn="ctr">
              <a:spcBef>
                <a:spcPts val="998"/>
              </a:spcBef>
            </a:pPr>
            <a:r>
              <a:rPr lang="fr-FR" sz="3200" u="sng" spc="-1" dirty="0">
                <a:latin typeface="Times New Roman"/>
              </a:rPr>
              <a:t>LA COMMISSION D'ENQUÊTE</a:t>
            </a:r>
            <a:endParaRPr lang="fr-FR" sz="3200" spc="-1" dirty="0">
              <a:latin typeface="Arial"/>
            </a:endParaRPr>
          </a:p>
        </p:txBody>
      </p:sp>
      <p:sp>
        <p:nvSpPr>
          <p:cNvPr id="185" name="TextShape 5"/>
          <p:cNvSpPr txBox="1"/>
          <p:nvPr/>
        </p:nvSpPr>
        <p:spPr>
          <a:xfrm>
            <a:off x="1956000" y="1440000"/>
            <a:ext cx="8280000" cy="2781088"/>
          </a:xfrm>
          <a:prstGeom prst="rect">
            <a:avLst/>
          </a:prstGeom>
          <a:noFill/>
          <a:ln>
            <a:noFill/>
          </a:ln>
        </p:spPr>
        <p:txBody>
          <a:bodyPr lIns="90000" tIns="45000" rIns="90000" bIns="45000"/>
          <a:lstStyle/>
          <a:p>
            <a:pPr>
              <a:spcBef>
                <a:spcPts val="48"/>
              </a:spcBef>
            </a:pPr>
            <a:r>
              <a:rPr lang="fr-FR" sz="2400" spc="-1" dirty="0">
                <a:solidFill>
                  <a:srgbClr val="FFFFFF"/>
                </a:solidFill>
                <a:latin typeface="Arial"/>
                <a:ea typeface="Arial"/>
              </a:rPr>
              <a:t>Procès-verbal de synthèse.</a:t>
            </a:r>
            <a:endParaRPr lang="fr-FR" sz="2400" spc="-1" dirty="0">
              <a:solidFill>
                <a:srgbClr val="FFFFFF"/>
              </a:solidFill>
              <a:latin typeface="Arial"/>
            </a:endParaRPr>
          </a:p>
          <a:p>
            <a:pPr marL="216000" indent="-216000" algn="just">
              <a:spcBef>
                <a:spcPts val="48"/>
              </a:spcBef>
              <a:buClr>
                <a:srgbClr val="000000"/>
              </a:buClr>
              <a:buSzPct val="45000"/>
              <a:buFont typeface="Wingdings" charset="2"/>
              <a:buChar char=""/>
            </a:pPr>
            <a:r>
              <a:rPr lang="fr-FR" sz="2200" spc="-1" dirty="0">
                <a:latin typeface="Arial"/>
                <a:ea typeface="Arial"/>
              </a:rPr>
              <a:t>Le président organise une réunion le plutôt possible</a:t>
            </a:r>
            <a:endParaRPr lang="fr-FR" sz="2200" spc="-1" dirty="0">
              <a:latin typeface="Arial"/>
            </a:endParaRPr>
          </a:p>
          <a:p>
            <a:pPr marL="216000" indent="-216000" algn="just">
              <a:spcBef>
                <a:spcPts val="48"/>
              </a:spcBef>
              <a:buClr>
                <a:srgbClr val="000000"/>
              </a:buClr>
              <a:buSzPct val="45000"/>
              <a:buFont typeface="Wingdings" charset="2"/>
              <a:buChar char=""/>
            </a:pPr>
            <a:r>
              <a:rPr lang="fr-FR" sz="2200" spc="-1" dirty="0">
                <a:latin typeface="Arial"/>
                <a:ea typeface="Arial"/>
              </a:rPr>
              <a:t>La CE arrête  les thèmes et les questions au maître d'ouvrage </a:t>
            </a:r>
            <a:endParaRPr lang="fr-FR" sz="2200" spc="-1" dirty="0">
              <a:latin typeface="Arial"/>
            </a:endParaRPr>
          </a:p>
          <a:p>
            <a:pPr marL="216000" indent="-216000" algn="just">
              <a:spcBef>
                <a:spcPts val="48"/>
              </a:spcBef>
              <a:buClr>
                <a:srgbClr val="000000"/>
              </a:buClr>
              <a:buSzPct val="45000"/>
              <a:buFont typeface="Wingdings" charset="2"/>
              <a:buChar char=""/>
            </a:pPr>
            <a:r>
              <a:rPr lang="fr-FR" sz="2200" spc="-1" dirty="0">
                <a:latin typeface="Arial"/>
                <a:ea typeface="Arial"/>
              </a:rPr>
              <a:t>Rédaction du PV par le président ou autres CE .</a:t>
            </a:r>
            <a:endParaRPr lang="fr-FR" sz="2200" spc="-1" dirty="0">
              <a:latin typeface="Arial"/>
            </a:endParaRPr>
          </a:p>
          <a:p>
            <a:pPr marL="216000" indent="-216000" algn="just">
              <a:spcBef>
                <a:spcPts val="48"/>
              </a:spcBef>
              <a:buClr>
                <a:srgbClr val="000000"/>
              </a:buClr>
              <a:buSzPct val="45000"/>
              <a:buFont typeface="Wingdings" charset="2"/>
              <a:buChar char=""/>
            </a:pPr>
            <a:r>
              <a:rPr lang="fr-FR" sz="2200" spc="-1" dirty="0">
                <a:latin typeface="Arial"/>
                <a:ea typeface="Arial"/>
              </a:rPr>
              <a:t>Le président rencontre le maître d'ouvrage et lui communique le PV de synthèse, seul ou en présence des autres membres</a:t>
            </a:r>
            <a:endParaRPr lang="fr-FR" sz="2200" spc="-1" dirty="0">
              <a:latin typeface="Arial"/>
            </a:endParaRPr>
          </a:p>
          <a:p>
            <a:pPr marL="216000" indent="-216000" algn="just">
              <a:spcBef>
                <a:spcPts val="48"/>
              </a:spcBef>
              <a:buClr>
                <a:srgbClr val="000000"/>
              </a:buClr>
              <a:buSzPct val="45000"/>
              <a:buFont typeface="Wingdings" charset="2"/>
              <a:buChar char=""/>
            </a:pPr>
            <a:r>
              <a:rPr lang="fr-FR" sz="2200" spc="-1" dirty="0">
                <a:latin typeface="Arial"/>
                <a:ea typeface="Arial"/>
              </a:rPr>
              <a:t>Le président répartit les thèmes entre les CE</a:t>
            </a:r>
            <a:endParaRPr lang="fr-FR" sz="2200" spc="-1" dirty="0">
              <a:latin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2208360" y="692280"/>
            <a:ext cx="77724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87" name="CustomShape 2"/>
          <p:cNvSpPr/>
          <p:nvPr/>
        </p:nvSpPr>
        <p:spPr>
          <a:xfrm>
            <a:off x="2071560" y="1845000"/>
            <a:ext cx="7992000" cy="3763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88" name="CustomShape 3"/>
          <p:cNvSpPr/>
          <p:nvPr/>
        </p:nvSpPr>
        <p:spPr>
          <a:xfrm>
            <a:off x="9999840" y="1617840"/>
            <a:ext cx="183960" cy="36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89" name="TextShape 4"/>
          <p:cNvSpPr txBox="1"/>
          <p:nvPr/>
        </p:nvSpPr>
        <p:spPr>
          <a:xfrm>
            <a:off x="3180000" y="717840"/>
            <a:ext cx="5769360" cy="578160"/>
          </a:xfrm>
          <a:prstGeom prst="rect">
            <a:avLst/>
          </a:prstGeom>
          <a:noFill/>
          <a:ln>
            <a:noFill/>
          </a:ln>
        </p:spPr>
        <p:txBody>
          <a:bodyPr lIns="90000" tIns="45000" rIns="90000" bIns="45000"/>
          <a:lstStyle/>
          <a:p>
            <a:pPr algn="ctr">
              <a:spcBef>
                <a:spcPts val="998"/>
              </a:spcBef>
            </a:pPr>
            <a:r>
              <a:rPr lang="fr-FR" sz="3200" u="sng" spc="-1" dirty="0">
                <a:latin typeface="Times New Roman"/>
              </a:rPr>
              <a:t>LA COMMISSION D'ENQUÊTE</a:t>
            </a:r>
            <a:endParaRPr lang="fr-FR" sz="3200" spc="-1" dirty="0">
              <a:latin typeface="Arial"/>
            </a:endParaRPr>
          </a:p>
        </p:txBody>
      </p:sp>
      <p:sp>
        <p:nvSpPr>
          <p:cNvPr id="190" name="TextShape 5"/>
          <p:cNvSpPr txBox="1"/>
          <p:nvPr/>
        </p:nvSpPr>
        <p:spPr>
          <a:xfrm>
            <a:off x="2071560" y="1617840"/>
            <a:ext cx="8280000" cy="4874400"/>
          </a:xfrm>
          <a:prstGeom prst="rect">
            <a:avLst/>
          </a:prstGeom>
          <a:noFill/>
          <a:ln>
            <a:noFill/>
          </a:ln>
        </p:spPr>
        <p:txBody>
          <a:bodyPr lIns="90000" tIns="45000" rIns="90000" bIns="45000"/>
          <a:lstStyle/>
          <a:p>
            <a:pPr>
              <a:spcBef>
                <a:spcPts val="48"/>
              </a:spcBef>
            </a:pPr>
            <a:r>
              <a:rPr lang="fr-FR" sz="2400" spc="-1" dirty="0">
                <a:latin typeface="Arial"/>
                <a:ea typeface="Arial"/>
              </a:rPr>
              <a:t>Rédaction du rapport : </a:t>
            </a:r>
          </a:p>
          <a:p>
            <a:pPr marL="342900" indent="-342900">
              <a:spcBef>
                <a:spcPts val="48"/>
              </a:spcBef>
              <a:buFont typeface="Arial" panose="020B0604020202020204" pitchFamily="34" charset="0"/>
              <a:buChar char="•"/>
            </a:pPr>
            <a:r>
              <a:rPr lang="fr-FR" sz="2400" spc="-1" dirty="0">
                <a:latin typeface="Arial"/>
                <a:ea typeface="Arial"/>
              </a:rPr>
              <a:t>Répartie entre les membres sous la supervision du président</a:t>
            </a:r>
          </a:p>
          <a:p>
            <a:pPr>
              <a:spcBef>
                <a:spcPts val="48"/>
              </a:spcBef>
            </a:pPr>
            <a:endParaRPr lang="fr-FR" sz="2200" spc="-1" dirty="0">
              <a:latin typeface="Arial"/>
            </a:endParaRPr>
          </a:p>
          <a:p>
            <a:pPr marL="342900" indent="-342900" algn="just">
              <a:spcBef>
                <a:spcPts val="48"/>
              </a:spcBef>
              <a:buFont typeface="Arial" panose="020B0604020202020204" pitchFamily="34" charset="0"/>
              <a:buChar char="•"/>
            </a:pPr>
            <a:r>
              <a:rPr lang="fr-FR" sz="2400" spc="-1" dirty="0">
                <a:latin typeface="Arial"/>
                <a:ea typeface="Arial"/>
              </a:rPr>
              <a:t>Généralités et déroulement : à initier dés le début de l’enquête</a:t>
            </a:r>
            <a:endParaRPr lang="fr-FR" sz="2400" spc="-1" dirty="0">
              <a:latin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2208360" y="692280"/>
            <a:ext cx="77724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92" name="CustomShape 2"/>
          <p:cNvSpPr/>
          <p:nvPr/>
        </p:nvSpPr>
        <p:spPr>
          <a:xfrm>
            <a:off x="2071560" y="1845000"/>
            <a:ext cx="7992000" cy="3763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93" name="CustomShape 3"/>
          <p:cNvSpPr/>
          <p:nvPr/>
        </p:nvSpPr>
        <p:spPr>
          <a:xfrm>
            <a:off x="9999840" y="1617840"/>
            <a:ext cx="183960" cy="36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94" name="TextShape 4"/>
          <p:cNvSpPr txBox="1"/>
          <p:nvPr/>
        </p:nvSpPr>
        <p:spPr>
          <a:xfrm>
            <a:off x="3180000" y="717840"/>
            <a:ext cx="5769360" cy="578160"/>
          </a:xfrm>
          <a:prstGeom prst="rect">
            <a:avLst/>
          </a:prstGeom>
          <a:noFill/>
          <a:ln>
            <a:noFill/>
          </a:ln>
        </p:spPr>
        <p:txBody>
          <a:bodyPr lIns="90000" tIns="45000" rIns="90000" bIns="45000"/>
          <a:lstStyle/>
          <a:p>
            <a:pPr algn="ctr">
              <a:spcBef>
                <a:spcPts val="998"/>
              </a:spcBef>
            </a:pPr>
            <a:r>
              <a:rPr lang="fr-FR" sz="3200" u="sng" spc="-1" dirty="0">
                <a:latin typeface="Times New Roman"/>
              </a:rPr>
              <a:t>LA COMMISSION D'ENQUÊTE</a:t>
            </a:r>
            <a:endParaRPr lang="fr-FR" sz="3200" spc="-1" dirty="0">
              <a:latin typeface="Arial"/>
            </a:endParaRPr>
          </a:p>
        </p:txBody>
      </p:sp>
      <p:sp>
        <p:nvSpPr>
          <p:cNvPr id="195" name="TextShape 5"/>
          <p:cNvSpPr txBox="1"/>
          <p:nvPr/>
        </p:nvSpPr>
        <p:spPr>
          <a:xfrm>
            <a:off x="1956000" y="1440000"/>
            <a:ext cx="8280000" cy="4608000"/>
          </a:xfrm>
          <a:prstGeom prst="rect">
            <a:avLst/>
          </a:prstGeom>
          <a:noFill/>
          <a:ln>
            <a:noFill/>
          </a:ln>
        </p:spPr>
        <p:txBody>
          <a:bodyPr lIns="90000" tIns="45000" rIns="90000" bIns="45000"/>
          <a:lstStyle/>
          <a:p>
            <a:pPr marL="342900" indent="-342900">
              <a:spcBef>
                <a:spcPts val="48"/>
              </a:spcBef>
              <a:buFont typeface="Arial" panose="020B0604020202020204" pitchFamily="34" charset="0"/>
              <a:buChar char="•"/>
            </a:pPr>
            <a:r>
              <a:rPr lang="fr-FR" sz="2400" spc="-1" dirty="0">
                <a:latin typeface="Arial"/>
                <a:ea typeface="Arial"/>
              </a:rPr>
              <a:t>analyse des observations</a:t>
            </a:r>
            <a:endParaRPr lang="fr-FR" sz="2400" spc="-1" dirty="0">
              <a:latin typeface="Arial"/>
            </a:endParaRPr>
          </a:p>
          <a:p>
            <a:pPr marL="673200" lvl="1" indent="-216000" algn="just">
              <a:spcBef>
                <a:spcPts val="48"/>
              </a:spcBef>
              <a:buClr>
                <a:srgbClr val="000000"/>
              </a:buClr>
              <a:buSzPct val="45000"/>
              <a:buFont typeface="Wingdings" charset="2"/>
              <a:buChar char=""/>
            </a:pPr>
            <a:r>
              <a:rPr lang="fr-FR" sz="2200" spc="-1" dirty="0">
                <a:latin typeface="Arial"/>
                <a:ea typeface="Arial"/>
              </a:rPr>
              <a:t>reprend les éléments du PV de synthèse + commentaires de la CE à harmoniser entre les membres</a:t>
            </a:r>
            <a:endParaRPr lang="fr-FR" sz="2200" spc="-1" dirty="0">
              <a:latin typeface="Arial"/>
            </a:endParaRPr>
          </a:p>
          <a:p>
            <a:pPr marL="673200" lvl="1" indent="-216000" algn="just">
              <a:spcBef>
                <a:spcPts val="48"/>
              </a:spcBef>
              <a:buClr>
                <a:srgbClr val="000000"/>
              </a:buClr>
              <a:buSzPct val="45000"/>
              <a:buFont typeface="Wingdings" charset="2"/>
              <a:buChar char=""/>
            </a:pPr>
            <a:r>
              <a:rPr lang="fr-FR" sz="2200" spc="-1" dirty="0">
                <a:latin typeface="Arial"/>
                <a:ea typeface="Arial"/>
              </a:rPr>
              <a:t>Chaque CE rédige les commentaires des thèmes à sa charge. </a:t>
            </a:r>
            <a:endParaRPr lang="fr-FR" sz="2200" spc="-1" dirty="0">
              <a:latin typeface="Arial"/>
            </a:endParaRPr>
          </a:p>
          <a:p>
            <a:pPr marL="673200" lvl="1" indent="-216000" algn="just">
              <a:spcBef>
                <a:spcPts val="48"/>
              </a:spcBef>
              <a:buClr>
                <a:srgbClr val="000000"/>
              </a:buClr>
              <a:buSzPct val="45000"/>
              <a:buFont typeface="Wingdings" charset="2"/>
              <a:buChar char=""/>
            </a:pPr>
            <a:r>
              <a:rPr lang="fr-FR" sz="2200" spc="-1" dirty="0">
                <a:latin typeface="Arial"/>
                <a:ea typeface="Arial"/>
              </a:rPr>
              <a:t>Réunion(s) d’harmonisation</a:t>
            </a:r>
            <a:endParaRPr lang="fr-FR" sz="2200" spc="-1" dirty="0">
              <a:latin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2208360" y="692280"/>
            <a:ext cx="77724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97" name="CustomShape 2"/>
          <p:cNvSpPr/>
          <p:nvPr/>
        </p:nvSpPr>
        <p:spPr>
          <a:xfrm>
            <a:off x="2071560" y="1845000"/>
            <a:ext cx="7992000" cy="3763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98" name="CustomShape 3"/>
          <p:cNvSpPr/>
          <p:nvPr/>
        </p:nvSpPr>
        <p:spPr>
          <a:xfrm>
            <a:off x="9999840" y="1617840"/>
            <a:ext cx="183960" cy="36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99" name="TextShape 4"/>
          <p:cNvSpPr txBox="1"/>
          <p:nvPr/>
        </p:nvSpPr>
        <p:spPr>
          <a:xfrm>
            <a:off x="3180000" y="717840"/>
            <a:ext cx="5769360" cy="578160"/>
          </a:xfrm>
          <a:prstGeom prst="rect">
            <a:avLst/>
          </a:prstGeom>
          <a:noFill/>
          <a:ln>
            <a:noFill/>
          </a:ln>
        </p:spPr>
        <p:txBody>
          <a:bodyPr lIns="90000" tIns="45000" rIns="90000" bIns="45000"/>
          <a:lstStyle/>
          <a:p>
            <a:pPr algn="ctr">
              <a:spcBef>
                <a:spcPts val="998"/>
              </a:spcBef>
            </a:pPr>
            <a:r>
              <a:rPr lang="fr-FR" sz="3200" u="sng" spc="-1" dirty="0">
                <a:latin typeface="Times New Roman"/>
              </a:rPr>
              <a:t>LA COMMISSION D'ENQUÊTE</a:t>
            </a:r>
            <a:endParaRPr lang="fr-FR" sz="3200" spc="-1" dirty="0">
              <a:latin typeface="Arial"/>
            </a:endParaRPr>
          </a:p>
        </p:txBody>
      </p:sp>
      <p:sp>
        <p:nvSpPr>
          <p:cNvPr id="200" name="TextShape 5"/>
          <p:cNvSpPr txBox="1"/>
          <p:nvPr/>
        </p:nvSpPr>
        <p:spPr>
          <a:xfrm>
            <a:off x="1956000" y="1440000"/>
            <a:ext cx="8280000" cy="4608000"/>
          </a:xfrm>
          <a:prstGeom prst="rect">
            <a:avLst/>
          </a:prstGeom>
          <a:noFill/>
          <a:ln>
            <a:noFill/>
          </a:ln>
        </p:spPr>
        <p:txBody>
          <a:bodyPr lIns="90000" tIns="45000" rIns="90000" bIns="45000"/>
          <a:lstStyle/>
          <a:p>
            <a:pPr marL="342900" indent="-342900">
              <a:spcBef>
                <a:spcPts val="48"/>
              </a:spcBef>
              <a:buFont typeface="Arial" panose="020B0604020202020204" pitchFamily="34" charset="0"/>
              <a:buChar char="•"/>
            </a:pPr>
            <a:r>
              <a:rPr lang="fr-FR" sz="2400" spc="-1" dirty="0">
                <a:latin typeface="Arial"/>
                <a:ea typeface="Arial"/>
              </a:rPr>
              <a:t>Conclusions.</a:t>
            </a:r>
            <a:endParaRPr lang="fr-FR" sz="2400" spc="-1" dirty="0">
              <a:latin typeface="Arial"/>
            </a:endParaRPr>
          </a:p>
          <a:p>
            <a:pPr marL="673200" lvl="1" indent="-216000" algn="just">
              <a:spcBef>
                <a:spcPts val="48"/>
              </a:spcBef>
              <a:buClr>
                <a:srgbClr val="000000"/>
              </a:buClr>
              <a:buSzPct val="45000"/>
              <a:buFont typeface="Wingdings" charset="2"/>
              <a:buChar char=""/>
            </a:pPr>
            <a:r>
              <a:rPr lang="fr-FR" sz="2200" spc="-1" dirty="0">
                <a:latin typeface="Arial"/>
                <a:ea typeface="Arial"/>
              </a:rPr>
              <a:t>Elaboration des conclusions par thème : débat et éventuellement vote.</a:t>
            </a:r>
            <a:endParaRPr lang="fr-FR" sz="2200" spc="-1" dirty="0">
              <a:latin typeface="Arial"/>
            </a:endParaRPr>
          </a:p>
          <a:p>
            <a:pPr marL="673200" lvl="1" indent="-216000" algn="just">
              <a:spcBef>
                <a:spcPts val="48"/>
              </a:spcBef>
              <a:buClr>
                <a:srgbClr val="000000"/>
              </a:buClr>
              <a:buSzPct val="45000"/>
              <a:buFont typeface="Wingdings" charset="2"/>
              <a:buChar char=""/>
            </a:pPr>
            <a:r>
              <a:rPr lang="fr-FR" sz="2200" spc="-1" dirty="0">
                <a:latin typeface="Arial"/>
                <a:ea typeface="Arial"/>
              </a:rPr>
              <a:t>Elaboration de l’avis qui doit être cohérent avec les conclusions : débat et éventuellement votes</a:t>
            </a:r>
            <a:endParaRPr lang="fr-FR" sz="2200" spc="-1" dirty="0">
              <a:latin typeface="Arial"/>
            </a:endParaRPr>
          </a:p>
          <a:p>
            <a:pPr marL="673200" lvl="1" indent="-216000" algn="just">
              <a:spcBef>
                <a:spcPts val="48"/>
              </a:spcBef>
              <a:buClr>
                <a:srgbClr val="000000"/>
              </a:buClr>
              <a:buSzPct val="45000"/>
              <a:buFont typeface="Wingdings" charset="2"/>
              <a:buChar char=""/>
            </a:pPr>
            <a:r>
              <a:rPr lang="fr-FR" sz="2200" spc="-1" dirty="0">
                <a:latin typeface="Arial"/>
                <a:ea typeface="Arial"/>
              </a:rPr>
              <a:t>Tous les membres signent le rapport et les conclusions</a:t>
            </a:r>
            <a:endParaRPr lang="fr-FR" sz="2200" spc="-1" dirty="0">
              <a:latin typeface="Arial"/>
            </a:endParaRPr>
          </a:p>
          <a:p>
            <a:pPr marL="673200" lvl="1" indent="-216000" algn="just">
              <a:spcBef>
                <a:spcPts val="48"/>
              </a:spcBef>
              <a:buClr>
                <a:srgbClr val="000000"/>
              </a:buClr>
              <a:buSzPct val="45000"/>
              <a:buFont typeface="Wingdings" charset="2"/>
              <a:buChar char=""/>
            </a:pPr>
            <a:r>
              <a:rPr lang="fr-FR" sz="2200" spc="-1" dirty="0">
                <a:latin typeface="Arial"/>
                <a:ea typeface="Arial"/>
              </a:rPr>
              <a:t>L'avis étant collégial, il n'y a pas lieu de dénombrer le vote (unanimité ou majorité)</a:t>
            </a:r>
            <a:endParaRPr lang="fr-FR" sz="2200" spc="-1" dirty="0">
              <a:latin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2208360" y="692280"/>
            <a:ext cx="777240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202" name="CustomShape 2"/>
          <p:cNvSpPr/>
          <p:nvPr/>
        </p:nvSpPr>
        <p:spPr>
          <a:xfrm>
            <a:off x="2071560" y="1845000"/>
            <a:ext cx="7992000" cy="3763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203" name="CustomShape 3"/>
          <p:cNvSpPr/>
          <p:nvPr/>
        </p:nvSpPr>
        <p:spPr>
          <a:xfrm>
            <a:off x="9999840" y="1617840"/>
            <a:ext cx="183960" cy="36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204" name="TextShape 4"/>
          <p:cNvSpPr txBox="1"/>
          <p:nvPr/>
        </p:nvSpPr>
        <p:spPr>
          <a:xfrm>
            <a:off x="3180000" y="717840"/>
            <a:ext cx="5769360" cy="578160"/>
          </a:xfrm>
          <a:prstGeom prst="rect">
            <a:avLst/>
          </a:prstGeom>
          <a:noFill/>
          <a:ln>
            <a:noFill/>
          </a:ln>
        </p:spPr>
        <p:txBody>
          <a:bodyPr lIns="90000" tIns="45000" rIns="90000" bIns="45000"/>
          <a:lstStyle/>
          <a:p>
            <a:pPr algn="ctr">
              <a:spcBef>
                <a:spcPts val="998"/>
              </a:spcBef>
            </a:pPr>
            <a:r>
              <a:rPr lang="fr-FR" sz="3200" u="sng" spc="-1" dirty="0">
                <a:latin typeface="Times New Roman"/>
              </a:rPr>
              <a:t>LA COMMISSION D'ENQUÊTE</a:t>
            </a:r>
            <a:endParaRPr lang="fr-FR" sz="3200" spc="-1" dirty="0">
              <a:latin typeface="Arial"/>
            </a:endParaRPr>
          </a:p>
        </p:txBody>
      </p:sp>
      <p:sp>
        <p:nvSpPr>
          <p:cNvPr id="205" name="TextShape 5"/>
          <p:cNvSpPr txBox="1"/>
          <p:nvPr/>
        </p:nvSpPr>
        <p:spPr>
          <a:xfrm>
            <a:off x="1956000" y="1440000"/>
            <a:ext cx="8280000" cy="4608000"/>
          </a:xfrm>
          <a:prstGeom prst="rect">
            <a:avLst/>
          </a:prstGeom>
          <a:noFill/>
          <a:ln>
            <a:noFill/>
          </a:ln>
        </p:spPr>
        <p:txBody>
          <a:bodyPr lIns="90000" tIns="45000" rIns="90000" bIns="45000"/>
          <a:lstStyle/>
          <a:p>
            <a:pPr>
              <a:spcBef>
                <a:spcPts val="48"/>
              </a:spcBef>
            </a:pPr>
            <a:r>
              <a:rPr lang="fr-FR" sz="2400" spc="-1" dirty="0">
                <a:latin typeface="Arial"/>
                <a:ea typeface="Arial"/>
              </a:rPr>
              <a:t>Remise du rapport.</a:t>
            </a:r>
            <a:endParaRPr lang="fr-FR" sz="2400" spc="-1" dirty="0">
              <a:latin typeface="Arial"/>
            </a:endParaRPr>
          </a:p>
          <a:p>
            <a:pPr marL="216000" indent="-216000" algn="just">
              <a:spcBef>
                <a:spcPts val="48"/>
              </a:spcBef>
              <a:buClr>
                <a:srgbClr val="000000"/>
              </a:buClr>
              <a:buSzPct val="45000"/>
              <a:buFont typeface="Wingdings" charset="2"/>
              <a:buChar char=""/>
            </a:pPr>
            <a:r>
              <a:rPr lang="fr-FR" sz="2200" spc="-1" dirty="0">
                <a:latin typeface="Arial"/>
                <a:ea typeface="Arial"/>
              </a:rPr>
              <a:t>Le président :</a:t>
            </a:r>
          </a:p>
          <a:p>
            <a:pPr marL="216000" indent="-216000" algn="just">
              <a:spcBef>
                <a:spcPts val="48"/>
              </a:spcBef>
              <a:buClr>
                <a:srgbClr val="000000"/>
              </a:buClr>
              <a:buSzPct val="45000"/>
              <a:buFont typeface="Wingdings" charset="2"/>
              <a:buChar char=""/>
            </a:pPr>
            <a:r>
              <a:rPr lang="fr-FR" sz="2200" spc="-1" dirty="0">
                <a:latin typeface="Arial"/>
                <a:ea typeface="Arial"/>
              </a:rPr>
              <a:t>collationne les demandes d’indemnisation de chaque CE  </a:t>
            </a:r>
            <a:endParaRPr lang="fr-FR" sz="2200" spc="-1" dirty="0">
              <a:latin typeface="Arial"/>
            </a:endParaRPr>
          </a:p>
          <a:p>
            <a:pPr marL="216000" indent="-216000" algn="just">
              <a:spcBef>
                <a:spcPts val="48"/>
              </a:spcBef>
              <a:buClr>
                <a:srgbClr val="000000"/>
              </a:buClr>
              <a:buSzPct val="45000"/>
              <a:buFont typeface="Wingdings" charset="2"/>
              <a:buChar char=""/>
            </a:pPr>
            <a:r>
              <a:rPr lang="fr-FR" sz="2200" spc="-1" dirty="0">
                <a:latin typeface="Arial"/>
                <a:ea typeface="Arial"/>
              </a:rPr>
              <a:t>transmet l'original du rapport et des conclusions à l'autorité organisatrice et une copie du rapport et des conclusions au président du tribunal administratif</a:t>
            </a:r>
            <a:endParaRPr lang="fr-FR" sz="2200" spc="-1" dirty="0">
              <a:latin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6124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005D9FF-F762-4DD8-886A-CEDEADBFD8FA}"/>
              </a:ext>
            </a:extLst>
          </p:cNvPr>
          <p:cNvSpPr txBox="1">
            <a:spLocks noGrp="1"/>
          </p:cNvSpPr>
          <p:nvPr>
            <p:ph type="body" idx="4294967295"/>
          </p:nvPr>
        </p:nvSpPr>
        <p:spPr>
          <a:xfrm>
            <a:off x="1981201" y="1604516"/>
            <a:ext cx="8229243" cy="3977639"/>
          </a:xfrm>
        </p:spPr>
        <p:txBody>
          <a:bodyPr anchorCtr="1"/>
          <a:lstStyle/>
          <a:p>
            <a:pPr lvl="0" algn="ctr"/>
            <a:r>
              <a:rPr lang="fr-FR" sz="3600" b="1">
                <a:solidFill>
                  <a:srgbClr val="FF6600"/>
                </a:solidFill>
                <a:latin typeface="Trebuchet MS" pitchFamily="18"/>
              </a:rPr>
              <a:t>Compagnie des Commissaires Enquêteurs de Bourgogne</a:t>
            </a:r>
            <a:br>
              <a:rPr lang="fr-FR" b="1">
                <a:solidFill>
                  <a:srgbClr val="FF6600"/>
                </a:solidFill>
                <a:latin typeface="Trebuchet MS" pitchFamily="18"/>
              </a:rPr>
            </a:br>
            <a:br>
              <a:rPr lang="fr-FR" sz="3600" b="1">
                <a:solidFill>
                  <a:srgbClr val="FF6600"/>
                </a:solidFill>
                <a:latin typeface="Trebuchet MS" pitchFamily="18"/>
              </a:rPr>
            </a:br>
            <a:r>
              <a:rPr lang="fr-FR" sz="2400" b="1">
                <a:solidFill>
                  <a:srgbClr val="FF6600"/>
                </a:solidFill>
                <a:latin typeface="Trebuchet MS" pitchFamily="18"/>
              </a:rPr>
              <a:t>Monsieur Georges Leclercq</a:t>
            </a:r>
            <a:endParaRPr lang="fr-FR" sz="2400"/>
          </a:p>
        </p:txBody>
      </p:sp>
      <p:sp>
        <p:nvSpPr>
          <p:cNvPr id="2" name="Titre 1">
            <a:extLst>
              <a:ext uri="{FF2B5EF4-FFF2-40B4-BE49-F238E27FC236}">
                <a16:creationId xmlns:a16="http://schemas.microsoft.com/office/drawing/2014/main" id="{ED792367-79E4-4320-9550-1B3E594A97A9}"/>
              </a:ext>
            </a:extLst>
          </p:cNvPr>
          <p:cNvSpPr txBox="1">
            <a:spLocks noGrp="1"/>
          </p:cNvSpPr>
          <p:nvPr>
            <p:ph type="title" idx="4294967295"/>
          </p:nvPr>
        </p:nvSpPr>
        <p:spPr>
          <a:xfrm>
            <a:off x="1981201" y="273598"/>
            <a:ext cx="8229243" cy="1144801"/>
          </a:xfrm>
        </p:spPr>
        <p:txBody>
          <a:bodyPr/>
          <a:lstStyle/>
          <a:p>
            <a:pPr lvl="0"/>
            <a:r>
              <a:rPr lang="fr-FR" sz="2800" b="1">
                <a:solidFill>
                  <a:srgbClr val="FF6600"/>
                </a:solidFill>
                <a:latin typeface="Trebuchet MS" pitchFamily="18"/>
              </a:rPr>
              <a:t>ENQUÊTE CODE DES </a:t>
            </a:r>
            <a:r>
              <a:rPr lang="fr-FR" sz="2800" b="1" kern="0">
                <a:solidFill>
                  <a:srgbClr val="EB613D"/>
                </a:solidFill>
                <a:latin typeface="Trebuchet MS" pitchFamily="34"/>
                <a:cs typeface="Tahoma" pitchFamily="2"/>
              </a:rPr>
              <a:t>RELATIONS ENTRE  LE PUBLIC ET L'</a:t>
            </a:r>
            <a:r>
              <a:rPr lang="fr-FR" sz="2800" b="1" kern="0">
                <a:solidFill>
                  <a:srgbClr val="FF6600"/>
                </a:solidFill>
                <a:latin typeface="Trebuchet MS" pitchFamily="18"/>
                <a:cs typeface="Tahoma" pitchFamily="2"/>
              </a:rPr>
              <a:t>ADMINISTRATION</a:t>
            </a:r>
            <a:endParaRPr lang="fr-FR"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7848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
            <a:extLst>
              <a:ext uri="{FF2B5EF4-FFF2-40B4-BE49-F238E27FC236}">
                <a16:creationId xmlns:a16="http://schemas.microsoft.com/office/drawing/2014/main" id="{BB856410-158B-4EAB-9C80-B2114B6EE401}"/>
              </a:ext>
            </a:extLst>
          </p:cNvPr>
          <p:cNvSpPr txBox="1"/>
          <p:nvPr/>
        </p:nvSpPr>
        <p:spPr>
          <a:xfrm>
            <a:off x="2075703" y="1307400"/>
            <a:ext cx="8040236" cy="3977639"/>
          </a:xfrm>
          <a:prstGeom prst="rect">
            <a:avLst/>
          </a:prstGeom>
          <a:noFill/>
          <a:ln cap="rnd">
            <a:noFill/>
          </a:ln>
        </p:spPr>
        <p:txBody>
          <a:bodyPr vert="horz" wrap="square" lIns="0" tIns="0" rIns="0" bIns="0" anchor="ctr" anchorCtr="0" compatLnSpc="0">
            <a:noAutofit/>
          </a:bodyPr>
          <a:lstStyle/>
          <a:p>
            <a:pPr defTabSz="914400" hangingPunct="0">
              <a:defRPr sz="1800" b="0" i="0" u="none" strike="noStrike" kern="0" cap="none" spc="0" baseline="0">
                <a:solidFill>
                  <a:srgbClr val="000000"/>
                </a:solidFill>
                <a:uFillTx/>
              </a:defRPr>
            </a:pPr>
            <a:r>
              <a:rPr lang="fr-FR" sz="2400" kern="0" dirty="0">
                <a:solidFill>
                  <a:srgbClr val="FF950E"/>
                </a:solidFill>
                <a:latin typeface="Trebuchet MS" pitchFamily="34"/>
                <a:ea typeface="Arial Unicode MS" pitchFamily="2"/>
                <a:cs typeface="Tahoma" pitchFamily="2"/>
              </a:rPr>
              <a:t>Champ d'application de l'enquête</a:t>
            </a:r>
          </a:p>
          <a:p>
            <a:pPr defTabSz="914400" hangingPunct="0">
              <a:defRPr sz="1800" b="0" i="0" u="none" strike="noStrike" kern="0" cap="none" spc="0" baseline="0">
                <a:solidFill>
                  <a:srgbClr val="000000"/>
                </a:solidFill>
                <a:uFillTx/>
              </a:defRPr>
            </a:pPr>
            <a:endParaRPr lang="fr-FR" sz="2400" kern="0" dirty="0">
              <a:solidFill>
                <a:srgbClr val="FF950E"/>
              </a:solidFill>
              <a:latin typeface="Trebuchet MS" pitchFamily="34"/>
              <a:ea typeface="Arial Unicode MS" pitchFamily="2"/>
              <a:cs typeface="Tahoma" pitchFamily="2"/>
            </a:endParaRPr>
          </a:p>
          <a:p>
            <a:pPr algn="just" defTabSz="914400" hangingPunct="0">
              <a:buSzPct val="45000"/>
              <a:buFont typeface="StarSymbol"/>
              <a:buChar char="●"/>
              <a:defRPr sz="1800" b="0" i="0" u="none" strike="noStrike" kern="0" cap="none" spc="0" baseline="0">
                <a:solidFill>
                  <a:srgbClr val="000000"/>
                </a:solidFill>
                <a:uFillTx/>
              </a:defRPr>
            </a:pPr>
            <a:r>
              <a:rPr lang="fr-FR" sz="2200" kern="0" dirty="0">
                <a:latin typeface="Trebuchet MS" pitchFamily="34"/>
                <a:ea typeface="Arial Unicode MS" pitchFamily="2"/>
                <a:cs typeface="Tahoma" pitchFamily="2"/>
              </a:rPr>
              <a:t>Projets ne ressortant ni du code de l’environnement ni du code de l'expropriation</a:t>
            </a:r>
          </a:p>
          <a:p>
            <a:pPr algn="just" defTabSz="914400" hangingPunct="0">
              <a:buSzPct val="45000"/>
              <a:buFont typeface="StarSymbol"/>
              <a:buChar char="●"/>
              <a:defRPr sz="1800" b="0" i="0" u="none" strike="noStrike" kern="0" cap="none" spc="0" baseline="0">
                <a:solidFill>
                  <a:srgbClr val="000000"/>
                </a:solidFill>
                <a:uFillTx/>
              </a:defRPr>
            </a:pPr>
            <a:endParaRPr lang="fr-FR" sz="2200" kern="0" dirty="0">
              <a:latin typeface="Trebuchet MS" pitchFamily="34"/>
              <a:ea typeface="Arial Unicode MS" pitchFamily="2"/>
              <a:cs typeface="Tahoma" pitchFamily="2"/>
            </a:endParaRPr>
          </a:p>
          <a:p>
            <a:pPr algn="just" defTabSz="914400" hangingPunct="0">
              <a:buSzPct val="45000"/>
              <a:buFont typeface="StarSymbol"/>
              <a:buChar char="●"/>
              <a:defRPr sz="1800" b="0" i="0" u="none" strike="noStrike" kern="0" cap="none" spc="0" baseline="0">
                <a:solidFill>
                  <a:srgbClr val="000000"/>
                </a:solidFill>
                <a:uFillTx/>
              </a:defRPr>
            </a:pPr>
            <a:r>
              <a:rPr lang="fr-FR" sz="2200" kern="0" dirty="0">
                <a:latin typeface="Trebuchet MS" pitchFamily="34"/>
                <a:ea typeface="Arial Unicode MS" pitchFamily="2"/>
                <a:cs typeface="Tahoma" pitchFamily="2"/>
              </a:rPr>
              <a:t>Procédures particulières</a:t>
            </a:r>
          </a:p>
          <a:p>
            <a:pPr algn="just" defTabSz="914400" hangingPunct="0">
              <a:buSzPct val="45000"/>
              <a:buFont typeface="StarSymbol"/>
              <a:buChar char="●"/>
              <a:defRPr sz="1800" b="0" i="0" u="none" strike="noStrike" kern="0" cap="none" spc="0" baseline="0">
                <a:solidFill>
                  <a:srgbClr val="000000"/>
                </a:solidFill>
                <a:uFillTx/>
              </a:defRPr>
            </a:pPr>
            <a:endParaRPr lang="fr-FR" sz="2200" kern="0" dirty="0">
              <a:latin typeface="Trebuchet MS" pitchFamily="34"/>
              <a:ea typeface="Arial Unicode MS" pitchFamily="2"/>
              <a:cs typeface="Tahoma" pitchFamily="2"/>
            </a:endParaRPr>
          </a:p>
          <a:p>
            <a:pPr algn="just" defTabSz="914400" hangingPunct="0">
              <a:buSzPct val="45000"/>
              <a:buFont typeface="StarSymbol"/>
              <a:buChar char="●"/>
              <a:defRPr sz="1800" b="0" i="0" u="none" strike="noStrike" kern="0" cap="none" spc="0" baseline="0">
                <a:solidFill>
                  <a:srgbClr val="000000"/>
                </a:solidFill>
                <a:uFillTx/>
              </a:defRPr>
            </a:pPr>
            <a:r>
              <a:rPr lang="fr-FR" sz="2200" kern="0" dirty="0">
                <a:latin typeface="Trebuchet MS" pitchFamily="34"/>
                <a:ea typeface="Arial Unicode MS" pitchFamily="2"/>
                <a:cs typeface="Tahoma" pitchFamily="2"/>
              </a:rPr>
              <a:t>L'enquête doit informer le public et permettre </a:t>
            </a:r>
            <a:r>
              <a:rPr lang="fr-FR" sz="2400" kern="0" dirty="0">
                <a:latin typeface="Trebuchet MS" pitchFamily="34"/>
                <a:ea typeface="Arial Unicode MS" pitchFamily="2"/>
                <a:cs typeface="Tahoma" pitchFamily="2"/>
              </a:rPr>
              <a:t>la prise en compte des intérêts des tiers</a:t>
            </a:r>
          </a:p>
        </p:txBody>
      </p:sp>
      <p:sp>
        <p:nvSpPr>
          <p:cNvPr id="4" name="Espace réservé du texte 3">
            <a:extLst>
              <a:ext uri="{FF2B5EF4-FFF2-40B4-BE49-F238E27FC236}">
                <a16:creationId xmlns:a16="http://schemas.microsoft.com/office/drawing/2014/main" id="{48C73868-8D97-4CE4-B09F-3541160025B6}"/>
              </a:ext>
            </a:extLst>
          </p:cNvPr>
          <p:cNvSpPr txBox="1">
            <a:spLocks noGrp="1"/>
          </p:cNvSpPr>
          <p:nvPr>
            <p:ph type="body" idx="4294967295"/>
          </p:nvPr>
        </p:nvSpPr>
        <p:spPr>
          <a:xfrm>
            <a:off x="2170198" y="5607355"/>
            <a:ext cx="8229243" cy="1375248"/>
          </a:xfrm>
        </p:spPr>
        <p:txBody>
          <a:bodyPr>
            <a:spAutoFit/>
          </a:bodyPr>
          <a:lstStyle/>
          <a:p>
            <a:pPr marL="0" indent="0">
              <a:buNone/>
            </a:pPr>
            <a:endParaRPr lang="fr-FR" sz="2300" kern="0" dirty="0">
              <a:solidFill>
                <a:srgbClr val="FF950E"/>
              </a:solidFill>
              <a:latin typeface="Trebuchet MS" pitchFamily="18"/>
              <a:cs typeface="Tahoma" pitchFamily="2"/>
            </a:endParaRPr>
          </a:p>
          <a:p>
            <a:pPr marL="0" indent="0">
              <a:lnSpc>
                <a:spcPct val="90000"/>
              </a:lnSpc>
              <a:buNone/>
              <a:tabLst>
                <a:tab pos="911163" algn="l"/>
                <a:tab pos="1825563" algn="l"/>
                <a:tab pos="2739963" algn="l"/>
                <a:tab pos="3654363" algn="l"/>
                <a:tab pos="4568763" algn="l"/>
                <a:tab pos="5483163" algn="l"/>
                <a:tab pos="6397563" algn="l"/>
                <a:tab pos="7311963" algn="l"/>
                <a:tab pos="8226363" algn="l"/>
                <a:tab pos="9140763" algn="l"/>
                <a:tab pos="10055163" algn="l"/>
              </a:tabLst>
            </a:pPr>
            <a:endParaRPr lang="fr-FR" sz="2300" dirty="0">
              <a:solidFill>
                <a:srgbClr val="0047FF"/>
              </a:solidFill>
              <a:latin typeface="Trebuchet MS" pitchFamily="18"/>
              <a:cs typeface="Tahoma" pitchFamily="2"/>
            </a:endParaRPr>
          </a:p>
          <a:p>
            <a:pPr marL="0" indent="0">
              <a:buNone/>
            </a:pPr>
            <a:endParaRPr lang="fr-FR" sz="2300" kern="0" dirty="0">
              <a:solidFill>
                <a:srgbClr val="6C6C6C"/>
              </a:solidFill>
              <a:latin typeface="Trebuchet MS" pitchFamily="18"/>
              <a:cs typeface="Tahoma" pitchFamily="2"/>
            </a:endParaRPr>
          </a:p>
        </p:txBody>
      </p:sp>
      <p:sp>
        <p:nvSpPr>
          <p:cNvPr id="3" name="Titre 1">
            <a:extLst>
              <a:ext uri="{FF2B5EF4-FFF2-40B4-BE49-F238E27FC236}">
                <a16:creationId xmlns:a16="http://schemas.microsoft.com/office/drawing/2014/main" id="{AD2E820C-9E8F-496D-9ED8-82593B9F0993}"/>
              </a:ext>
            </a:extLst>
          </p:cNvPr>
          <p:cNvSpPr txBox="1">
            <a:spLocks noGrp="1"/>
          </p:cNvSpPr>
          <p:nvPr>
            <p:ph type="title" idx="4294967295"/>
          </p:nvPr>
        </p:nvSpPr>
        <p:spPr>
          <a:xfrm>
            <a:off x="1981201" y="273598"/>
            <a:ext cx="8229243" cy="1144801"/>
          </a:xfrm>
        </p:spPr>
        <p:txBody>
          <a:bodyPr/>
          <a:lstStyle/>
          <a:p>
            <a:pPr lvl="0"/>
            <a:r>
              <a:rPr lang="fr-FR" sz="2400" b="1">
                <a:solidFill>
                  <a:srgbClr val="FF6600"/>
                </a:solidFill>
                <a:latin typeface="Trebuchet MS" pitchFamily="18"/>
              </a:rPr>
              <a:t>ENQUÊTE CODE DES </a:t>
            </a:r>
            <a:r>
              <a:rPr lang="fr-FR" sz="2400" b="1" kern="0">
                <a:solidFill>
                  <a:srgbClr val="EB613D"/>
                </a:solidFill>
                <a:latin typeface="Trebuchet MS" pitchFamily="34"/>
                <a:cs typeface="Tahoma" pitchFamily="2"/>
              </a:rPr>
              <a:t>RELATIONS ENTRE  LE PUBLIC ET L'</a:t>
            </a:r>
            <a:r>
              <a:rPr lang="fr-FR" sz="2400" b="1" kern="0">
                <a:solidFill>
                  <a:srgbClr val="FF6600"/>
                </a:solidFill>
                <a:latin typeface="Trebuchet MS" pitchFamily="18"/>
                <a:cs typeface="Tahoma" pitchFamily="2"/>
              </a:rPr>
              <a:t>ADMINISTRATION</a:t>
            </a:r>
            <a:endParaRPr lang="fr-FR" sz="2400" kern="0">
              <a:solidFill>
                <a:srgbClr val="FF950E"/>
              </a:solidFill>
              <a:latin typeface="Trebuchet MS" pitchFamily="34"/>
              <a:cs typeface="Tahoma" pitchFamily="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3BCF30DE-3C28-477E-B76F-1D106437EE80}"/>
              </a:ext>
            </a:extLst>
          </p:cNvPr>
          <p:cNvSpPr txBox="1">
            <a:spLocks noGrp="1"/>
          </p:cNvSpPr>
          <p:nvPr>
            <p:ph type="title" idx="4294967295"/>
          </p:nvPr>
        </p:nvSpPr>
        <p:spPr>
          <a:xfrm>
            <a:off x="2063998" y="300957"/>
            <a:ext cx="8100002" cy="779041"/>
          </a:xfrm>
        </p:spPr>
        <p:txBody>
          <a:bodyPr>
            <a:normAutofit fontScale="90000"/>
          </a:bodyPr>
          <a:lstStyle/>
          <a:p>
            <a:pPr lvl="0"/>
            <a:r>
              <a:rPr lang="fr-FR" sz="2400" b="1">
                <a:solidFill>
                  <a:srgbClr val="FF6600"/>
                </a:solidFill>
                <a:latin typeface="Trebuchet MS" pitchFamily="18"/>
              </a:rPr>
              <a:t>ENQUÊTE CODE DES </a:t>
            </a:r>
            <a:r>
              <a:rPr lang="fr-FR" sz="2400" b="1" kern="0">
                <a:solidFill>
                  <a:srgbClr val="EB613D"/>
                </a:solidFill>
                <a:latin typeface="Trebuchet MS" pitchFamily="34"/>
                <a:cs typeface="Tahoma" pitchFamily="2"/>
              </a:rPr>
              <a:t>RELATIONS ENTRE  LE PUBLIC ET L'</a:t>
            </a:r>
            <a:r>
              <a:rPr lang="fr-FR" sz="2400" b="1" kern="0">
                <a:solidFill>
                  <a:srgbClr val="FF6600"/>
                </a:solidFill>
                <a:latin typeface="Trebuchet MS" pitchFamily="18"/>
                <a:cs typeface="Tahoma" pitchFamily="2"/>
              </a:rPr>
              <a:t>ADMINISTRATION</a:t>
            </a:r>
            <a:endParaRPr lang="fr-FR" sz="2400" kern="0">
              <a:solidFill>
                <a:srgbClr val="FF950E"/>
              </a:solidFill>
              <a:latin typeface="Trebuchet MS" pitchFamily="34"/>
              <a:cs typeface="Tahoma" pitchFamily="2"/>
            </a:endParaRPr>
          </a:p>
        </p:txBody>
      </p:sp>
      <p:sp>
        <p:nvSpPr>
          <p:cNvPr id="2" name="Espace réservé du texte 2">
            <a:extLst>
              <a:ext uri="{FF2B5EF4-FFF2-40B4-BE49-F238E27FC236}">
                <a16:creationId xmlns:a16="http://schemas.microsoft.com/office/drawing/2014/main" id="{772CE9F6-5608-4AFA-BD91-6364F0BF573A}"/>
              </a:ext>
            </a:extLst>
          </p:cNvPr>
          <p:cNvSpPr txBox="1">
            <a:spLocks noGrp="1"/>
          </p:cNvSpPr>
          <p:nvPr>
            <p:ph type="body" idx="4294967295"/>
          </p:nvPr>
        </p:nvSpPr>
        <p:spPr>
          <a:xfrm>
            <a:off x="2195764" y="1079997"/>
            <a:ext cx="7957803" cy="5088956"/>
          </a:xfrm>
        </p:spPr>
        <p:txBody>
          <a:bodyPr/>
          <a:lstStyle/>
          <a:p>
            <a:pPr marL="0" indent="0">
              <a:buNone/>
            </a:pPr>
            <a:endParaRPr lang="fr-FR" sz="2300" kern="0">
              <a:solidFill>
                <a:srgbClr val="FF950E"/>
              </a:solidFill>
              <a:latin typeface="Trebuchet MS" pitchFamily="18"/>
              <a:cs typeface="Tahoma" pitchFamily="2"/>
            </a:endParaRPr>
          </a:p>
          <a:p>
            <a:pPr marL="335520" lvl="1" indent="-287999">
              <a:spcAft>
                <a:spcPts val="1415"/>
              </a:spcAft>
              <a:buNone/>
              <a:tabLst>
                <a:tab pos="1246683" algn="l"/>
                <a:tab pos="2161083" algn="l"/>
                <a:tab pos="3075483" algn="l"/>
                <a:tab pos="3989883" algn="l"/>
                <a:tab pos="4904283" algn="l"/>
                <a:tab pos="5818683" algn="l"/>
                <a:tab pos="6733083" algn="l"/>
                <a:tab pos="7647483" algn="l"/>
                <a:tab pos="8561883" algn="l"/>
                <a:tab pos="9476283" algn="l"/>
                <a:tab pos="10390683" algn="l"/>
              </a:tabLst>
            </a:pPr>
            <a:endParaRPr lang="fr-FR" sz="2300">
              <a:solidFill>
                <a:srgbClr val="0047FF"/>
              </a:solidFill>
              <a:latin typeface="Trebuchet MS" pitchFamily="18"/>
              <a:cs typeface="Tahoma" pitchFamily="2"/>
            </a:endParaRPr>
          </a:p>
          <a:p>
            <a:pPr marL="0" indent="0">
              <a:buNone/>
            </a:pPr>
            <a:endParaRPr lang="fr-FR" sz="2300" kern="0">
              <a:solidFill>
                <a:srgbClr val="6C6C6C"/>
              </a:solidFill>
              <a:latin typeface="Trebuchet MS" pitchFamily="18"/>
              <a:cs typeface="Tahoma" pitchFamily="2"/>
            </a:endParaRPr>
          </a:p>
        </p:txBody>
      </p:sp>
      <p:sp>
        <p:nvSpPr>
          <p:cNvPr id="4" name="ZoneTexte 3">
            <a:extLst>
              <a:ext uri="{FF2B5EF4-FFF2-40B4-BE49-F238E27FC236}">
                <a16:creationId xmlns:a16="http://schemas.microsoft.com/office/drawing/2014/main" id="{D40BA6E0-F297-4521-A5F2-5FE676EDA478}"/>
              </a:ext>
            </a:extLst>
          </p:cNvPr>
          <p:cNvSpPr txBox="1"/>
          <p:nvPr/>
        </p:nvSpPr>
        <p:spPr>
          <a:xfrm>
            <a:off x="2366756" y="1331998"/>
            <a:ext cx="7869244" cy="4859999"/>
          </a:xfrm>
          <a:prstGeom prst="rect">
            <a:avLst/>
          </a:prstGeom>
          <a:noFill/>
          <a:ln cap="rnd">
            <a:noFill/>
          </a:ln>
        </p:spPr>
        <p:txBody>
          <a:bodyPr vert="horz" wrap="none" lIns="90004" tIns="44997" rIns="90004" bIns="44997" anchor="t" anchorCtr="0" compatLnSpc="0">
            <a:noAutofit/>
          </a:bodyPr>
          <a:lstStyle/>
          <a:p>
            <a:pPr marL="0" lvl="1" algn="just" defTabSz="9144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dirty="0">
                <a:solidFill>
                  <a:srgbClr val="FF950E"/>
                </a:solidFill>
                <a:latin typeface="Trebuchet MS" pitchFamily="18"/>
                <a:ea typeface="SimSun" pitchFamily="2"/>
                <a:cs typeface="Mangal" pitchFamily="2"/>
              </a:rPr>
              <a:t>Champ d'application de l'enquête </a:t>
            </a:r>
          </a:p>
          <a:p>
            <a:pPr marL="0" lvl="1" algn="just" defTabSz="914400">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200" dirty="0">
                <a:latin typeface="Trebuchet MS" pitchFamily="18"/>
                <a:ea typeface="SimSun" pitchFamily="2"/>
                <a:cs typeface="Mangal" pitchFamily="2"/>
              </a:rPr>
              <a:t>Certaines enquêtes :</a:t>
            </a:r>
          </a:p>
          <a:p>
            <a:pPr marL="457200" lvl="2" algn="just" defTabSz="914400">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200" dirty="0">
                <a:latin typeface="Trebuchet MS" pitchFamily="18"/>
                <a:ea typeface="SimSun" pitchFamily="2"/>
                <a:cs typeface="Mangal" pitchFamily="2"/>
              </a:rPr>
              <a:t>du code général des collectivités territoriales,</a:t>
            </a:r>
          </a:p>
          <a:p>
            <a:pPr marL="457200" lvl="2" algn="just" defTabSz="914400">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200" dirty="0">
                <a:latin typeface="Trebuchet MS" pitchFamily="18"/>
                <a:ea typeface="SimSun" pitchFamily="2"/>
                <a:cs typeface="Mangal" pitchFamily="2"/>
              </a:rPr>
              <a:t>du code de la voirie routière,</a:t>
            </a:r>
          </a:p>
          <a:p>
            <a:pPr marL="457200" lvl="2" algn="just" defTabSz="914400">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200" dirty="0">
                <a:latin typeface="Trebuchet MS" pitchFamily="18"/>
                <a:ea typeface="SimSun" pitchFamily="2"/>
                <a:cs typeface="Mangal" pitchFamily="2"/>
              </a:rPr>
              <a:t>du code rural et de la pêche maritime,</a:t>
            </a:r>
          </a:p>
          <a:p>
            <a:pPr marL="457200" lvl="2" algn="just" defTabSz="914400">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200" dirty="0">
                <a:latin typeface="Trebuchet MS" pitchFamily="18"/>
                <a:ea typeface="SimSun" pitchFamily="2"/>
                <a:cs typeface="Mangal" pitchFamily="2"/>
              </a:rPr>
              <a:t>du code de l'urbanisme.</a:t>
            </a:r>
          </a:p>
          <a:p>
            <a:pPr marL="0" lvl="1" algn="just" defTabSz="914400">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endParaRPr lang="fr-FR" sz="2600" dirty="0">
              <a:solidFill>
                <a:srgbClr val="00DCFF"/>
              </a:solidFill>
              <a:latin typeface="Trebuchet MS" pitchFamily="18"/>
              <a:ea typeface="SimSun" pitchFamily="2"/>
              <a:cs typeface="Mangal" pitchFamily="2"/>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E9901B7-E201-4956-BD8C-A0787A275D55}"/>
              </a:ext>
            </a:extLst>
          </p:cNvPr>
          <p:cNvSpPr txBox="1">
            <a:spLocks noGrp="1"/>
          </p:cNvSpPr>
          <p:nvPr>
            <p:ph type="title" idx="4294967295"/>
          </p:nvPr>
        </p:nvSpPr>
        <p:spPr>
          <a:xfrm>
            <a:off x="2063998" y="300957"/>
            <a:ext cx="8100002" cy="779041"/>
          </a:xfrm>
        </p:spPr>
        <p:txBody>
          <a:bodyPr>
            <a:normAutofit fontScale="90000"/>
          </a:bodyPr>
          <a:lstStyle/>
          <a:p>
            <a:pPr lvl="0"/>
            <a:r>
              <a:rPr lang="fr-FR" sz="2400" b="1" dirty="0">
                <a:solidFill>
                  <a:srgbClr val="FF6600"/>
                </a:solidFill>
                <a:latin typeface="Trebuchet MS" pitchFamily="18"/>
              </a:rPr>
              <a:t>ENQUÊTE CODE DES </a:t>
            </a:r>
            <a:r>
              <a:rPr lang="fr-FR" sz="2400" b="1" kern="0" dirty="0">
                <a:solidFill>
                  <a:srgbClr val="EB613D"/>
                </a:solidFill>
                <a:latin typeface="Trebuchet MS" pitchFamily="34"/>
                <a:cs typeface="Tahoma" pitchFamily="2"/>
              </a:rPr>
              <a:t>RELATIONS ENTRE  LE PUBLIC ET L'</a:t>
            </a:r>
            <a:r>
              <a:rPr lang="fr-FR" sz="2400" b="1" kern="0" dirty="0">
                <a:solidFill>
                  <a:srgbClr val="FF6600"/>
                </a:solidFill>
                <a:latin typeface="Trebuchet MS" pitchFamily="18"/>
                <a:cs typeface="Tahoma" pitchFamily="2"/>
              </a:rPr>
              <a:t>ADMINISTRATION</a:t>
            </a:r>
            <a:endParaRPr lang="fr-FR" sz="2400" kern="0" dirty="0">
              <a:solidFill>
                <a:srgbClr val="FF950E"/>
              </a:solidFill>
              <a:latin typeface="Trebuchet MS" pitchFamily="34"/>
              <a:cs typeface="Tahoma" pitchFamily="2"/>
            </a:endParaRPr>
          </a:p>
        </p:txBody>
      </p:sp>
      <p:sp>
        <p:nvSpPr>
          <p:cNvPr id="2" name="Espace réservé du texte 2">
            <a:extLst>
              <a:ext uri="{FF2B5EF4-FFF2-40B4-BE49-F238E27FC236}">
                <a16:creationId xmlns:a16="http://schemas.microsoft.com/office/drawing/2014/main" id="{0E0E001C-BB2E-4267-86E4-CB2299416664}"/>
              </a:ext>
            </a:extLst>
          </p:cNvPr>
          <p:cNvSpPr txBox="1">
            <a:spLocks noGrp="1"/>
          </p:cNvSpPr>
          <p:nvPr>
            <p:ph type="body" idx="4294967295"/>
          </p:nvPr>
        </p:nvSpPr>
        <p:spPr>
          <a:xfrm>
            <a:off x="2195764" y="1079997"/>
            <a:ext cx="7957803" cy="5088956"/>
          </a:xfrm>
        </p:spPr>
        <p:txBody>
          <a:bodyPr/>
          <a:lstStyle/>
          <a:p>
            <a:pPr marL="0" indent="0">
              <a:buNone/>
            </a:pPr>
            <a:endParaRPr lang="fr-FR" sz="2300" kern="0">
              <a:solidFill>
                <a:srgbClr val="FF950E"/>
              </a:solidFill>
              <a:latin typeface="Trebuchet MS" pitchFamily="18"/>
              <a:cs typeface="Tahoma" pitchFamily="2"/>
            </a:endParaRPr>
          </a:p>
          <a:p>
            <a:pPr marL="335520" lvl="1" indent="-287999">
              <a:spcAft>
                <a:spcPts val="1415"/>
              </a:spcAft>
              <a:buNone/>
              <a:tabLst>
                <a:tab pos="1246683" algn="l"/>
                <a:tab pos="2161083" algn="l"/>
                <a:tab pos="3075483" algn="l"/>
                <a:tab pos="3989883" algn="l"/>
                <a:tab pos="4904283" algn="l"/>
                <a:tab pos="5818683" algn="l"/>
                <a:tab pos="6733083" algn="l"/>
                <a:tab pos="7647483" algn="l"/>
                <a:tab pos="8561883" algn="l"/>
                <a:tab pos="9476283" algn="l"/>
                <a:tab pos="10390683" algn="l"/>
              </a:tabLst>
            </a:pPr>
            <a:endParaRPr lang="fr-FR" sz="2300">
              <a:solidFill>
                <a:srgbClr val="0047FF"/>
              </a:solidFill>
              <a:latin typeface="Trebuchet MS" pitchFamily="18"/>
              <a:cs typeface="Tahoma" pitchFamily="2"/>
            </a:endParaRPr>
          </a:p>
          <a:p>
            <a:pPr marL="0" indent="0">
              <a:buNone/>
            </a:pPr>
            <a:endParaRPr lang="fr-FR" sz="2300" kern="0">
              <a:solidFill>
                <a:srgbClr val="6C6C6C"/>
              </a:solidFill>
              <a:latin typeface="Trebuchet MS" pitchFamily="18"/>
              <a:cs typeface="Tahoma" pitchFamily="2"/>
            </a:endParaRPr>
          </a:p>
        </p:txBody>
      </p:sp>
      <p:sp>
        <p:nvSpPr>
          <p:cNvPr id="4" name="ZoneTexte 3">
            <a:extLst>
              <a:ext uri="{FF2B5EF4-FFF2-40B4-BE49-F238E27FC236}">
                <a16:creationId xmlns:a16="http://schemas.microsoft.com/office/drawing/2014/main" id="{CD4CBBD8-44ED-4F70-892F-BB02123F562B}"/>
              </a:ext>
            </a:extLst>
          </p:cNvPr>
          <p:cNvSpPr txBox="1"/>
          <p:nvPr/>
        </p:nvSpPr>
        <p:spPr>
          <a:xfrm>
            <a:off x="2284314" y="1287000"/>
            <a:ext cx="7869244" cy="4859999"/>
          </a:xfrm>
          <a:prstGeom prst="rect">
            <a:avLst/>
          </a:prstGeom>
          <a:noFill/>
          <a:ln cap="rnd">
            <a:noFill/>
          </a:ln>
        </p:spPr>
        <p:txBody>
          <a:bodyPr vert="horz" wrap="none" lIns="90004" tIns="44997" rIns="90004" bIns="44997" anchor="t" anchorCtr="0" compatLnSpc="0">
            <a:noAutofit/>
          </a:bodyPr>
          <a:lstStyle/>
          <a:p>
            <a:pPr marL="0" lvl="1" algn="just" defTabSz="914400">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dirty="0">
                <a:solidFill>
                  <a:srgbClr val="00DCFF"/>
                </a:solidFill>
                <a:latin typeface="Trebuchet MS" pitchFamily="18"/>
                <a:ea typeface="SimSun" pitchFamily="2"/>
                <a:cs typeface="Mangal" pitchFamily="2"/>
              </a:rPr>
              <a:t> </a:t>
            </a:r>
            <a:r>
              <a:rPr lang="fr-FR" sz="2600" dirty="0">
                <a:solidFill>
                  <a:srgbClr val="FF950E"/>
                </a:solidFill>
                <a:latin typeface="Trebuchet MS" pitchFamily="18"/>
                <a:ea typeface="SimSun" pitchFamily="2"/>
                <a:cs typeface="Mangal" pitchFamily="2"/>
              </a:rPr>
              <a:t>Autorité compétente :</a:t>
            </a:r>
          </a:p>
          <a:p>
            <a:pPr marL="0" lvl="1" algn="just" defTabSz="914400">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dirty="0">
                <a:latin typeface="Trebuchet MS" pitchFamily="18"/>
                <a:ea typeface="SimSun" pitchFamily="2"/>
                <a:cs typeface="Mangal" pitchFamily="2"/>
              </a:rPr>
              <a:t> Le préfet</a:t>
            </a:r>
          </a:p>
          <a:p>
            <a:pPr marL="0" lvl="1" algn="just" defTabSz="914400">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dirty="0">
                <a:latin typeface="Trebuchet MS" pitchFamily="18"/>
                <a:ea typeface="SimSun" pitchFamily="2"/>
                <a:cs typeface="Mangal" pitchFamily="2"/>
              </a:rPr>
              <a:t> Autres autorités</a:t>
            </a:r>
          </a:p>
          <a:p>
            <a:pPr marL="0" lvl="1" algn="just" defTabSz="9144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endParaRPr lang="fr-FR" sz="2600" dirty="0">
              <a:solidFill>
                <a:srgbClr val="00DCFF"/>
              </a:solidFill>
              <a:latin typeface="Trebuchet MS" pitchFamily="18"/>
              <a:ea typeface="SimSun" pitchFamily="2"/>
              <a:cs typeface="Mangal" pitchFamily="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C780E30-1335-4FDF-A7F5-BBD83A903906}"/>
              </a:ext>
            </a:extLst>
          </p:cNvPr>
          <p:cNvSpPr txBox="1">
            <a:spLocks noGrp="1"/>
          </p:cNvSpPr>
          <p:nvPr>
            <p:ph type="body" idx="4294967295"/>
          </p:nvPr>
        </p:nvSpPr>
        <p:spPr>
          <a:xfrm>
            <a:off x="1981201" y="1604516"/>
            <a:ext cx="8229243" cy="3977639"/>
          </a:xfrm>
        </p:spPr>
        <p:txBody>
          <a:bodyPr/>
          <a:lstStyle/>
          <a:p>
            <a:pPr marL="0" lvl="1" indent="0" algn="just">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000" dirty="0">
                <a:solidFill>
                  <a:srgbClr val="FF950E"/>
                </a:solidFill>
                <a:latin typeface="Trebuchet MS" pitchFamily="18"/>
                <a:ea typeface="SimSun" pitchFamily="2"/>
                <a:cs typeface="Mangal" pitchFamily="2"/>
              </a:rPr>
              <a:t>Lieu de l'enquête :</a:t>
            </a:r>
          </a:p>
          <a:p>
            <a:pPr marL="0" lvl="1" indent="0" algn="just">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400" dirty="0">
                <a:solidFill>
                  <a:schemeClr val="tx1"/>
                </a:solidFill>
                <a:latin typeface="Trebuchet MS" pitchFamily="18"/>
                <a:ea typeface="SimSun" pitchFamily="2"/>
                <a:cs typeface="Mangal" pitchFamily="2"/>
              </a:rPr>
              <a:t>P</a:t>
            </a:r>
            <a:r>
              <a:rPr lang="fr-FR" sz="2000" dirty="0">
                <a:solidFill>
                  <a:schemeClr val="tx1"/>
                </a:solidFill>
                <a:latin typeface="Arial" pitchFamily="34"/>
                <a:ea typeface="SimSun" pitchFamily="2"/>
                <a:cs typeface="Mangal" pitchFamily="2"/>
              </a:rPr>
              <a:t>réfecture </a:t>
            </a:r>
          </a:p>
          <a:p>
            <a:pPr marL="0" lvl="1" indent="0" algn="just">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000" dirty="0">
                <a:solidFill>
                  <a:schemeClr val="tx1"/>
                </a:solidFill>
                <a:latin typeface="Arial" pitchFamily="34"/>
                <a:ea typeface="SimSun" pitchFamily="2"/>
                <a:cs typeface="Mangal" pitchFamily="2"/>
              </a:rPr>
              <a:t>Mairie, si l'opération réalisée sur et pour le compte d'une seule commune</a:t>
            </a:r>
          </a:p>
          <a:p>
            <a:pPr lvl="0"/>
            <a:endParaRPr lang="fr-FR" dirty="0"/>
          </a:p>
        </p:txBody>
      </p:sp>
      <p:sp>
        <p:nvSpPr>
          <p:cNvPr id="2" name="Titre 1">
            <a:extLst>
              <a:ext uri="{FF2B5EF4-FFF2-40B4-BE49-F238E27FC236}">
                <a16:creationId xmlns:a16="http://schemas.microsoft.com/office/drawing/2014/main" id="{5F771E84-F63E-4FB6-8FEB-3CE2624A5BC3}"/>
              </a:ext>
            </a:extLst>
          </p:cNvPr>
          <p:cNvSpPr txBox="1">
            <a:spLocks noGrp="1"/>
          </p:cNvSpPr>
          <p:nvPr>
            <p:ph type="title" idx="4294967295"/>
          </p:nvPr>
        </p:nvSpPr>
        <p:spPr>
          <a:xfrm>
            <a:off x="1981201" y="273598"/>
            <a:ext cx="8229243" cy="1144801"/>
          </a:xfrm>
        </p:spPr>
        <p:txBody>
          <a:bodyPr/>
          <a:lstStyle/>
          <a:p>
            <a:pPr lvl="0"/>
            <a:r>
              <a:rPr lang="fr-FR" sz="2400" kern="0" dirty="0">
                <a:solidFill>
                  <a:srgbClr val="FF950E"/>
                </a:solidFill>
                <a:latin typeface="Trebuchet MS" pitchFamily="34"/>
                <a:cs typeface="Tahoma" pitchFamily="2"/>
              </a:rPr>
              <a:t>ENQUÊTE CODE DES RELATIONS ENTRE  LE PUBLIC ET L'ADMINISTRATION</a:t>
            </a:r>
            <a:endParaRPr lang="fr-FR" sz="24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A55B07C-AEA2-44C1-8F11-9B139E6DB6C4}"/>
              </a:ext>
            </a:extLst>
          </p:cNvPr>
          <p:cNvSpPr txBox="1">
            <a:spLocks noGrp="1"/>
          </p:cNvSpPr>
          <p:nvPr>
            <p:ph type="title" idx="4294967295"/>
          </p:nvPr>
        </p:nvSpPr>
        <p:spPr>
          <a:xfrm>
            <a:off x="2063998" y="300957"/>
            <a:ext cx="8100002" cy="779041"/>
          </a:xfrm>
        </p:spPr>
        <p:txBody>
          <a:bodyPr>
            <a:normAutofit fontScale="90000"/>
          </a:bodyPr>
          <a:lstStyle/>
          <a:p>
            <a:pPr lvl="0"/>
            <a:r>
              <a:rPr lang="fr-FR" sz="2400" kern="0" dirty="0">
                <a:solidFill>
                  <a:srgbClr val="FF950E"/>
                </a:solidFill>
                <a:latin typeface="Trebuchet MS" pitchFamily="34"/>
                <a:cs typeface="Tahoma" pitchFamily="2"/>
              </a:rPr>
              <a:t>ENQUÊTE CODE DES RELATIONS ENTRE  LE PUBLIC ET L'ADMINISTRATION</a:t>
            </a:r>
          </a:p>
        </p:txBody>
      </p:sp>
      <p:sp>
        <p:nvSpPr>
          <p:cNvPr id="2" name="Espace réservé du texte 2">
            <a:extLst>
              <a:ext uri="{FF2B5EF4-FFF2-40B4-BE49-F238E27FC236}">
                <a16:creationId xmlns:a16="http://schemas.microsoft.com/office/drawing/2014/main" id="{E6E0187C-8F14-4C35-B9A5-BA37F57B0D03}"/>
              </a:ext>
            </a:extLst>
          </p:cNvPr>
          <p:cNvSpPr txBox="1">
            <a:spLocks noGrp="1"/>
          </p:cNvSpPr>
          <p:nvPr>
            <p:ph type="body" idx="4294967295"/>
          </p:nvPr>
        </p:nvSpPr>
        <p:spPr>
          <a:xfrm>
            <a:off x="2195764" y="1079997"/>
            <a:ext cx="7957803" cy="5088956"/>
          </a:xfrm>
        </p:spPr>
        <p:txBody>
          <a:bodyPr/>
          <a:lstStyle/>
          <a:p>
            <a:pPr marL="0" indent="0">
              <a:buNone/>
            </a:pPr>
            <a:endParaRPr lang="fr-FR" sz="2300" kern="0">
              <a:solidFill>
                <a:srgbClr val="FF950E"/>
              </a:solidFill>
              <a:latin typeface="Trebuchet MS" pitchFamily="18"/>
              <a:cs typeface="Tahoma" pitchFamily="2"/>
            </a:endParaRPr>
          </a:p>
          <a:p>
            <a:pPr marL="335520" lvl="1" indent="-287999">
              <a:spcAft>
                <a:spcPts val="1415"/>
              </a:spcAft>
              <a:buNone/>
              <a:tabLst>
                <a:tab pos="1246683" algn="l"/>
                <a:tab pos="2161083" algn="l"/>
                <a:tab pos="3075483" algn="l"/>
                <a:tab pos="3989883" algn="l"/>
                <a:tab pos="4904283" algn="l"/>
                <a:tab pos="5818683" algn="l"/>
                <a:tab pos="6733083" algn="l"/>
                <a:tab pos="7647483" algn="l"/>
                <a:tab pos="8561883" algn="l"/>
                <a:tab pos="9476283" algn="l"/>
                <a:tab pos="10390683" algn="l"/>
              </a:tabLst>
            </a:pPr>
            <a:endParaRPr lang="fr-FR" sz="2300">
              <a:solidFill>
                <a:srgbClr val="0047FF"/>
              </a:solidFill>
              <a:latin typeface="Trebuchet MS" pitchFamily="18"/>
              <a:cs typeface="Tahoma" pitchFamily="2"/>
            </a:endParaRPr>
          </a:p>
          <a:p>
            <a:pPr marL="0" indent="0">
              <a:buNone/>
            </a:pPr>
            <a:endParaRPr lang="fr-FR" sz="2300" kern="0">
              <a:solidFill>
                <a:srgbClr val="6C6C6C"/>
              </a:solidFill>
              <a:latin typeface="Trebuchet MS" pitchFamily="18"/>
              <a:cs typeface="Tahoma" pitchFamily="2"/>
            </a:endParaRPr>
          </a:p>
        </p:txBody>
      </p:sp>
      <p:sp>
        <p:nvSpPr>
          <p:cNvPr id="4" name="ZoneTexte 3">
            <a:extLst>
              <a:ext uri="{FF2B5EF4-FFF2-40B4-BE49-F238E27FC236}">
                <a16:creationId xmlns:a16="http://schemas.microsoft.com/office/drawing/2014/main" id="{AFAFA4DD-5C71-47DF-859B-3A7FC922B37D}"/>
              </a:ext>
            </a:extLst>
          </p:cNvPr>
          <p:cNvSpPr txBox="1"/>
          <p:nvPr/>
        </p:nvSpPr>
        <p:spPr>
          <a:xfrm>
            <a:off x="1885244" y="1079998"/>
            <a:ext cx="8299998" cy="4859999"/>
          </a:xfrm>
          <a:prstGeom prst="rect">
            <a:avLst/>
          </a:prstGeom>
          <a:noFill/>
          <a:ln cap="rnd">
            <a:noFill/>
          </a:ln>
        </p:spPr>
        <p:txBody>
          <a:bodyPr vert="horz" wrap="none" lIns="90004" tIns="44997" rIns="90004" bIns="44997" anchor="t" anchorCtr="0" compatLnSpc="0">
            <a:noAutofit/>
          </a:bodyPr>
          <a:lstStyle/>
          <a:p>
            <a:pPr marL="0" lvl="1" algn="just" defTabSz="914400">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400" dirty="0">
                <a:solidFill>
                  <a:srgbClr val="FF950E"/>
                </a:solidFill>
                <a:latin typeface="Trebuchet MS" pitchFamily="18"/>
                <a:ea typeface="SimSun" pitchFamily="2"/>
                <a:cs typeface="Mangal" pitchFamily="2"/>
              </a:rPr>
              <a:t>Organisation de l'enquête</a:t>
            </a:r>
          </a:p>
          <a:p>
            <a:pPr marL="342900" lvl="1" indent="-342900" algn="just" defTabSz="914400">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400" dirty="0">
                <a:latin typeface="Trebuchet MS" pitchFamily="18"/>
                <a:ea typeface="SimSun" pitchFamily="2"/>
                <a:cs typeface="Mangal" pitchFamily="2"/>
              </a:rPr>
              <a:t>Préfet </a:t>
            </a:r>
          </a:p>
          <a:p>
            <a:pPr marL="342900" lvl="1" indent="-342900" algn="just" defTabSz="914400">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400" dirty="0">
                <a:latin typeface="Trebuchet MS" pitchFamily="18"/>
                <a:ea typeface="SimSun" pitchFamily="2"/>
                <a:cs typeface="Mangal" pitchFamily="2"/>
              </a:rPr>
              <a:t>arrêté  </a:t>
            </a:r>
          </a:p>
          <a:p>
            <a:pPr marL="800100" lvl="2" indent="-342900" algn="jus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400" dirty="0">
                <a:latin typeface="Trebuchet MS" pitchFamily="18"/>
                <a:ea typeface="SimSun" pitchFamily="2"/>
                <a:cs typeface="Mangal" pitchFamily="2"/>
              </a:rPr>
              <a:t>objet de l'enquête</a:t>
            </a:r>
          </a:p>
          <a:p>
            <a:pPr marL="800100" lvl="2" indent="-342900" algn="jus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400" dirty="0">
                <a:latin typeface="Trebuchet MS" pitchFamily="18"/>
                <a:ea typeface="SimSun" pitchFamily="2"/>
                <a:cs typeface="Mangal" pitchFamily="2"/>
              </a:rPr>
              <a:t>date ouverture et sa durée, &gt;= 15 jours</a:t>
            </a:r>
          </a:p>
          <a:p>
            <a:pPr marL="800100" lvl="2" indent="-342900" algn="jus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400" dirty="0">
                <a:latin typeface="Trebuchet MS" pitchFamily="18"/>
                <a:ea typeface="SimSun" pitchFamily="2"/>
                <a:cs typeface="Mangal" pitchFamily="2"/>
              </a:rPr>
              <a:t>Communes concernées</a:t>
            </a:r>
          </a:p>
          <a:p>
            <a:pPr marL="800100" lvl="2" indent="-342900" algn="jus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400" dirty="0">
                <a:latin typeface="Trebuchet MS" pitchFamily="18"/>
                <a:ea typeface="SimSun" pitchFamily="2"/>
                <a:cs typeface="Mangal" pitchFamily="2"/>
              </a:rPr>
              <a:t>heures et le lieu de consultation</a:t>
            </a:r>
          </a:p>
          <a:p>
            <a:pPr marL="800100" lvl="2" indent="-342900" algn="jus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400" dirty="0">
                <a:latin typeface="Trebuchet MS" pitchFamily="18"/>
                <a:ea typeface="SimSun" pitchFamily="2"/>
                <a:cs typeface="Mangal" pitchFamily="2"/>
              </a:rPr>
              <a:t>le lieu où siégera le commissaire enquêteur</a:t>
            </a:r>
          </a:p>
          <a:p>
            <a:pPr marL="800100" lvl="2" indent="-342900" algn="jus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400" dirty="0">
                <a:latin typeface="Arial" pitchFamily="34"/>
                <a:ea typeface="SimSun" pitchFamily="2"/>
                <a:cs typeface="Mangal" pitchFamily="2"/>
              </a:rPr>
              <a:t>adresse du site internet et de dépôt des observations</a:t>
            </a:r>
          </a:p>
          <a:p>
            <a:pPr marL="800100" lvl="2" indent="-342900" algn="jus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400" dirty="0">
                <a:latin typeface="Arial" pitchFamily="34"/>
                <a:ea typeface="SimSun" pitchFamily="2"/>
                <a:cs typeface="Mangal" pitchFamily="2"/>
              </a:rPr>
              <a:t>par voie électronique</a:t>
            </a:r>
          </a:p>
          <a:p>
            <a:pPr marL="800100" lvl="2" indent="-342900" algn="jus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400" dirty="0">
                <a:latin typeface="Trebuchet MS" pitchFamily="18"/>
                <a:ea typeface="SimSun" pitchFamily="2"/>
                <a:cs typeface="Mangal" pitchFamily="2"/>
              </a:rPr>
              <a:t>observations sur registre  coté et paraphé par CE</a:t>
            </a:r>
          </a:p>
          <a:p>
            <a:pPr marL="800100" lvl="2" indent="-342900" algn="jus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400" dirty="0">
                <a:latin typeface="Trebuchet MS" pitchFamily="18"/>
                <a:ea typeface="SimSun" pitchFamily="2"/>
                <a:cs typeface="Mangal" pitchFamily="2"/>
              </a:rPr>
              <a:t>Éventuellement un </a:t>
            </a:r>
            <a:r>
              <a:rPr lang="fr-FR" sz="2400" dirty="0">
                <a:latin typeface="Trebuchet MS" pitchFamily="18"/>
              </a:rPr>
              <a:t>registre subsidiaire coté </a:t>
            </a:r>
          </a:p>
          <a:p>
            <a:pPr marL="800100" lvl="2" indent="-342900" algn="jus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400" dirty="0">
                <a:latin typeface="Trebuchet MS" pitchFamily="18"/>
              </a:rPr>
              <a:t>et paraphé par le maire et un dossier sommaire </a:t>
            </a:r>
          </a:p>
          <a:p>
            <a:pPr marL="800100" lvl="2" indent="-342900" algn="just">
              <a:buClr>
                <a:srgbClr val="E6E6E6"/>
              </a:buClr>
              <a:buSzPct val="45000"/>
              <a:buFont typeface="Arial" panose="020B0604020202020204" pitchFamily="34" charset="0"/>
              <a:buChar char="•"/>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400" dirty="0">
                <a:latin typeface="Trebuchet MS" pitchFamily="18"/>
                <a:ea typeface="SimSun" pitchFamily="2"/>
                <a:cs typeface="Mangal" pitchFamily="2"/>
              </a:rPr>
              <a:t>dans les autres mairies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0696579-2563-4826-B52D-9DF365058390}"/>
              </a:ext>
            </a:extLst>
          </p:cNvPr>
          <p:cNvSpPr txBox="1">
            <a:spLocks noGrp="1"/>
          </p:cNvSpPr>
          <p:nvPr>
            <p:ph type="body" idx="4294967295"/>
          </p:nvPr>
        </p:nvSpPr>
        <p:spPr>
          <a:xfrm>
            <a:off x="1981201" y="1604516"/>
            <a:ext cx="8229243" cy="3977639"/>
          </a:xfrm>
        </p:spPr>
        <p:txBody>
          <a:bodyPr>
            <a:normAutofit/>
          </a:bodyPr>
          <a:lstStyle/>
          <a:p>
            <a:pPr marL="0" lvl="1" indent="0" algn="just">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600" dirty="0">
                <a:solidFill>
                  <a:srgbClr val="FF950E"/>
                </a:solidFill>
                <a:latin typeface="Trebuchet MS" pitchFamily="18"/>
                <a:ea typeface="SimSun" pitchFamily="2"/>
                <a:cs typeface="Mangal" pitchFamily="2"/>
              </a:rPr>
              <a:t>Publicité</a:t>
            </a:r>
          </a:p>
          <a:p>
            <a:pPr marL="0" lvl="1" indent="0" algn="just">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600" dirty="0">
                <a:solidFill>
                  <a:srgbClr val="FFFF00"/>
                </a:solidFill>
                <a:latin typeface="Trebuchet MS" pitchFamily="18"/>
                <a:ea typeface="SimSun" pitchFamily="2"/>
                <a:cs typeface="Mangal" pitchFamily="2"/>
              </a:rPr>
              <a:t> </a:t>
            </a:r>
            <a:r>
              <a:rPr lang="fr-FR" sz="2200" dirty="0">
                <a:solidFill>
                  <a:schemeClr val="tx1"/>
                </a:solidFill>
                <a:latin typeface="Trebuchet MS" pitchFamily="18"/>
                <a:ea typeface="SimSun" pitchFamily="2"/>
                <a:cs typeface="Mangal" pitchFamily="2"/>
              </a:rPr>
              <a:t>2 journaux régionaux ou locaux diffusés dans le département ou les départements concernés</a:t>
            </a:r>
          </a:p>
          <a:p>
            <a:pPr marL="0" lvl="1" indent="0" algn="just">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200" dirty="0">
                <a:solidFill>
                  <a:schemeClr val="tx1"/>
                </a:solidFill>
                <a:latin typeface="Trebuchet MS" pitchFamily="18"/>
                <a:ea typeface="SimSun" pitchFamily="2"/>
                <a:cs typeface="Mangal" pitchFamily="2"/>
              </a:rPr>
              <a:t>publication 8 jours au moins avant l'ouverture de l'enquête rappel dans les 8 premiers jours d'enquête</a:t>
            </a:r>
          </a:p>
          <a:p>
            <a:pPr algn="just">
              <a:spcBef>
                <a:spcPts val="525"/>
              </a:spcBef>
              <a:buChar char="-"/>
              <a:tabLst>
                <a:tab pos="0" algn="l"/>
                <a:tab pos="914400" algn="l"/>
                <a:tab pos="1828800" algn="l"/>
                <a:tab pos="2743200" algn="l"/>
                <a:tab pos="3657600" algn="l"/>
                <a:tab pos="4571999" algn="l"/>
                <a:tab pos="5486399" algn="l"/>
                <a:tab pos="6400799" algn="l"/>
                <a:tab pos="7315199" algn="l"/>
                <a:tab pos="8229600" algn="l"/>
                <a:tab pos="9144000" algn="l"/>
                <a:tab pos="10058400" algn="l"/>
              </a:tabLst>
            </a:pPr>
            <a:r>
              <a:rPr lang="fr-FR" sz="2200" dirty="0">
                <a:solidFill>
                  <a:schemeClr val="tx1"/>
                </a:solidFill>
                <a:latin typeface="Trebuchet MS" pitchFamily="18"/>
                <a:ea typeface="SimSun" pitchFamily="2"/>
                <a:cs typeface="Mangal" pitchFamily="2"/>
              </a:rPr>
              <a:t>Si opération d'importance nationale, 2 journaux diffusion nationale </a:t>
            </a:r>
          </a:p>
          <a:p>
            <a:pPr algn="just">
              <a:spcBef>
                <a:spcPts val="525"/>
              </a:spcBef>
              <a:buChar char="-"/>
              <a:tabLst>
                <a:tab pos="0" algn="l"/>
                <a:tab pos="914400" algn="l"/>
                <a:tab pos="1828800" algn="l"/>
                <a:tab pos="2743200" algn="l"/>
                <a:tab pos="3657600" algn="l"/>
                <a:tab pos="4571999" algn="l"/>
                <a:tab pos="5486399" algn="l"/>
                <a:tab pos="6400799" algn="l"/>
                <a:tab pos="7315199" algn="l"/>
                <a:tab pos="8229600" algn="l"/>
                <a:tab pos="9144000" algn="l"/>
                <a:tab pos="10058400" algn="l"/>
              </a:tabLst>
            </a:pPr>
            <a:r>
              <a:rPr lang="fr-FR" sz="2200" dirty="0">
                <a:solidFill>
                  <a:schemeClr val="tx1"/>
                </a:solidFill>
                <a:latin typeface="Trebuchet MS" pitchFamily="18"/>
                <a:ea typeface="SimSun" pitchFamily="2"/>
                <a:cs typeface="Mangal" pitchFamily="2"/>
              </a:rPr>
              <a:t>Affichage avis </a:t>
            </a:r>
            <a:r>
              <a:rPr lang="fr-FR" sz="2200" dirty="0">
                <a:solidFill>
                  <a:schemeClr val="tx1"/>
                </a:solidFill>
                <a:latin typeface="Arial" pitchFamily="34"/>
                <a:cs typeface="Lucida Sans Unicode" pitchFamily="2"/>
              </a:rPr>
              <a:t>8 jours au moins avant ouverture enquête dans toutes les communes concernées</a:t>
            </a:r>
          </a:p>
          <a:p>
            <a:pPr algn="just">
              <a:spcBef>
                <a:spcPts val="525"/>
              </a:spcBef>
              <a:buChar char="-"/>
              <a:tabLst>
                <a:tab pos="0" algn="l"/>
                <a:tab pos="914400" algn="l"/>
                <a:tab pos="1828800" algn="l"/>
                <a:tab pos="2743200" algn="l"/>
                <a:tab pos="3657600" algn="l"/>
                <a:tab pos="4571999" algn="l"/>
                <a:tab pos="5486399" algn="l"/>
                <a:tab pos="6400799" algn="l"/>
                <a:tab pos="7315199" algn="l"/>
                <a:tab pos="8229600" algn="l"/>
                <a:tab pos="9144000" algn="l"/>
                <a:tab pos="10058400" algn="l"/>
              </a:tabLst>
            </a:pPr>
            <a:r>
              <a:rPr lang="fr-FR" sz="2200" dirty="0">
                <a:solidFill>
                  <a:schemeClr val="tx1"/>
                </a:solidFill>
                <a:latin typeface="Arial" pitchFamily="18"/>
                <a:cs typeface="Lucida Sans Unicode" pitchFamily="2"/>
              </a:rPr>
              <a:t>le maire certifie l’affichage</a:t>
            </a:r>
          </a:p>
          <a:p>
            <a:pPr lvl="0"/>
            <a:endParaRPr lang="fr-FR" dirty="0"/>
          </a:p>
        </p:txBody>
      </p:sp>
      <p:sp>
        <p:nvSpPr>
          <p:cNvPr id="2" name="Titre 1">
            <a:extLst>
              <a:ext uri="{FF2B5EF4-FFF2-40B4-BE49-F238E27FC236}">
                <a16:creationId xmlns:a16="http://schemas.microsoft.com/office/drawing/2014/main" id="{BE9C7097-9889-4FBE-A17D-13701E6950CC}"/>
              </a:ext>
            </a:extLst>
          </p:cNvPr>
          <p:cNvSpPr txBox="1">
            <a:spLocks noGrp="1"/>
          </p:cNvSpPr>
          <p:nvPr>
            <p:ph type="title" idx="4294967295"/>
          </p:nvPr>
        </p:nvSpPr>
        <p:spPr>
          <a:xfrm>
            <a:off x="1981201" y="273598"/>
            <a:ext cx="8229243" cy="1144801"/>
          </a:xfrm>
        </p:spPr>
        <p:txBody>
          <a:bodyPr>
            <a:normAutofit fontScale="90000"/>
          </a:bodyPr>
          <a:lstStyle/>
          <a:p>
            <a:pPr lvl="0"/>
            <a:r>
              <a:rPr lang="fr-FR" kern="0" dirty="0">
                <a:solidFill>
                  <a:srgbClr val="FF950E"/>
                </a:solidFill>
                <a:latin typeface="Trebuchet MS" pitchFamily="34"/>
                <a:cs typeface="Tahoma" pitchFamily="2"/>
              </a:rPr>
              <a:t>ENQUÊTE CODE DES RELATIONS ENTRE  LE PUBLIC ET L'ADMINISTRATION</a:t>
            </a:r>
            <a:endParaRPr lang="fr-F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211731-031C-4466-8B5D-09D20C625B3D}"/>
              </a:ext>
            </a:extLst>
          </p:cNvPr>
          <p:cNvSpPr txBox="1">
            <a:spLocks noGrp="1"/>
          </p:cNvSpPr>
          <p:nvPr>
            <p:ph type="title" idx="4294967295"/>
          </p:nvPr>
        </p:nvSpPr>
        <p:spPr>
          <a:xfrm>
            <a:off x="2063998" y="300957"/>
            <a:ext cx="8100002" cy="779041"/>
          </a:xfrm>
        </p:spPr>
        <p:txBody>
          <a:bodyPr>
            <a:normAutofit fontScale="90000"/>
          </a:bodyPr>
          <a:lstStyle/>
          <a:p>
            <a:pPr lvl="0"/>
            <a:r>
              <a:rPr lang="fr-FR" sz="2400" kern="0" dirty="0">
                <a:solidFill>
                  <a:srgbClr val="FF950E"/>
                </a:solidFill>
                <a:latin typeface="Trebuchet MS" pitchFamily="34"/>
                <a:cs typeface="Tahoma" pitchFamily="2"/>
              </a:rPr>
              <a:t>ENQUÊTE CODE DES RELATIONS ENTRE  LE PUBLIC ET L'ADMINISTRATION</a:t>
            </a:r>
          </a:p>
        </p:txBody>
      </p:sp>
      <p:sp>
        <p:nvSpPr>
          <p:cNvPr id="2" name="Espace réservé du texte 2">
            <a:extLst>
              <a:ext uri="{FF2B5EF4-FFF2-40B4-BE49-F238E27FC236}">
                <a16:creationId xmlns:a16="http://schemas.microsoft.com/office/drawing/2014/main" id="{DF22636C-12D9-4520-940F-13405ACCE9B1}"/>
              </a:ext>
            </a:extLst>
          </p:cNvPr>
          <p:cNvSpPr txBox="1">
            <a:spLocks noGrp="1"/>
          </p:cNvSpPr>
          <p:nvPr>
            <p:ph type="body" idx="4294967295"/>
          </p:nvPr>
        </p:nvSpPr>
        <p:spPr>
          <a:xfrm>
            <a:off x="2195764" y="1079997"/>
            <a:ext cx="7957803" cy="5088956"/>
          </a:xfrm>
        </p:spPr>
        <p:txBody>
          <a:bodyPr/>
          <a:lstStyle/>
          <a:p>
            <a:pPr marL="0" indent="0">
              <a:buNone/>
            </a:pPr>
            <a:endParaRPr lang="fr-FR" sz="2300" kern="0">
              <a:solidFill>
                <a:srgbClr val="FF950E"/>
              </a:solidFill>
              <a:latin typeface="Trebuchet MS" pitchFamily="18"/>
              <a:cs typeface="Tahoma" pitchFamily="2"/>
            </a:endParaRPr>
          </a:p>
          <a:p>
            <a:pPr marL="335520" lvl="1" indent="-287999">
              <a:spcAft>
                <a:spcPts val="1415"/>
              </a:spcAft>
              <a:buNone/>
              <a:tabLst>
                <a:tab pos="1246683" algn="l"/>
                <a:tab pos="2161083" algn="l"/>
                <a:tab pos="3075483" algn="l"/>
                <a:tab pos="3989883" algn="l"/>
                <a:tab pos="4904283" algn="l"/>
                <a:tab pos="5818683" algn="l"/>
                <a:tab pos="6733083" algn="l"/>
                <a:tab pos="7647483" algn="l"/>
                <a:tab pos="8561883" algn="l"/>
                <a:tab pos="9476283" algn="l"/>
                <a:tab pos="10390683" algn="l"/>
              </a:tabLst>
            </a:pPr>
            <a:endParaRPr lang="fr-FR" sz="2300">
              <a:solidFill>
                <a:srgbClr val="0047FF"/>
              </a:solidFill>
              <a:latin typeface="Trebuchet MS" pitchFamily="18"/>
              <a:cs typeface="Tahoma" pitchFamily="2"/>
            </a:endParaRPr>
          </a:p>
          <a:p>
            <a:pPr marL="0" indent="0">
              <a:buNone/>
            </a:pPr>
            <a:endParaRPr lang="fr-FR" sz="2300" kern="0">
              <a:solidFill>
                <a:srgbClr val="6C6C6C"/>
              </a:solidFill>
              <a:latin typeface="Trebuchet MS" pitchFamily="18"/>
              <a:cs typeface="Tahoma" pitchFamily="2"/>
            </a:endParaRPr>
          </a:p>
        </p:txBody>
      </p:sp>
      <p:sp>
        <p:nvSpPr>
          <p:cNvPr id="4" name="ZoneTexte 3">
            <a:extLst>
              <a:ext uri="{FF2B5EF4-FFF2-40B4-BE49-F238E27FC236}">
                <a16:creationId xmlns:a16="http://schemas.microsoft.com/office/drawing/2014/main" id="{1A5A9D62-B90D-4068-9961-F75C46278D07}"/>
              </a:ext>
            </a:extLst>
          </p:cNvPr>
          <p:cNvSpPr txBox="1"/>
          <p:nvPr/>
        </p:nvSpPr>
        <p:spPr>
          <a:xfrm>
            <a:off x="2315998" y="1079998"/>
            <a:ext cx="7869244" cy="4859999"/>
          </a:xfrm>
          <a:prstGeom prst="rect">
            <a:avLst/>
          </a:prstGeom>
          <a:noFill/>
          <a:ln cap="rnd">
            <a:noFill/>
          </a:ln>
        </p:spPr>
        <p:txBody>
          <a:bodyPr vert="horz" wrap="none" lIns="90004" tIns="44997" rIns="90004" bIns="44997" anchor="t" anchorCtr="0" compatLnSpc="0">
            <a:noAutofit/>
          </a:bodyPr>
          <a:lstStyle/>
          <a:p>
            <a:pPr marL="0" lvl="1" algn="just" defTabSz="914400">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600" dirty="0">
                <a:solidFill>
                  <a:srgbClr val="FF950E"/>
                </a:solidFill>
                <a:latin typeface="Trebuchet MS" pitchFamily="18"/>
                <a:ea typeface="SimSun" pitchFamily="2"/>
                <a:cs typeface="Mangal" pitchFamily="2"/>
              </a:rPr>
              <a:t>Publicité</a:t>
            </a:r>
            <a:endParaRPr lang="fr-FR" sz="2400" dirty="0">
              <a:solidFill>
                <a:srgbClr val="FFFF00"/>
              </a:solidFill>
              <a:latin typeface="Trebuchet MS" pitchFamily="18"/>
              <a:ea typeface="SimSun" pitchFamily="2"/>
              <a:cs typeface="Mangal" pitchFamily="2"/>
            </a:endParaRPr>
          </a:p>
          <a:p>
            <a:pPr marL="0" lvl="1" algn="just" defTabSz="914400">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400" dirty="0">
                <a:latin typeface="Trebuchet MS" pitchFamily="18"/>
                <a:ea typeface="SimSun" pitchFamily="2"/>
                <a:cs typeface="Mangal" pitchFamily="2"/>
              </a:rPr>
              <a:t>le préfet de chaque département ou le préfet </a:t>
            </a:r>
          </a:p>
          <a:p>
            <a:pPr marL="0" lvl="1" algn="just" defTabSz="914400">
              <a:buClr>
                <a:srgbClr val="E6E6E6"/>
              </a:buClr>
              <a:buSzPct val="45000"/>
              <a:tabLst>
                <a:tab pos="0" algn="l"/>
                <a:tab pos="1825563" algn="l"/>
                <a:tab pos="2739963" algn="l"/>
                <a:tab pos="3654363" algn="l"/>
                <a:tab pos="4568763" algn="l"/>
                <a:tab pos="5483163" algn="l"/>
                <a:tab pos="6397563" algn="l"/>
                <a:tab pos="7311963" algn="l"/>
                <a:tab pos="8226363" algn="l"/>
                <a:tab pos="9140763" algn="l"/>
                <a:tab pos="10055163" algn="l"/>
              </a:tabLst>
              <a:defRPr sz="1800" b="0" i="0" u="none" strike="noStrike" kern="0" cap="none" spc="0" baseline="0">
                <a:solidFill>
                  <a:srgbClr val="000000"/>
                </a:solidFill>
                <a:uFillTx/>
              </a:defRPr>
            </a:pPr>
            <a:r>
              <a:rPr lang="fr-FR" sz="2400" dirty="0">
                <a:latin typeface="Trebuchet MS" pitchFamily="18"/>
                <a:ea typeface="SimSun" pitchFamily="2"/>
                <a:cs typeface="Mangal" pitchFamily="2"/>
              </a:rPr>
              <a:t>coordonnateur font assurer la publication de l'avis.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50C8BBD-7B0C-4BB9-9522-66A93D665BE9}"/>
              </a:ext>
            </a:extLst>
          </p:cNvPr>
          <p:cNvSpPr txBox="1">
            <a:spLocks noGrp="1"/>
          </p:cNvSpPr>
          <p:nvPr>
            <p:ph type="body" idx="4294967295"/>
          </p:nvPr>
        </p:nvSpPr>
        <p:spPr>
          <a:xfrm>
            <a:off x="1981201" y="1604516"/>
            <a:ext cx="8229243" cy="3977639"/>
          </a:xfrm>
        </p:spPr>
        <p:txBody>
          <a:bodyPr/>
          <a:lstStyle/>
          <a:p>
            <a:pPr marL="0" lvl="1" indent="0" algn="just">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400" dirty="0">
                <a:solidFill>
                  <a:srgbClr val="FF950E"/>
                </a:solidFill>
                <a:latin typeface="Trebuchet MS" pitchFamily="18"/>
                <a:ea typeface="SimSun" pitchFamily="2"/>
                <a:cs typeface="Mangal" pitchFamily="2"/>
              </a:rPr>
              <a:t>Désignation</a:t>
            </a:r>
          </a:p>
          <a:p>
            <a:pPr marL="0" lvl="1" indent="0" algn="just">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400" dirty="0">
                <a:solidFill>
                  <a:schemeClr val="tx1"/>
                </a:solidFill>
                <a:latin typeface="Trebuchet MS" pitchFamily="18"/>
                <a:ea typeface="SimSun" pitchFamily="2"/>
                <a:cs typeface="Mangal" pitchFamily="2"/>
              </a:rPr>
              <a:t> </a:t>
            </a:r>
            <a:r>
              <a:rPr lang="fr-FR" sz="2000" dirty="0">
                <a:solidFill>
                  <a:schemeClr val="tx1"/>
                </a:solidFill>
                <a:latin typeface="Trebuchet MS" pitchFamily="18"/>
                <a:ea typeface="SimSun" pitchFamily="2"/>
                <a:cs typeface="Mangal" pitchFamily="2"/>
              </a:rPr>
              <a:t>L'autorité organisatrice désigne, par arrêté, éventuellement conjoint, un commissaire enquêteur ou une commission d'enquête figurant sur une liste d'aptitude</a:t>
            </a:r>
          </a:p>
          <a:p>
            <a:pPr lvl="0"/>
            <a:endParaRPr lang="fr-FR" dirty="0"/>
          </a:p>
        </p:txBody>
      </p:sp>
      <p:sp>
        <p:nvSpPr>
          <p:cNvPr id="2" name="Titre 1">
            <a:extLst>
              <a:ext uri="{FF2B5EF4-FFF2-40B4-BE49-F238E27FC236}">
                <a16:creationId xmlns:a16="http://schemas.microsoft.com/office/drawing/2014/main" id="{838719CF-FBAA-4034-853F-51A596CEE0A6}"/>
              </a:ext>
            </a:extLst>
          </p:cNvPr>
          <p:cNvSpPr txBox="1">
            <a:spLocks noGrp="1"/>
          </p:cNvSpPr>
          <p:nvPr>
            <p:ph type="title" idx="4294967295"/>
          </p:nvPr>
        </p:nvSpPr>
        <p:spPr>
          <a:xfrm>
            <a:off x="1981201" y="273598"/>
            <a:ext cx="8229243" cy="1144801"/>
          </a:xfrm>
        </p:spPr>
        <p:txBody>
          <a:bodyPr/>
          <a:lstStyle/>
          <a:p>
            <a:pPr lvl="0"/>
            <a:r>
              <a:rPr lang="fr-FR" sz="2400" kern="0" dirty="0">
                <a:solidFill>
                  <a:srgbClr val="FF950E"/>
                </a:solidFill>
                <a:latin typeface="Trebuchet MS" pitchFamily="34"/>
                <a:cs typeface="Tahoma" pitchFamily="2"/>
              </a:rPr>
              <a:t>ENQUÊTE CODE DES RELATIONS ENTRE  LE PUBLIC ET L'ADMINISTRATION</a:t>
            </a:r>
            <a:endParaRPr lang="fr-FR" sz="24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08A18B9-BEAA-41B6-BDF7-4257B5FD6A0E}"/>
              </a:ext>
            </a:extLst>
          </p:cNvPr>
          <p:cNvSpPr txBox="1">
            <a:spLocks noGrp="1"/>
          </p:cNvSpPr>
          <p:nvPr>
            <p:ph type="body" idx="4294967295"/>
          </p:nvPr>
        </p:nvSpPr>
        <p:spPr>
          <a:xfrm>
            <a:off x="1981201" y="1604516"/>
            <a:ext cx="8229243" cy="3977639"/>
          </a:xfrm>
        </p:spPr>
        <p:txBody>
          <a:bodyPr/>
          <a:lstStyle/>
          <a:p>
            <a:pPr marL="0" lvl="1" indent="0" algn="just">
              <a:spcBef>
                <a:spcPts val="525"/>
              </a:spcBef>
              <a:buSzPct val="45000"/>
              <a:buFont typeface="StarSymbol"/>
              <a:buChar char="●"/>
              <a:tabLst>
                <a:tab pos="268202"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dirty="0">
                <a:solidFill>
                  <a:srgbClr val="FF950E"/>
                </a:solidFill>
                <a:latin typeface="Trebuchet MS" pitchFamily="18"/>
                <a:ea typeface="SimSun" pitchFamily="2"/>
                <a:cs typeface="Mangal" pitchFamily="2"/>
              </a:rPr>
              <a:t>Indemnisation</a:t>
            </a:r>
          </a:p>
          <a:p>
            <a:pPr marL="0" lvl="1" indent="0" algn="just">
              <a:spcBef>
                <a:spcPts val="525"/>
              </a:spcBef>
              <a:buSzPct val="45000"/>
              <a:buFont typeface="StarSymbol"/>
              <a:buChar char="●"/>
              <a:tabLst>
                <a:tab pos="268202"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000" dirty="0">
                <a:solidFill>
                  <a:schemeClr val="tx1"/>
                </a:solidFill>
                <a:latin typeface="Arial" pitchFamily="34"/>
                <a:ea typeface="SimSun" pitchFamily="2"/>
                <a:cs typeface="Mangal" pitchFamily="2"/>
              </a:rPr>
              <a:t>L'autorité organisatrice détermine le nombre de vacations et le montant des frais (sur justificatif)</a:t>
            </a:r>
          </a:p>
          <a:p>
            <a:pPr marL="0" lvl="1" indent="0" algn="just">
              <a:spcBef>
                <a:spcPts val="525"/>
              </a:spcBef>
              <a:buSzPct val="45000"/>
              <a:buFont typeface="StarSymbo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000" dirty="0">
                <a:solidFill>
                  <a:schemeClr val="tx1"/>
                </a:solidFill>
                <a:latin typeface="Arial" pitchFamily="34"/>
                <a:cs typeface="Lucida Sans Unicode" pitchFamily="2"/>
              </a:rPr>
              <a:t>Le maître d'ouvrage verse sans délai au CE le montant de l'indemnité</a:t>
            </a:r>
          </a:p>
          <a:p>
            <a:pPr lvl="0"/>
            <a:endParaRPr lang="fr-FR" dirty="0"/>
          </a:p>
        </p:txBody>
      </p:sp>
      <p:sp>
        <p:nvSpPr>
          <p:cNvPr id="2" name="Titre 1">
            <a:extLst>
              <a:ext uri="{FF2B5EF4-FFF2-40B4-BE49-F238E27FC236}">
                <a16:creationId xmlns:a16="http://schemas.microsoft.com/office/drawing/2014/main" id="{7E353F2C-183B-43E1-A256-D53B31784C9A}"/>
              </a:ext>
            </a:extLst>
          </p:cNvPr>
          <p:cNvSpPr txBox="1">
            <a:spLocks noGrp="1"/>
          </p:cNvSpPr>
          <p:nvPr>
            <p:ph type="title" idx="4294967295"/>
          </p:nvPr>
        </p:nvSpPr>
        <p:spPr>
          <a:xfrm>
            <a:off x="1981201" y="273598"/>
            <a:ext cx="8229243" cy="1144801"/>
          </a:xfrm>
        </p:spPr>
        <p:txBody>
          <a:bodyPr/>
          <a:lstStyle/>
          <a:p>
            <a:pPr lvl="0"/>
            <a:r>
              <a:rPr lang="fr-FR" sz="2400" kern="0" dirty="0">
                <a:solidFill>
                  <a:srgbClr val="FF950E"/>
                </a:solidFill>
                <a:latin typeface="Trebuchet MS" pitchFamily="34"/>
                <a:cs typeface="Tahoma" pitchFamily="2"/>
              </a:rPr>
              <a:t>ENQUÊTE CODE DES RELATIONS ENTRE  LE PUBLIC ET L'ADMINISTRATION</a:t>
            </a:r>
            <a:endParaRPr lang="fr-FR" sz="24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AFB7962-4ED1-48D8-93A8-4CBB974CE854}"/>
              </a:ext>
            </a:extLst>
          </p:cNvPr>
          <p:cNvSpPr txBox="1">
            <a:spLocks noGrp="1"/>
          </p:cNvSpPr>
          <p:nvPr>
            <p:ph type="body" idx="4294967295"/>
          </p:nvPr>
        </p:nvSpPr>
        <p:spPr>
          <a:xfrm>
            <a:off x="1981201" y="1604516"/>
            <a:ext cx="8229243" cy="3977639"/>
          </a:xfrm>
        </p:spPr>
        <p:txBody>
          <a:bodyPr/>
          <a:lstStyle/>
          <a:p>
            <a:pPr marL="0" lvl="1" indent="0" algn="just">
              <a:lnSpc>
                <a:spcPct val="90000"/>
              </a:lnSpc>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400" dirty="0">
                <a:solidFill>
                  <a:srgbClr val="FF950E"/>
                </a:solidFill>
                <a:latin typeface="Trebuchet MS" pitchFamily="18"/>
                <a:ea typeface="SimSun" pitchFamily="2"/>
                <a:cs typeface="Mangal" pitchFamily="2"/>
              </a:rPr>
              <a:t>Composition du dossier</a:t>
            </a:r>
          </a:p>
          <a:p>
            <a:pPr marL="0" lvl="1" indent="0" algn="just">
              <a:lnSpc>
                <a:spcPct val="90000"/>
              </a:lnSpc>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400" dirty="0">
                <a:solidFill>
                  <a:schemeClr val="tx1"/>
                </a:solidFill>
                <a:latin typeface="Trebuchet MS" pitchFamily="18"/>
                <a:ea typeface="SimSun" pitchFamily="2"/>
                <a:cs typeface="Mangal" pitchFamily="2"/>
              </a:rPr>
              <a:t> </a:t>
            </a:r>
            <a:r>
              <a:rPr lang="fr-FR" sz="2200" dirty="0">
                <a:solidFill>
                  <a:schemeClr val="tx1"/>
                </a:solidFill>
                <a:latin typeface="Trebuchet MS" pitchFamily="18"/>
                <a:ea typeface="SimSun" pitchFamily="2"/>
                <a:cs typeface="Mangal" pitchFamily="2"/>
              </a:rPr>
              <a:t>Le dossier comprend au moins :</a:t>
            </a:r>
          </a:p>
          <a:p>
            <a:pPr marL="0" lvl="1" indent="0" algn="just">
              <a:lnSpc>
                <a:spcPct val="90000"/>
              </a:lnSpc>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200" dirty="0">
                <a:solidFill>
                  <a:schemeClr val="tx1"/>
                </a:solidFill>
                <a:latin typeface="Trebuchet MS" pitchFamily="18"/>
                <a:ea typeface="SimSun" pitchFamily="2"/>
                <a:cs typeface="Mangal" pitchFamily="2"/>
              </a:rPr>
              <a:t>1°Une notice explicative, l'objet du projet, les raisons pour lesquelles le projet a été retenu, notamment du point de vue de son insertion dans l'environnement</a:t>
            </a:r>
          </a:p>
          <a:p>
            <a:pPr marL="0" lvl="1" indent="0" algn="just">
              <a:lnSpc>
                <a:spcPct val="90000"/>
              </a:lnSpc>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200" dirty="0">
                <a:solidFill>
                  <a:schemeClr val="tx1"/>
                </a:solidFill>
                <a:latin typeface="Trebuchet MS" pitchFamily="18"/>
                <a:ea typeface="SimSun" pitchFamily="2"/>
                <a:cs typeface="Mangal" pitchFamily="2"/>
              </a:rPr>
              <a:t>2°Un plan de situation</a:t>
            </a:r>
          </a:p>
          <a:p>
            <a:pPr marL="0" lvl="1" indent="0" algn="just">
              <a:lnSpc>
                <a:spcPct val="90000"/>
              </a:lnSpc>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200" dirty="0">
                <a:solidFill>
                  <a:schemeClr val="tx1"/>
                </a:solidFill>
                <a:latin typeface="Trebuchet MS" pitchFamily="18"/>
                <a:ea typeface="SimSun" pitchFamily="2"/>
                <a:cs typeface="Mangal" pitchFamily="2"/>
              </a:rPr>
              <a:t>3°La mention des textes qui régissent l'enquête publique et les décisions pouvant être adoptées au terme de celle-ci</a:t>
            </a:r>
          </a:p>
          <a:p>
            <a:pPr marL="0" lvl="1" indent="0" algn="just">
              <a:lnSpc>
                <a:spcPct val="90000"/>
              </a:lnSpc>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200" dirty="0">
                <a:solidFill>
                  <a:schemeClr val="tx1"/>
                </a:solidFill>
                <a:latin typeface="Arial" pitchFamily="18"/>
                <a:cs typeface="Lucida Sans Unicode" pitchFamily="2"/>
              </a:rPr>
              <a:t>4° Les autorités compétentes pour prendre  ces décisions</a:t>
            </a:r>
          </a:p>
          <a:p>
            <a:pPr marL="0" lvl="1" indent="0" algn="just">
              <a:lnSpc>
                <a:spcPct val="90000"/>
              </a:lnSpc>
              <a:spcBef>
                <a:spcPts val="0"/>
              </a:spcBef>
              <a:buClr>
                <a:srgbClr val="E6E6E6"/>
              </a:buClr>
              <a:buSzPct val="45000"/>
              <a:buFont typeface="StarSymbol"/>
              <a:buChar char="➢"/>
              <a:tabLst>
                <a:tab pos="0" algn="l"/>
                <a:tab pos="1825563" algn="l"/>
                <a:tab pos="2739963" algn="l"/>
                <a:tab pos="3654363" algn="l"/>
                <a:tab pos="4568763" algn="l"/>
                <a:tab pos="5483163" algn="l"/>
                <a:tab pos="6397563" algn="l"/>
                <a:tab pos="7311963" algn="l"/>
                <a:tab pos="8226363" algn="l"/>
                <a:tab pos="9140763" algn="l"/>
                <a:tab pos="10055163" algn="l"/>
              </a:tabLst>
            </a:pPr>
            <a:r>
              <a:rPr lang="fr-FR" sz="2200" dirty="0">
                <a:solidFill>
                  <a:schemeClr val="tx1"/>
                </a:solidFill>
                <a:latin typeface="Arial" pitchFamily="18"/>
                <a:cs typeface="Lucida Sans Unicode" pitchFamily="2"/>
              </a:rPr>
              <a:t>5° Lorsqu'ils sont rendus obligatoires avant l'ouverture de l'enquête, les avis émis sur le projet, sauf à organiser un autre mode de consultation s'ils sont très volumineux.</a:t>
            </a:r>
          </a:p>
          <a:p>
            <a:pPr marL="0" lvl="1" indent="0" algn="just">
              <a:lnSpc>
                <a:spcPct val="90000"/>
              </a:lnSpc>
              <a:spcBef>
                <a:spcPts val="0"/>
              </a:spcBef>
              <a:buNone/>
              <a:tabLst>
                <a:tab pos="0" algn="l"/>
                <a:tab pos="1825563" algn="l"/>
                <a:tab pos="2739963" algn="l"/>
                <a:tab pos="3654363" algn="l"/>
                <a:tab pos="4568763" algn="l"/>
                <a:tab pos="5483163" algn="l"/>
                <a:tab pos="6397563" algn="l"/>
                <a:tab pos="7311963" algn="l"/>
                <a:tab pos="8226363" algn="l"/>
                <a:tab pos="9140763" algn="l"/>
                <a:tab pos="10055163" algn="l"/>
              </a:tabLst>
            </a:pPr>
            <a:endParaRPr lang="fr-FR" sz="2400" dirty="0">
              <a:solidFill>
                <a:schemeClr val="tx1"/>
              </a:solidFill>
              <a:latin typeface="Trebuchet MS" pitchFamily="18"/>
              <a:ea typeface="SimSun" pitchFamily="2"/>
              <a:cs typeface="Mangal" pitchFamily="2"/>
            </a:endParaRPr>
          </a:p>
          <a:p>
            <a:pPr lvl="0">
              <a:lnSpc>
                <a:spcPct val="90000"/>
              </a:lnSpc>
            </a:pPr>
            <a:endParaRPr lang="fr-FR" dirty="0"/>
          </a:p>
        </p:txBody>
      </p:sp>
      <p:sp>
        <p:nvSpPr>
          <p:cNvPr id="2" name="Titre 1">
            <a:extLst>
              <a:ext uri="{FF2B5EF4-FFF2-40B4-BE49-F238E27FC236}">
                <a16:creationId xmlns:a16="http://schemas.microsoft.com/office/drawing/2014/main" id="{E38B7AA9-C0A6-469E-8189-B89E0855949F}"/>
              </a:ext>
            </a:extLst>
          </p:cNvPr>
          <p:cNvSpPr txBox="1">
            <a:spLocks noGrp="1"/>
          </p:cNvSpPr>
          <p:nvPr>
            <p:ph type="title" idx="4294967295"/>
          </p:nvPr>
        </p:nvSpPr>
        <p:spPr>
          <a:xfrm>
            <a:off x="1981201" y="273598"/>
            <a:ext cx="8229243" cy="1144801"/>
          </a:xfrm>
        </p:spPr>
        <p:txBody>
          <a:bodyPr/>
          <a:lstStyle/>
          <a:p>
            <a:r>
              <a:rPr lang="fr-FR" sz="2800" dirty="0">
                <a:solidFill>
                  <a:srgbClr val="FFC000"/>
                </a:solidFill>
              </a:rPr>
              <a:t>ENQUÊTE CODE DES RELATIONS ENTRE  LE PUBLIC ET L'ADMINISTRATION</a:t>
            </a:r>
          </a:p>
        </p:txBody>
      </p:sp>
    </p:spTree>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52</TotalTime>
  <Words>19971</Words>
  <Application>Microsoft Office PowerPoint</Application>
  <PresentationFormat>Grand écran</PresentationFormat>
  <Paragraphs>1905</Paragraphs>
  <Slides>131</Slides>
  <Notes>102</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131</vt:i4>
      </vt:variant>
    </vt:vector>
  </HeadingPairs>
  <TitlesOfParts>
    <vt:vector size="146" baseType="lpstr">
      <vt:lpstr>Microsoft YaHei</vt:lpstr>
      <vt:lpstr>Arial</vt:lpstr>
      <vt:lpstr>Calibri</vt:lpstr>
      <vt:lpstr>Century Gothic</vt:lpstr>
      <vt:lpstr>Futura-CondensedExtraBold</vt:lpstr>
      <vt:lpstr>Lucida Sans</vt:lpstr>
      <vt:lpstr>StarSymbol</vt:lpstr>
      <vt:lpstr>Symbol</vt:lpstr>
      <vt:lpstr>Tahoma</vt:lpstr>
      <vt:lpstr>Times New Roman</vt:lpstr>
      <vt:lpstr>Trebuchet MS</vt:lpstr>
      <vt:lpstr>Wingdings</vt:lpstr>
      <vt:lpstr>Wingdings 2</vt:lpstr>
      <vt:lpstr>Wingdings 3</vt:lpstr>
      <vt:lpstr>Facette</vt:lpstr>
      <vt:lpstr>FORMATION DES NOUVEAUX CE L’ENQUÊTE PUBLIQUE </vt:lpstr>
      <vt:lpstr>PROGRAMME 17 février 2024 </vt:lpstr>
      <vt:lpstr>Définition de l’enquête publique</vt:lpstr>
      <vt:lpstr>Définition de l’enquête publique.  </vt:lpstr>
      <vt:lpstr>L’ENQUÊTE PUBLIQUE</vt:lpstr>
      <vt:lpstr>L’ENQUÊTE PUBLIQUE</vt:lpstr>
      <vt:lpstr>Les différents types d’enquête</vt:lpstr>
      <vt:lpstr>Participation du public par voie électronique</vt:lpstr>
      <vt:lpstr>Présentation PowerPoint</vt:lpstr>
      <vt:lpstr>PREPARATION DE L'ENQUÊTE PUBLIQUE</vt:lpstr>
      <vt:lpstr>SOMMAIRE</vt:lpstr>
      <vt:lpstr>LE DOSSIER D'ENQUÊTE</vt:lpstr>
      <vt:lpstr>LE DOSSIER D'ENQUÊTE</vt:lpstr>
      <vt:lpstr>ARRÊTÉ D'OUVERTURE DE L'ENQUÊTE PUBLIQUE</vt:lpstr>
      <vt:lpstr>ARRÊTÉ D'OUVERTURE DE L'ENQUÊTE PUBLIQUE</vt:lpstr>
      <vt:lpstr>ARRÊTÉ D'OUVERTURE DE L'ENQUÊTE PUBLIQUE</vt:lpstr>
      <vt:lpstr>ARRÊTÉ D'OUVERTURE DE L'ENQUÊTE PUBLIQUE</vt:lpstr>
      <vt:lpstr>ARRÊTÉ D'OUVERTURE DE L'ENQUÊTE PUBLIQUE</vt:lpstr>
      <vt:lpstr>ARRÊTÉ D'OUVERTURE DE L'ENQUÊTE PUBLIQUE</vt:lpstr>
      <vt:lpstr>Présentation PowerPoint</vt:lpstr>
      <vt:lpstr>Formation des nouveaux CE Adhésion à la CCEBo</vt:lpstr>
      <vt:lpstr>Présentation PowerPoint</vt:lpstr>
      <vt:lpstr>LA FORMATION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ENQUÊTES UNIQUES</vt:lpstr>
      <vt:lpstr>Présentation PowerPoint</vt:lpstr>
      <vt:lpstr>LES ENQUÊTES UNIQUES</vt:lpstr>
      <vt:lpstr>LES ENQUÊTES UNIQUES</vt:lpstr>
      <vt:lpstr>LES ENQUÊTES UNIQUES</vt:lpstr>
      <vt:lpstr>LES ENQUÊTES UNIQUES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ENQUÊTE CODE DES RELATIONS ENTRE  LE PUBLIC ET L'ADMINISTRATION</vt:lpstr>
      <vt:lpstr>ENQUÊTE CODE DES RELATIONS ENTRE  LE PUBLIC ET L'ADMINISTRATION</vt:lpstr>
      <vt:lpstr>ENQUÊTE CODE DES RELATIONS ENTRE  LE PUBLIC ET L'ADMINISTRATION</vt:lpstr>
      <vt:lpstr>ENQUÊTE CODE DES RELATIONS ENTRE  LE PUBLIC ET L'ADMINISTRATION</vt:lpstr>
      <vt:lpstr>ENQUÊTE CODE DES RELATIONS ENTRE  LE PUBLIC ET L'ADMINISTRATION</vt:lpstr>
      <vt:lpstr>ENQUÊTE CODE DES RELATIONS ENTRE  LE PUBLIC ET L'ADMINISTRATION</vt:lpstr>
      <vt:lpstr>ENQUÊTE CODE DES RELATIONS ENTRE  LE PUBLIC ET L'ADMINISTRATION</vt:lpstr>
      <vt:lpstr>ENQUÊTE CODE DES RELATIONS ENTRE  LE PUBLIC ET L'ADMINISTRATION</vt:lpstr>
      <vt:lpstr>ENQUÊTE CODE DES RELATIONS ENTRE  LE PUBLIC ET L'ADMINISTRATION</vt:lpstr>
      <vt:lpstr>ENQUÊTE CODE DES RELATIONS ENTRE  LE PUBLIC ET L'ADMINISTRATION</vt:lpstr>
      <vt:lpstr>ENQUÊTE CODE DES RELATIONS ENTRE  LE PUBLIC ET L'ADMINISTRATION</vt:lpstr>
      <vt:lpstr>ENQUÊTE CODE DES RELATIONS ENTRE  LE PUBLIC ET L'ADMINISTRATION</vt:lpstr>
      <vt:lpstr>ENQUÊTE CODE DES RELATIONS ENTRE  LE PUBLIC ET L'ADMINISTRATION</vt:lpstr>
      <vt:lpstr>ENQUÊTE CODE DES RELATIONS ENTRE  LE PUBLIC ET L'ADMINISTRATION</vt:lpstr>
      <vt:lpstr>ENQUÊTE CODE DES RELATIONS ENTRE  LE PUBLIC ET L'ADMINISTRATION</vt:lpstr>
      <vt:lpstr>ENQUÊTE CODE DES RELATIONS ENTRE  LE PUBLIC ET L'ADMINISTRATION</vt:lpstr>
      <vt:lpstr>Présentation PowerPoint</vt:lpstr>
      <vt:lpstr>   ENQUÊTES CODE EXPROPRIATION      Compagnie des Commissaires Enquêteurs de Bourgogne  Monsieur Georges Leclercq</vt:lpstr>
      <vt:lpstr>ENQUÊTES RELEVANT DU CODE DE L'EXPROPRIATION</vt:lpstr>
      <vt:lpstr>ENQUÊTE PREALABLE Â LA DUP</vt:lpstr>
      <vt:lpstr>COMPOSITION DU DOSSIER D'ENQUÊTE</vt:lpstr>
      <vt:lpstr>COMPOSITION DU DOSSIER D'ENQUÊTE</vt:lpstr>
      <vt:lpstr>ENQUÊTE PREALABLE Â LA DUP</vt:lpstr>
      <vt:lpstr>ENQUÊTE PREALABLE Â LA DUP</vt:lpstr>
      <vt:lpstr>ENQUÊTE PREALABLE Â LA DUP</vt:lpstr>
      <vt:lpstr>ENQUÊTE PREALABLE Â LA DUP</vt:lpstr>
      <vt:lpstr>ENQUÊTE PREALABLE A LA DUP</vt:lpstr>
      <vt:lpstr>ENQUÊTE PREALABLE Â LA DUP</vt:lpstr>
      <vt:lpstr>ENQUÊTE PREALABLE Â LA DUP</vt:lpstr>
      <vt:lpstr>ENQUÊTE PARCELLAIRE</vt:lpstr>
      <vt:lpstr>ENQUÊTE PARCELLAIRE</vt:lpstr>
      <vt:lpstr>ENQUÊTE PARCELLAIRE</vt:lpstr>
      <vt:lpstr>ENQUÊTE PARCELLAIRE</vt:lpstr>
      <vt:lpstr>ENQUÊTE PARCELLAIRE</vt:lpstr>
      <vt:lpstr>ENQUÊTE PARCELLAIRE</vt:lpstr>
      <vt:lpstr>Présentation PowerPoint</vt:lpstr>
      <vt:lpstr>Les enquêtes de voirie </vt:lpstr>
      <vt:lpstr>Introduction</vt:lpstr>
      <vt:lpstr>NATURE JURIDIQUE DES VOIES DU TERRITOIRE COMMUNAL  </vt:lpstr>
      <vt:lpstr>LES VOIES COMMUNALES</vt:lpstr>
      <vt:lpstr>LES CHEMINS RURAUX</vt:lpstr>
      <vt:lpstr>Les modalités pratiques  des enquêtes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DES NOUVEAUX CE L’ENQUÊTE PUBLIQUE</dc:title>
  <dc:creator>Daniel COLLARD</dc:creator>
  <cp:lastModifiedBy>Daniel COLLARD</cp:lastModifiedBy>
  <cp:revision>7</cp:revision>
  <dcterms:created xsi:type="dcterms:W3CDTF">2024-03-22T10:07:44Z</dcterms:created>
  <dcterms:modified xsi:type="dcterms:W3CDTF">2024-03-24T14:17:31Z</dcterms:modified>
</cp:coreProperties>
</file>