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57" r:id="rId4"/>
    <p:sldId id="258" r:id="rId5"/>
    <p:sldId id="261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2FF167-DC46-46DA-BC51-0DC0F5D1C7A6}" type="datetimeFigureOut">
              <a:rPr lang="fr-FR" smtClean="0"/>
              <a:t>07/04/2024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B24E9-42E8-4320-9284-4BD45A1635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2125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CustomShape 1"/>
          <p:cNvSpPr/>
          <p:nvPr/>
        </p:nvSpPr>
        <p:spPr>
          <a:xfrm>
            <a:off x="3898800" y="9515520"/>
            <a:ext cx="2984760" cy="5014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480" tIns="48240" rIns="96480" bIns="48240" anchor="b"/>
          <a:lstStyle/>
          <a:p>
            <a:pPr algn="r"/>
            <a:fld id="{84FDB8CE-3095-4F18-9F21-EA7642A274D4}" type="slidenum">
              <a:rPr lang="fr-FR" sz="1300" b="0" strike="noStrike" spc="-1">
                <a:solidFill>
                  <a:srgbClr val="FFFFFF"/>
                </a:solidFill>
                <a:latin typeface="Arial"/>
              </a:rPr>
              <a:pPr algn="r"/>
              <a:t>3</a:t>
            </a:fld>
            <a:endParaRPr lang="fr-FR" sz="13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1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-41275" y="750888"/>
            <a:ext cx="6675438" cy="3756025"/>
          </a:xfrm>
          <a:prstGeom prst="rect">
            <a:avLst/>
          </a:prstGeom>
        </p:spPr>
      </p:sp>
      <p:sp>
        <p:nvSpPr>
          <p:cNvPr id="212" name="PlaceHolder 3"/>
          <p:cNvSpPr>
            <a:spLocks noGrp="1"/>
          </p:cNvSpPr>
          <p:nvPr>
            <p:ph type="body"/>
          </p:nvPr>
        </p:nvSpPr>
        <p:spPr>
          <a:xfrm>
            <a:off x="689040" y="4759200"/>
            <a:ext cx="5508720" cy="4875480"/>
          </a:xfrm>
          <a:prstGeom prst="rect">
            <a:avLst/>
          </a:prstGeom>
        </p:spPr>
        <p:txBody>
          <a:bodyPr lIns="96480" tIns="48240" rIns="96480" bIns="48240"/>
          <a:lstStyle/>
          <a:p>
            <a:pPr algn="just">
              <a:spcBef>
                <a:spcPts val="448"/>
              </a:spcBef>
            </a:pPr>
            <a:endParaRPr lang="fr-FR" sz="12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CustomShape 1"/>
          <p:cNvSpPr/>
          <p:nvPr/>
        </p:nvSpPr>
        <p:spPr>
          <a:xfrm>
            <a:off x="3898800" y="9515520"/>
            <a:ext cx="2984760" cy="5014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480" tIns="48240" rIns="96480" bIns="48240" anchor="b"/>
          <a:lstStyle/>
          <a:p>
            <a:pPr algn="r"/>
            <a:fld id="{80FE84C8-4470-4FC4-93E7-C795411A70D6}" type="slidenum">
              <a:rPr lang="fr-FR" sz="1300" b="0" strike="noStrike" spc="-1">
                <a:solidFill>
                  <a:srgbClr val="FFFFFF"/>
                </a:solidFill>
                <a:latin typeface="Arial"/>
              </a:rPr>
              <a:pPr algn="r"/>
              <a:t>4</a:t>
            </a:fld>
            <a:endParaRPr lang="fr-FR" sz="13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4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5438" cy="3756025"/>
          </a:xfrm>
          <a:prstGeom prst="rect">
            <a:avLst/>
          </a:prstGeom>
        </p:spPr>
      </p:sp>
      <p:sp>
        <p:nvSpPr>
          <p:cNvPr id="215" name="PlaceHolder 3"/>
          <p:cNvSpPr>
            <a:spLocks noGrp="1"/>
          </p:cNvSpPr>
          <p:nvPr>
            <p:ph type="body"/>
          </p:nvPr>
        </p:nvSpPr>
        <p:spPr>
          <a:xfrm>
            <a:off x="683280" y="4879800"/>
            <a:ext cx="5508720" cy="4692960"/>
          </a:xfrm>
          <a:prstGeom prst="rect">
            <a:avLst/>
          </a:prstGeom>
        </p:spPr>
        <p:txBody>
          <a:bodyPr lIns="96480" tIns="48240" rIns="96480" bIns="48240"/>
          <a:lstStyle/>
          <a:p>
            <a:pPr algn="just">
              <a:spcBef>
                <a:spcPts val="448"/>
              </a:spcBef>
            </a:pPr>
            <a:endParaRPr lang="fr-FR" sz="1200" b="0" strike="noStrike" spc="-1" dirty="0">
              <a:solidFill>
                <a:srgbClr val="000000"/>
              </a:solidFill>
              <a:latin typeface="Times New Roman"/>
            </a:endParaRPr>
          </a:p>
          <a:p>
            <a:pPr algn="just">
              <a:spcBef>
                <a:spcPts val="448"/>
              </a:spcBef>
            </a:pPr>
            <a:endParaRPr lang="fr-FR" sz="1200" b="0" strike="noStrike" spc="-1" dirty="0">
              <a:solidFill>
                <a:srgbClr val="000000"/>
              </a:solidFill>
              <a:latin typeface="Times New Roman"/>
            </a:endParaRPr>
          </a:p>
          <a:p>
            <a:pPr algn="just">
              <a:spcBef>
                <a:spcPts val="448"/>
              </a:spcBef>
            </a:pPr>
            <a:endParaRPr lang="fr-FR" sz="12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9CCDC3-BBC4-0C66-07E4-54339CD5A5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A78F755-5F62-6615-E19F-46A256E1FA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016CDA-F6AA-C8FF-E4E8-BAC53A542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6B29-69B9-42E1-939D-BA368F50E9BB}" type="datetimeFigureOut">
              <a:rPr lang="fr-FR" smtClean="0"/>
              <a:t>07/04/2024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54195F-DEEF-C1B3-4B0C-CDC8A97DD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87EA93-0787-0326-953C-E562659C9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6F42-65DC-4D0F-BF49-9AD2A631A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8840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96E548-C58C-485A-7365-76B0C3341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A1CB0E7-3718-8B3E-82E0-9A8E910353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142C0E-CA54-B7FC-6293-062E7A87D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6B29-69B9-42E1-939D-BA368F50E9BB}" type="datetimeFigureOut">
              <a:rPr lang="fr-FR" smtClean="0"/>
              <a:t>07/04/2024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3FE93A-3B94-5618-9B42-68D6562F0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E8FEB5-031F-6CDD-9C8C-E0C3EE06A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6F42-65DC-4D0F-BF49-9AD2A631A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8852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0AC935A-A09E-29C0-23A1-1CD4016938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15C0A94-5F80-75EC-4081-4BB4717DC9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BE363E-CF74-6386-44DB-9A9AABD25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6B29-69B9-42E1-939D-BA368F50E9BB}" type="datetimeFigureOut">
              <a:rPr lang="fr-FR" smtClean="0"/>
              <a:t>07/04/2024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F1A844-77A6-DC55-51ED-7CB0E8084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D6E942-19F6-7D99-D3B5-AA58BDBAB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6F42-65DC-4D0F-BF49-9AD2A631A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0212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649A0F-39B5-7888-D00D-A7784ABAC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05F2E5-8E20-D9E6-A3D4-E414BB2BB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12605E-EF90-CE53-6A5A-75744BC3F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6B29-69B9-42E1-939D-BA368F50E9BB}" type="datetimeFigureOut">
              <a:rPr lang="fr-FR" smtClean="0"/>
              <a:t>07/04/2024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A6D179-8F31-145A-FF4F-54B219505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A436B0-0C22-3F12-6499-5948B8BB3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6F42-65DC-4D0F-BF49-9AD2A631A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62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2BF173-B418-5DC4-6D3F-1B2D81705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1FDC6C-CC2D-8136-73C6-B599806AB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9FC962-9757-FFF0-A9D9-B0F637168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6B29-69B9-42E1-939D-BA368F50E9BB}" type="datetimeFigureOut">
              <a:rPr lang="fr-FR" smtClean="0"/>
              <a:t>07/04/2024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CFD405-75CC-FFA8-8E61-CE322E51E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ED8046D-77DE-66DA-289C-BB25AE5EC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6F42-65DC-4D0F-BF49-9AD2A631A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8192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E05AF9-B3CB-7D12-1DFB-037261BA2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CB053C-A27B-C694-E0E2-FF8801F379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5AFC5D8-6E7E-E5FD-A4ED-51073E7F8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F0E1BC5-BF87-8680-CFDD-087C0AB69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6B29-69B9-42E1-939D-BA368F50E9BB}" type="datetimeFigureOut">
              <a:rPr lang="fr-FR" smtClean="0"/>
              <a:t>07/04/2024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E4336EF-090F-6DA8-2631-6BA68DEFC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9A391B-6BCB-44FE-5C85-C729C8F3A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6F42-65DC-4D0F-BF49-9AD2A631A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5798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116EDC-4F3A-C7DB-6E7B-DA1CA5913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C115080-BBC6-B424-5D18-0FA0F56C8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30F16DC-2F30-88B1-E794-491A39E32D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EF03331-68AF-1A6D-892C-BC0BE01779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7901374-43D2-94C5-B9CB-FA1303934C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A6096D5-E050-2DD0-F416-E3DFABE98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6B29-69B9-42E1-939D-BA368F50E9BB}" type="datetimeFigureOut">
              <a:rPr lang="fr-FR" smtClean="0"/>
              <a:t>07/04/2024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4A83101-0DA0-0728-482C-0BC168890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8CBEC6A-0223-00DB-0B00-15248621A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6F42-65DC-4D0F-BF49-9AD2A631A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6732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69B76F-844F-2763-7D34-E1747854B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ABACF86-EE8C-041A-7574-70BBD3464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6B29-69B9-42E1-939D-BA368F50E9BB}" type="datetimeFigureOut">
              <a:rPr lang="fr-FR" smtClean="0"/>
              <a:t>07/04/2024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116E48A-3E75-CF6A-21C5-B27866215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D75D445-304A-FE5C-1A13-D89283F87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6F42-65DC-4D0F-BF49-9AD2A631A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9394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39C6CE1-56B8-ADAF-E1A5-ACD257078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6B29-69B9-42E1-939D-BA368F50E9BB}" type="datetimeFigureOut">
              <a:rPr lang="fr-FR" smtClean="0"/>
              <a:t>07/04/2024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1D1F76B-25E8-45EC-9E93-E33A03768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0BE943C-7200-660F-B4BF-4E7B4D9A6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6F42-65DC-4D0F-BF49-9AD2A631A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723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F2ED66-028A-3683-F4BB-59379D941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E21906-8D75-DB10-04CF-C381E2C65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8722486-9E03-2A39-87B6-C47812BC80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ED80C32-673C-157C-4288-4ACF7F561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6B29-69B9-42E1-939D-BA368F50E9BB}" type="datetimeFigureOut">
              <a:rPr lang="fr-FR" smtClean="0"/>
              <a:t>07/04/2024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30E551A-B479-82E3-4C71-EF6382805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D5175DC-2404-82FC-1E38-FA8727E20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6F42-65DC-4D0F-BF49-9AD2A631A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211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F3464C-1642-9B95-C03E-0CD34BEB1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DE9D740-C860-9826-43A3-3F8C3BBCFB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0D1E461-36F3-20E0-5E84-2996C9120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CC26735-AB2A-730C-140F-AC5A0C26B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6B29-69B9-42E1-939D-BA368F50E9BB}" type="datetimeFigureOut">
              <a:rPr lang="fr-FR" smtClean="0"/>
              <a:t>07/04/2024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2ED853C-35F0-887B-0FE2-DDF1499D9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E5D71A3-A368-DF69-BFCC-46208EC5E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6F42-65DC-4D0F-BF49-9AD2A631A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2385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F452C32-D302-F550-7041-303C46B42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7A108DE-35A5-9AF6-6839-E168624E1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18E39B-4EC6-8670-230B-E8368A4A74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5B6B29-69B9-42E1-939D-BA368F50E9BB}" type="datetimeFigureOut">
              <a:rPr lang="fr-FR" smtClean="0"/>
              <a:t>07/04/2024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09F0C8-B9FA-9D93-D18D-507BDA9896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B98EFF-E72F-109D-0F47-0D6797DB6C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2A6F42-65DC-4D0F-BF49-9AD2A631A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1586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468804-3816-F0A4-D2EF-071E39BE23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RETOUR D’EXPERIENCE </a:t>
            </a:r>
            <a:br>
              <a:rPr lang="fr-FR" dirty="0"/>
            </a:br>
            <a:r>
              <a:rPr lang="fr-FR" dirty="0" err="1"/>
              <a:t>CCEBo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EF0EA28-DE0F-5552-8F49-9BB137F0CF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Formation continue du 8 avril 2024</a:t>
            </a:r>
          </a:p>
        </p:txBody>
      </p:sp>
    </p:spTree>
    <p:extLst>
      <p:ext uri="{BB962C8B-B14F-4D97-AF65-F5344CB8AC3E}">
        <p14:creationId xmlns:p14="http://schemas.microsoft.com/office/powerpoint/2010/main" val="3099641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4D8F93-CE68-3CAE-CDB8-400F66C0B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ENQUËTES 2023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F00C33-5AB5-07B9-1A91-2A558A0E9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La commission d’enquête</a:t>
            </a:r>
          </a:p>
          <a:p>
            <a:r>
              <a:rPr lang="fr-FR" dirty="0"/>
              <a:t>La suppléance</a:t>
            </a:r>
          </a:p>
          <a:p>
            <a:r>
              <a:rPr lang="fr-FR" dirty="0"/>
              <a:t>La complétude du dossier</a:t>
            </a:r>
          </a:p>
          <a:p>
            <a:r>
              <a:rPr lang="fr-FR" dirty="0"/>
              <a:t>Les conclusions motivées</a:t>
            </a:r>
          </a:p>
        </p:txBody>
      </p:sp>
    </p:spTree>
    <p:extLst>
      <p:ext uri="{BB962C8B-B14F-4D97-AF65-F5344CB8AC3E}">
        <p14:creationId xmlns:p14="http://schemas.microsoft.com/office/powerpoint/2010/main" val="2445390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>
            <a:off x="2208360" y="692280"/>
            <a:ext cx="7772400" cy="1152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132" name="CustomShape 2"/>
          <p:cNvSpPr/>
          <p:nvPr/>
        </p:nvSpPr>
        <p:spPr>
          <a:xfrm>
            <a:off x="2350920" y="1844640"/>
            <a:ext cx="7561440" cy="3764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133" name="CustomShape 3"/>
          <p:cNvSpPr/>
          <p:nvPr/>
        </p:nvSpPr>
        <p:spPr>
          <a:xfrm>
            <a:off x="9999840" y="1617840"/>
            <a:ext cx="183960" cy="3664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134" name="TextShape 4"/>
          <p:cNvSpPr txBox="1"/>
          <p:nvPr/>
        </p:nvSpPr>
        <p:spPr>
          <a:xfrm>
            <a:off x="3180000" y="717840"/>
            <a:ext cx="5769360" cy="5781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spcBef>
                <a:spcPts val="998"/>
              </a:spcBef>
            </a:pPr>
            <a:r>
              <a:rPr lang="fr-FR" sz="3200" u="sng" spc="-1">
                <a:solidFill>
                  <a:srgbClr val="FFFFFF"/>
                </a:solidFill>
                <a:latin typeface="Times New Roman"/>
              </a:rPr>
              <a:t>LA COMMISSION D'ENQUÊTE</a:t>
            </a:r>
            <a:endParaRPr lang="fr-FR" sz="32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5" name="TextShape 5"/>
          <p:cNvSpPr txBox="1"/>
          <p:nvPr/>
        </p:nvSpPr>
        <p:spPr>
          <a:xfrm>
            <a:off x="2270720" y="1296000"/>
            <a:ext cx="7971840" cy="4593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fr-FR" sz="2400" spc="-1" dirty="0">
                <a:latin typeface="Arial"/>
              </a:rPr>
              <a:t>La commission d’enquête</a:t>
            </a:r>
          </a:p>
          <a:p>
            <a:pPr algn="just">
              <a:buClr>
                <a:srgbClr val="000000"/>
              </a:buClr>
              <a:buSzPct val="45000"/>
              <a:buFont typeface="Wingdings" charset="2"/>
              <a:buChar char=""/>
            </a:pPr>
            <a:r>
              <a:rPr lang="fr-FR" sz="2400" spc="-1" dirty="0">
                <a:latin typeface="Arial"/>
                <a:ea typeface="SimSun"/>
              </a:rPr>
              <a:t>Fonctionnement en mode démocratique.</a:t>
            </a:r>
          </a:p>
          <a:p>
            <a:pPr algn="just">
              <a:buClr>
                <a:srgbClr val="000000"/>
              </a:buClr>
              <a:buSzPct val="45000"/>
              <a:buFont typeface="Wingdings" charset="2"/>
              <a:buChar char=""/>
            </a:pPr>
            <a:r>
              <a:rPr lang="fr-FR" sz="2400" spc="-1" dirty="0">
                <a:latin typeface="Arial"/>
                <a:ea typeface="Arial"/>
              </a:rPr>
              <a:t>Chaque membre doit se forger son opinion</a:t>
            </a:r>
            <a:endParaRPr lang="fr-FR" sz="2400" spc="-1" dirty="0">
              <a:latin typeface="Arial"/>
            </a:endParaRPr>
          </a:p>
          <a:p>
            <a:pPr algn="just">
              <a:buClr>
                <a:srgbClr val="000000"/>
              </a:buClr>
              <a:buSzPct val="45000"/>
              <a:buFont typeface="Wingdings" charset="2"/>
              <a:buChar char=""/>
            </a:pPr>
            <a:r>
              <a:rPr lang="fr-FR" sz="2400" spc="-1" dirty="0">
                <a:latin typeface="Arial"/>
                <a:ea typeface="SimSun"/>
              </a:rPr>
              <a:t>Conclusions motivées et avis élaborés à la majorité </a:t>
            </a:r>
            <a:endParaRPr lang="fr-FR" sz="2400" spc="-1" dirty="0">
              <a:latin typeface="Arial"/>
            </a:endParaRPr>
          </a:p>
          <a:p>
            <a:pPr algn="just">
              <a:buClr>
                <a:srgbClr val="000000"/>
              </a:buClr>
              <a:buSzPct val="45000"/>
              <a:buFont typeface="Wingdings" charset="2"/>
              <a:buChar char=""/>
            </a:pPr>
            <a:r>
              <a:rPr lang="fr-FR" sz="2400" spc="-1" dirty="0">
                <a:latin typeface="Arial"/>
                <a:ea typeface="SimSun"/>
              </a:rPr>
              <a:t>La réglementation fixe les attributions du président </a:t>
            </a:r>
          </a:p>
          <a:p>
            <a:pPr algn="just">
              <a:buClr>
                <a:srgbClr val="000000"/>
              </a:buClr>
              <a:buSzPct val="45000"/>
              <a:buFont typeface="Wingdings" charset="2"/>
              <a:buChar char=""/>
            </a:pPr>
            <a:r>
              <a:rPr lang="fr-FR" sz="2400" spc="-1" dirty="0">
                <a:latin typeface="Arial"/>
                <a:ea typeface="SimSun"/>
              </a:rPr>
              <a:t>Les bonnes pratiques permettent de fournir un travail de qualité et respectant le mode démocratique</a:t>
            </a:r>
            <a:endParaRPr lang="fr-FR" sz="2400" spc="-1" dirty="0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2208360" y="692280"/>
            <a:ext cx="7772400" cy="1152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137" name="CustomShape 2"/>
          <p:cNvSpPr/>
          <p:nvPr/>
        </p:nvSpPr>
        <p:spPr>
          <a:xfrm>
            <a:off x="2350920" y="1844640"/>
            <a:ext cx="7561440" cy="3764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138" name="CustomShape 3"/>
          <p:cNvSpPr/>
          <p:nvPr/>
        </p:nvSpPr>
        <p:spPr>
          <a:xfrm>
            <a:off x="9999840" y="1617840"/>
            <a:ext cx="183960" cy="3664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139" name="TextShape 4"/>
          <p:cNvSpPr txBox="1"/>
          <p:nvPr/>
        </p:nvSpPr>
        <p:spPr>
          <a:xfrm>
            <a:off x="3180000" y="717840"/>
            <a:ext cx="5769360" cy="5781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spcBef>
                <a:spcPts val="998"/>
              </a:spcBef>
            </a:pPr>
            <a:r>
              <a:rPr lang="fr-FR" sz="3200" u="sng" spc="-1" dirty="0">
                <a:latin typeface="Times New Roman"/>
              </a:rPr>
              <a:t>Le code de l’environnement </a:t>
            </a:r>
            <a:r>
              <a:rPr lang="fr-FR" sz="3200" u="sng" spc="-1" dirty="0">
                <a:solidFill>
                  <a:srgbClr val="FFFFFF"/>
                </a:solidFill>
                <a:latin typeface="Times New Roman"/>
              </a:rPr>
              <a:t>ISSION D'ENQUÊTE</a:t>
            </a:r>
            <a:endParaRPr lang="fr-FR" sz="32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0" name="TextShape 5"/>
          <p:cNvSpPr txBox="1"/>
          <p:nvPr/>
        </p:nvSpPr>
        <p:spPr>
          <a:xfrm>
            <a:off x="749300" y="1546200"/>
            <a:ext cx="10769600" cy="51467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spcBef>
                <a:spcPts val="332"/>
              </a:spcBef>
            </a:pPr>
            <a:r>
              <a:rPr lang="fr-FR" sz="2400" spc="-1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Le Président </a:t>
            </a:r>
          </a:p>
          <a:p>
            <a:pPr marL="800100" lvl="1" indent="-342900">
              <a:spcBef>
                <a:spcPts val="332"/>
              </a:spcBef>
              <a:buFont typeface="Arial" panose="020B0604020202020204" pitchFamily="34" charset="0"/>
              <a:buChar char="•"/>
            </a:pPr>
            <a:r>
              <a:rPr lang="fr-FR" sz="2400" spc="-1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Propose les  modalités d’organisation de l’enquête</a:t>
            </a:r>
          </a:p>
          <a:p>
            <a:pPr marL="800100" lvl="1" indent="-342900">
              <a:spcBef>
                <a:spcPts val="332"/>
              </a:spcBef>
              <a:buFont typeface="Arial" panose="020B0604020202020204" pitchFamily="34" charset="0"/>
              <a:buChar char="•"/>
            </a:pPr>
            <a:r>
              <a:rPr lang="fr-FR" sz="2400" spc="-1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Fait éventuellement compléter le dossier</a:t>
            </a:r>
          </a:p>
          <a:p>
            <a:pPr marL="800100" lvl="1" indent="-342900">
              <a:spcBef>
                <a:spcPts val="332"/>
              </a:spcBef>
              <a:buFont typeface="Arial" panose="020B0604020202020204" pitchFamily="34" charset="0"/>
              <a:buChar char="•"/>
            </a:pPr>
            <a:r>
              <a:rPr lang="fr-FR" sz="2400" spc="-1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Organise une réunion publique</a:t>
            </a:r>
          </a:p>
          <a:p>
            <a:pPr marL="800100" lvl="1" indent="-342900">
              <a:spcBef>
                <a:spcPts val="332"/>
              </a:spcBef>
              <a:buFont typeface="Arial" panose="020B0604020202020204" pitchFamily="34" charset="0"/>
              <a:buChar char="•"/>
            </a:pPr>
            <a:r>
              <a:rPr lang="fr-FR" sz="2400" spc="-1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Auditionne </a:t>
            </a:r>
            <a:r>
              <a:rPr lang="fr-F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toute personne ou service qu'il lui paraît utile de consulter</a:t>
            </a:r>
          </a:p>
          <a:p>
            <a:pPr marL="800100" lvl="1" indent="-342900">
              <a:spcBef>
                <a:spcPts val="332"/>
              </a:spcBef>
              <a:buFont typeface="Arial" panose="020B0604020202020204" pitchFamily="34" charset="0"/>
              <a:buChar char="•"/>
            </a:pPr>
            <a:r>
              <a:rPr lang="fr-FR" sz="2400" spc="-1" dirty="0">
                <a:solidFill>
                  <a:srgbClr val="000000"/>
                </a:solidFill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Clot les registres d’enquête</a:t>
            </a:r>
            <a:endParaRPr lang="fr-FR" sz="2400" spc="-1" dirty="0">
              <a:latin typeface="Arial" panose="020B0604020202020204" pitchFamily="34" charset="0"/>
              <a:ea typeface="SimSun"/>
              <a:cs typeface="Arial" panose="020B0604020202020204" pitchFamily="34" charset="0"/>
            </a:endParaRPr>
          </a:p>
          <a:p>
            <a:pPr marL="800100" lvl="1" indent="-342900">
              <a:spcBef>
                <a:spcPts val="332"/>
              </a:spcBef>
              <a:buFont typeface="Arial" panose="020B0604020202020204" pitchFamily="34" charset="0"/>
              <a:buChar char="•"/>
            </a:pPr>
            <a:r>
              <a:rPr lang="fr-FR" sz="2400" spc="-1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Notifie le PV de synthèse</a:t>
            </a:r>
          </a:p>
          <a:p>
            <a:pPr marL="800100" lvl="1" indent="-342900">
              <a:spcBef>
                <a:spcPts val="332"/>
              </a:spcBef>
              <a:buFont typeface="Arial" panose="020B0604020202020204" pitchFamily="34" charset="0"/>
              <a:buChar char="•"/>
            </a:pPr>
            <a:r>
              <a:rPr lang="fr-FR" sz="2400" spc="-1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Remet le rapport</a:t>
            </a:r>
          </a:p>
          <a:p>
            <a:pPr marL="342900" indent="-342900">
              <a:spcBef>
                <a:spcPts val="332"/>
              </a:spcBef>
              <a:buFont typeface="Arial" panose="020B0604020202020204" pitchFamily="34" charset="0"/>
              <a:buChar char="•"/>
            </a:pPr>
            <a:endParaRPr lang="fr-FR" sz="2400" spc="-1" dirty="0">
              <a:solidFill>
                <a:srgbClr val="0070C0"/>
              </a:solidFill>
              <a:latin typeface="Arial" panose="020B0604020202020204" pitchFamily="34" charset="0"/>
              <a:ea typeface="SimSun"/>
              <a:cs typeface="Arial" panose="020B0604020202020204" pitchFamily="34" charset="0"/>
            </a:endParaRPr>
          </a:p>
          <a:p>
            <a:pPr marL="342900" indent="-342900">
              <a:spcBef>
                <a:spcPts val="332"/>
              </a:spcBef>
              <a:buFont typeface="Arial" panose="020B0604020202020204" pitchFamily="34" charset="0"/>
              <a:buChar char="•"/>
            </a:pPr>
            <a:endParaRPr lang="fr-FR" sz="2400" spc="-1" dirty="0">
              <a:solidFill>
                <a:srgbClr val="0070C0"/>
              </a:solidFill>
              <a:latin typeface="Arial" panose="020B0604020202020204" pitchFamily="34" charset="0"/>
              <a:ea typeface="SimSun"/>
              <a:cs typeface="Arial" panose="020B0604020202020204" pitchFamily="34" charset="0"/>
            </a:endParaRPr>
          </a:p>
          <a:p>
            <a:pPr marL="342900" indent="-342900">
              <a:spcBef>
                <a:spcPts val="332"/>
              </a:spcBef>
              <a:buFont typeface="Arial" panose="020B0604020202020204" pitchFamily="34" charset="0"/>
              <a:buChar char="•"/>
            </a:pPr>
            <a:endParaRPr lang="fr-FR" sz="2400" spc="-1" dirty="0">
              <a:solidFill>
                <a:srgbClr val="0070C0"/>
              </a:solidFill>
              <a:latin typeface="Arial" panose="020B0604020202020204" pitchFamily="34" charset="0"/>
              <a:ea typeface="SimSun"/>
              <a:cs typeface="Arial" panose="020B0604020202020204" pitchFamily="34" charset="0"/>
            </a:endParaRPr>
          </a:p>
          <a:p>
            <a:pPr marL="342900" indent="-342900">
              <a:spcBef>
                <a:spcPts val="332"/>
              </a:spcBef>
              <a:buFont typeface="Arial" panose="020B0604020202020204" pitchFamily="34" charset="0"/>
              <a:buChar char="•"/>
            </a:pPr>
            <a:endParaRPr lang="fr-FR" sz="2200" spc="-1" dirty="0">
              <a:solidFill>
                <a:srgbClr val="FFFFFF"/>
              </a:solidFill>
              <a:latin typeface="Arial"/>
            </a:endParaRPr>
          </a:p>
          <a:p>
            <a:pPr marL="342900" indent="-342900">
              <a:spcBef>
                <a:spcPts val="332"/>
              </a:spcBef>
              <a:buFont typeface="Arial" panose="020B0604020202020204" pitchFamily="34" charset="0"/>
              <a:buChar char="•"/>
            </a:pPr>
            <a:endParaRPr lang="fr-FR" sz="2200" spc="-1" dirty="0">
              <a:solidFill>
                <a:srgbClr val="FFFF00"/>
              </a:solidFill>
              <a:latin typeface="Times New Roman"/>
              <a:ea typeface="SimSun"/>
            </a:endParaRPr>
          </a:p>
          <a:p>
            <a:pPr marL="342900" indent="-342900">
              <a:spcBef>
                <a:spcPts val="332"/>
              </a:spcBef>
              <a:buFont typeface="Arial" panose="020B0604020202020204" pitchFamily="34" charset="0"/>
              <a:buChar char="•"/>
            </a:pPr>
            <a:endParaRPr lang="fr-FR" sz="2200" spc="-1" dirty="0">
              <a:solidFill>
                <a:srgbClr val="FFFFFF"/>
              </a:solidFill>
              <a:latin typeface="Arial"/>
            </a:endParaRPr>
          </a:p>
          <a:p>
            <a:pPr>
              <a:spcBef>
                <a:spcPts val="332"/>
              </a:spcBef>
            </a:pPr>
            <a:endParaRPr lang="fr-FR" sz="22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AAA4EB-8D51-F7E2-75A1-49DDD2788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Les bonnes pratiques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962C893-B084-DC60-8E8C-EE3FB03D481B}"/>
              </a:ext>
            </a:extLst>
          </p:cNvPr>
          <p:cNvSpPr txBox="1"/>
          <p:nvPr/>
        </p:nvSpPr>
        <p:spPr>
          <a:xfrm>
            <a:off x="939800" y="2374866"/>
            <a:ext cx="9944100" cy="2539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32"/>
              </a:spcBef>
            </a:pPr>
            <a:r>
              <a:rPr lang="fr-FR" sz="1800" spc="-1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Le président :</a:t>
            </a:r>
          </a:p>
          <a:p>
            <a:pPr marL="342900" indent="-342900">
              <a:spcBef>
                <a:spcPts val="332"/>
              </a:spcBef>
              <a:buFont typeface="Arial" panose="020B0604020202020204" pitchFamily="34" charset="0"/>
              <a:buChar char="•"/>
            </a:pPr>
            <a:r>
              <a:rPr lang="fr-FR" sz="1800" spc="-1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Consulte les membres de la commission d’enquête pour l’exercice de ses attributions</a:t>
            </a:r>
          </a:p>
          <a:p>
            <a:pPr marL="342900" indent="-342900">
              <a:spcBef>
                <a:spcPts val="332"/>
              </a:spcBef>
              <a:buFont typeface="Arial" panose="020B0604020202020204" pitchFamily="34" charset="0"/>
              <a:buChar char="•"/>
            </a:pPr>
            <a:r>
              <a:rPr lang="fr-FR" sz="1800" spc="-1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Organise le travail de la commission</a:t>
            </a:r>
          </a:p>
          <a:p>
            <a:pPr marL="342900" indent="-342900">
              <a:spcBef>
                <a:spcPts val="332"/>
              </a:spcBef>
              <a:buFont typeface="Arial" panose="020B0604020202020204" pitchFamily="34" charset="0"/>
              <a:buChar char="•"/>
            </a:pPr>
            <a:r>
              <a:rPr lang="fr-FR" sz="1800" spc="-1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Est l’interlocuteur de l’autorité organisatrice, du MOA, de la presse</a:t>
            </a:r>
          </a:p>
          <a:p>
            <a:pPr marL="342900" indent="-342900">
              <a:lnSpc>
                <a:spcPct val="100000"/>
              </a:lnSpc>
              <a:spcBef>
                <a:spcPts val="48"/>
              </a:spcBef>
              <a:buFont typeface="Arial" panose="020B0604020202020204" pitchFamily="34" charset="0"/>
              <a:buChar char="•"/>
            </a:pPr>
            <a:r>
              <a:rPr lang="fr-FR" sz="1800" b="0" strike="noStrike" spc="-1" dirty="0">
                <a:latin typeface="Arial"/>
                <a:ea typeface="Arial"/>
              </a:rPr>
              <a:t>Organise la rédaction du rapport (r</a:t>
            </a:r>
            <a:r>
              <a:rPr lang="fr-FR" sz="1800" spc="-1" dirty="0">
                <a:latin typeface="Arial"/>
                <a:ea typeface="Arial"/>
              </a:rPr>
              <a:t>épartie entre les membres) </a:t>
            </a:r>
            <a:endParaRPr lang="fr-FR" sz="1800" spc="-1" dirty="0">
              <a:latin typeface="Arial" panose="020B0604020202020204" pitchFamily="34" charset="0"/>
              <a:ea typeface="SimSun"/>
              <a:cs typeface="Arial" panose="020B0604020202020204" pitchFamily="34" charset="0"/>
            </a:endParaRPr>
          </a:p>
          <a:p>
            <a:pPr marL="342900" indent="-342900">
              <a:spcBef>
                <a:spcPts val="332"/>
              </a:spcBef>
              <a:buFont typeface="Arial" panose="020B0604020202020204" pitchFamily="34" charset="0"/>
              <a:buChar char="•"/>
            </a:pPr>
            <a:r>
              <a:rPr lang="fr-FR" sz="1800" spc="-1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Veille à la cohérence du rapport, des conclusions motivées, de l’avis (forme et fond)</a:t>
            </a:r>
          </a:p>
          <a:p>
            <a:pPr marL="342900" indent="-342900">
              <a:spcBef>
                <a:spcPts val="332"/>
              </a:spcBef>
              <a:buFont typeface="Arial" panose="020B0604020202020204" pitchFamily="34" charset="0"/>
              <a:buChar char="•"/>
            </a:pPr>
            <a:r>
              <a:rPr lang="fr-FR" spc="-1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Accepte tous les points de vue</a:t>
            </a:r>
          </a:p>
          <a:p>
            <a:pPr marL="342900" indent="-342900">
              <a:spcBef>
                <a:spcPts val="332"/>
              </a:spcBef>
              <a:buFont typeface="Arial" panose="020B0604020202020204" pitchFamily="34" charset="0"/>
              <a:buChar char="•"/>
            </a:pPr>
            <a:r>
              <a:rPr lang="fr-FR" spc="-1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Respecte l’opinion </a:t>
            </a:r>
            <a:r>
              <a:rPr lang="fr-FR" spc="-1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majoritaire</a:t>
            </a:r>
            <a:endParaRPr lang="fr-FR" sz="1800" spc="-1" dirty="0">
              <a:latin typeface="Arial" panose="020B0604020202020204" pitchFamily="34" charset="0"/>
              <a:ea typeface="SimSun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1146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</Words>
  <Application>Microsoft Office PowerPoint</Application>
  <PresentationFormat>Grand écran</PresentationFormat>
  <Paragraphs>40</Paragraphs>
  <Slides>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Times New Roman</vt:lpstr>
      <vt:lpstr>Wingdings</vt:lpstr>
      <vt:lpstr>Thème Office</vt:lpstr>
      <vt:lpstr>RETOUR D’EXPERIENCE  CCEBo</vt:lpstr>
      <vt:lpstr>ENQUËTES 2023</vt:lpstr>
      <vt:lpstr>Présentation PowerPoint</vt:lpstr>
      <vt:lpstr>Présentation PowerPoint</vt:lpstr>
      <vt:lpstr>Les bonnes pratiques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RETOUR D’EXPERIENCE  CCEBo</dc:title>
  <dc:creator>LECLERCQ Georges</dc:creator>
  <cp:lastModifiedBy>GEORGES LECLERCQ</cp:lastModifiedBy>
  <cp:revision>6</cp:revision>
  <dcterms:created xsi:type="dcterms:W3CDTF">2024-03-24T10:52:01Z</dcterms:created>
  <dcterms:modified xsi:type="dcterms:W3CDTF">2024-04-07T18:04:32Z</dcterms:modified>
</cp:coreProperties>
</file>