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58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FF167-DC46-46DA-BC51-0DC0F5D1C7A6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B24E9-42E8-4320-9284-4BD45A1635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12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3898800" y="9515520"/>
            <a:ext cx="2984760" cy="501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/>
            <a:fld id="{84FDB8CE-3095-4F18-9F21-EA7642A274D4}" type="slidenum">
              <a:rPr lang="fr-FR" sz="1300" b="0" strike="noStrike" spc="-1">
                <a:solidFill>
                  <a:srgbClr val="FFFFFF"/>
                </a:solidFill>
                <a:latin typeface="Arial"/>
              </a:rPr>
              <a:pPr algn="r"/>
              <a:t>3</a:t>
            </a:fld>
            <a:endParaRPr lang="fr-FR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-41275" y="750888"/>
            <a:ext cx="6675438" cy="3756025"/>
          </a:xfrm>
          <a:prstGeom prst="rect">
            <a:avLst/>
          </a:prstGeom>
        </p:spPr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689040" y="4759200"/>
            <a:ext cx="5508720" cy="4875480"/>
          </a:xfrm>
          <a:prstGeom prst="rect">
            <a:avLst/>
          </a:prstGeom>
        </p:spPr>
        <p:txBody>
          <a:bodyPr lIns="96480" tIns="48240" rIns="96480" bIns="48240"/>
          <a:lstStyle/>
          <a:p>
            <a:pPr algn="just">
              <a:spcBef>
                <a:spcPts val="448"/>
              </a:spcBef>
            </a:pPr>
            <a:endParaRPr lang="fr-FR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3898800" y="9515520"/>
            <a:ext cx="2984760" cy="501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/>
            <a:fld id="{80FE84C8-4470-4FC4-93E7-C795411A70D6}" type="slidenum">
              <a:rPr lang="fr-FR" sz="1300" b="0" strike="noStrike" spc="-1">
                <a:solidFill>
                  <a:srgbClr val="FFFFFF"/>
                </a:solidFill>
                <a:latin typeface="Arial"/>
              </a:rPr>
              <a:pPr algn="r"/>
              <a:t>4</a:t>
            </a:fld>
            <a:endParaRPr lang="fr-FR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5438" cy="3756025"/>
          </a:xfrm>
          <a:prstGeom prst="rect">
            <a:avLst/>
          </a:prstGeom>
        </p:spPr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683280" y="4879800"/>
            <a:ext cx="5508720" cy="4692960"/>
          </a:xfrm>
          <a:prstGeom prst="rect">
            <a:avLst/>
          </a:prstGeom>
        </p:spPr>
        <p:txBody>
          <a:bodyPr lIns="96480" tIns="48240" rIns="96480" bIns="48240"/>
          <a:lstStyle/>
          <a:p>
            <a:pPr algn="just">
              <a:spcBef>
                <a:spcPts val="448"/>
              </a:spcBef>
            </a:pPr>
            <a:endParaRPr lang="fr-FR" sz="12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spcBef>
                <a:spcPts val="448"/>
              </a:spcBef>
            </a:pPr>
            <a:endParaRPr lang="fr-FR" sz="12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spcBef>
                <a:spcPts val="448"/>
              </a:spcBef>
            </a:pPr>
            <a:endParaRPr lang="fr-FR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CCDC3-BBC4-0C66-07E4-54339CD5A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78F755-5F62-6615-E19F-46A256E1F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016CDA-F6AA-C8FF-E4E8-BAC53A5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54195F-DEEF-C1B3-4B0C-CDC8A97DD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87EA93-0787-0326-953C-E562659C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84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6E548-C58C-485A-7365-76B0C334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1CB0E7-3718-8B3E-82E0-9A8E91035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142C0E-CA54-B7FC-6293-062E7A87D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3FE93A-3B94-5618-9B42-68D6562F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8FEB5-031F-6CDD-9C8C-E0C3EE06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85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0AC935A-A09E-29C0-23A1-1CD401693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5C0A94-5F80-75EC-4081-4BB4717DC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BE363E-CF74-6386-44DB-9A9AABD2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F1A844-77A6-DC55-51ED-7CB0E8084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D6E942-19F6-7D99-D3B5-AA58BDBA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21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49A0F-39B5-7888-D00D-A7784ABAC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05F2E5-8E20-D9E6-A3D4-E414BB2BB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12605E-EF90-CE53-6A5A-75744BC3F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A6D179-8F31-145A-FF4F-54B219505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A436B0-0C22-3F12-6499-5948B8BB3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6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2BF173-B418-5DC4-6D3F-1B2D81705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1FDC6C-CC2D-8136-73C6-B599806A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9FC962-9757-FFF0-A9D9-B0F63716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CFD405-75CC-FFA8-8E61-CE322E51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D8046D-77DE-66DA-289C-BB25AE5E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19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05AF9-B3CB-7D12-1DFB-037261BA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CB053C-A27B-C694-E0E2-FF8801F37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AFC5D8-6E7E-E5FD-A4ED-51073E7F8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0E1BC5-BF87-8680-CFDD-087C0AB69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4336EF-090F-6DA8-2631-6BA68DEF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9A391B-6BCB-44FE-5C85-C729C8F3A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79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116EDC-4F3A-C7DB-6E7B-DA1CA591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115080-BBC6-B424-5D18-0FA0F56C8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0F16DC-2F30-88B1-E794-491A39E32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EF03331-68AF-1A6D-892C-BC0BE0177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7901374-43D2-94C5-B9CB-FA1303934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A6096D5-E050-2DD0-F416-E3DFABE9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4A83101-0DA0-0728-482C-0BC168890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CBEC6A-0223-00DB-0B00-15248621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73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69B76F-844F-2763-7D34-E1747854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BACF86-EE8C-041A-7574-70BBD3464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16E48A-3E75-CF6A-21C5-B27866215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75D445-304A-FE5C-1A13-D89283F8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39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39C6CE1-56B8-ADAF-E1A5-ACD257078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1D1F76B-25E8-45EC-9E93-E33A037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BE943C-7200-660F-B4BF-4E7B4D9A6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72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2ED66-028A-3683-F4BB-59379D94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E21906-8D75-DB10-04CF-C381E2C65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722486-9E03-2A39-87B6-C47812BC8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D80C32-673C-157C-4288-4ACF7F561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0E551A-B479-82E3-4C71-EF6382805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5175DC-2404-82FC-1E38-FA8727E2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21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3464C-1642-9B95-C03E-0CD34BEB1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DE9D740-C860-9826-43A3-3F8C3BBCFB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D1E461-36F3-20E0-5E84-2996C9120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C26735-AB2A-730C-140F-AC5A0C26B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ED853C-35F0-887B-0FE2-DDF1499D9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E5D71A3-A368-DF69-BFCC-46208EC5E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38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452C32-D302-F550-7041-303C46B4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A108DE-35A5-9AF6-6839-E168624E1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18E39B-4EC6-8670-230B-E8368A4A7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5B6B29-69B9-42E1-939D-BA368F50E9BB}" type="datetimeFigureOut">
              <a:rPr lang="fr-FR" smtClean="0"/>
              <a:t>07/04/2024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09F0C8-B9FA-9D93-D18D-507BDA989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B98EFF-E72F-109D-0F47-0D6797DB6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2A6F42-65DC-4D0F-BF49-9AD2A631A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58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468804-3816-F0A4-D2EF-071E39BE23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RETOUR D’EXPERIENCE </a:t>
            </a:r>
            <a:br>
              <a:rPr lang="fr-FR" dirty="0"/>
            </a:br>
            <a:r>
              <a:rPr lang="fr-FR" dirty="0" err="1"/>
              <a:t>CCEBo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F0EA28-DE0F-5552-8F49-9BB137F0CF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Formation continue du 8 avril 2024</a:t>
            </a:r>
          </a:p>
        </p:txBody>
      </p:sp>
    </p:spTree>
    <p:extLst>
      <p:ext uri="{BB962C8B-B14F-4D97-AF65-F5344CB8AC3E}">
        <p14:creationId xmlns:p14="http://schemas.microsoft.com/office/powerpoint/2010/main" val="3099641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D8F93-CE68-3CAE-CDB8-400F66C0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ENQUËTES 2023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F00C33-5AB5-07B9-1A91-2A558A0E9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commission d’enquête</a:t>
            </a:r>
          </a:p>
          <a:p>
            <a:r>
              <a:rPr lang="fr-FR" dirty="0"/>
              <a:t>La suppléance</a:t>
            </a:r>
          </a:p>
          <a:p>
            <a:r>
              <a:rPr lang="fr-FR" dirty="0"/>
              <a:t>La complétude du dossier</a:t>
            </a:r>
          </a:p>
          <a:p>
            <a:r>
              <a:rPr lang="fr-FR" dirty="0"/>
              <a:t>Les conclusions motivées</a:t>
            </a:r>
          </a:p>
        </p:txBody>
      </p:sp>
    </p:spTree>
    <p:extLst>
      <p:ext uri="{BB962C8B-B14F-4D97-AF65-F5344CB8AC3E}">
        <p14:creationId xmlns:p14="http://schemas.microsoft.com/office/powerpoint/2010/main" val="244539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2208360" y="692280"/>
            <a:ext cx="7772400" cy="115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2" name="CustomShape 2"/>
          <p:cNvSpPr/>
          <p:nvPr/>
        </p:nvSpPr>
        <p:spPr>
          <a:xfrm>
            <a:off x="2350920" y="1844640"/>
            <a:ext cx="7561440" cy="3764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3" name="CustomShape 3"/>
          <p:cNvSpPr/>
          <p:nvPr/>
        </p:nvSpPr>
        <p:spPr>
          <a:xfrm>
            <a:off x="9999840" y="1617840"/>
            <a:ext cx="183960" cy="366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TextShape 4"/>
          <p:cNvSpPr txBox="1"/>
          <p:nvPr/>
        </p:nvSpPr>
        <p:spPr>
          <a:xfrm>
            <a:off x="3180000" y="717840"/>
            <a:ext cx="5769360" cy="578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spcBef>
                <a:spcPts val="998"/>
              </a:spcBef>
            </a:pPr>
            <a:r>
              <a:rPr lang="fr-FR" sz="3200" u="sng" spc="-1">
                <a:solidFill>
                  <a:srgbClr val="FFFFFF"/>
                </a:solidFill>
                <a:latin typeface="Times New Roman"/>
              </a:rPr>
              <a:t>LA COMMISSION D'ENQUÊTE</a:t>
            </a:r>
            <a:endParaRPr lang="fr-FR" sz="32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TextShape 5"/>
          <p:cNvSpPr txBox="1"/>
          <p:nvPr/>
        </p:nvSpPr>
        <p:spPr>
          <a:xfrm>
            <a:off x="2270720" y="1296000"/>
            <a:ext cx="7971840" cy="459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2400" spc="-1" dirty="0">
                <a:latin typeface="Arial"/>
              </a:rPr>
              <a:t>La commission d’enquête</a:t>
            </a:r>
          </a:p>
          <a:p>
            <a:pPr algn="just"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fr-FR" sz="2400" spc="-1" dirty="0">
                <a:latin typeface="Arial"/>
                <a:ea typeface="SimSun"/>
              </a:rPr>
              <a:t>Fonctionnement en mode démocratique.</a:t>
            </a:r>
          </a:p>
          <a:p>
            <a:pPr algn="just"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fr-FR" sz="2400" spc="-1" dirty="0">
                <a:latin typeface="Arial"/>
                <a:ea typeface="Arial"/>
              </a:rPr>
              <a:t>Chaque membre doit se forger son opinion</a:t>
            </a:r>
            <a:endParaRPr lang="fr-FR" sz="2400" spc="-1" dirty="0">
              <a:latin typeface="Arial"/>
            </a:endParaRPr>
          </a:p>
          <a:p>
            <a:pPr algn="just"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fr-FR" sz="2400" spc="-1" dirty="0">
                <a:latin typeface="Arial"/>
                <a:ea typeface="SimSun"/>
              </a:rPr>
              <a:t>Conclusions motivées et avis élaborés à la majorité </a:t>
            </a:r>
            <a:endParaRPr lang="fr-FR" sz="2400" spc="-1" dirty="0">
              <a:latin typeface="Arial"/>
            </a:endParaRPr>
          </a:p>
          <a:p>
            <a:pPr algn="just"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fr-FR" sz="2400" spc="-1" dirty="0">
                <a:latin typeface="Arial"/>
                <a:ea typeface="SimSun"/>
              </a:rPr>
              <a:t>La réglementation fixe les attributions du président </a:t>
            </a:r>
          </a:p>
          <a:p>
            <a:pPr algn="just"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lang="fr-FR" sz="2400" spc="-1" dirty="0">
                <a:latin typeface="Arial"/>
                <a:ea typeface="SimSun"/>
              </a:rPr>
              <a:t>Les bonnes pratiques permettent de fournir un travail de qualité et respectant le mode démocratique</a:t>
            </a:r>
            <a:endParaRPr lang="fr-FR" sz="2400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2208360" y="692280"/>
            <a:ext cx="7772400" cy="115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7" name="CustomShape 2"/>
          <p:cNvSpPr/>
          <p:nvPr/>
        </p:nvSpPr>
        <p:spPr>
          <a:xfrm>
            <a:off x="2350920" y="1844640"/>
            <a:ext cx="7561440" cy="3764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8" name="CustomShape 3"/>
          <p:cNvSpPr/>
          <p:nvPr/>
        </p:nvSpPr>
        <p:spPr>
          <a:xfrm>
            <a:off x="9999840" y="1617840"/>
            <a:ext cx="183960" cy="366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9" name="TextShape 4"/>
          <p:cNvSpPr txBox="1"/>
          <p:nvPr/>
        </p:nvSpPr>
        <p:spPr>
          <a:xfrm>
            <a:off x="3180000" y="717840"/>
            <a:ext cx="5769360" cy="578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spcBef>
                <a:spcPts val="998"/>
              </a:spcBef>
            </a:pPr>
            <a:r>
              <a:rPr lang="fr-FR" sz="3200" u="sng" spc="-1" dirty="0">
                <a:latin typeface="Times New Roman"/>
              </a:rPr>
              <a:t>Le code de l’environnement </a:t>
            </a:r>
            <a:r>
              <a:rPr lang="fr-FR" sz="3200" u="sng" spc="-1" dirty="0">
                <a:solidFill>
                  <a:srgbClr val="FFFFFF"/>
                </a:solidFill>
                <a:latin typeface="Times New Roman"/>
              </a:rPr>
              <a:t>ISSION D'ENQUÊTE</a:t>
            </a:r>
            <a:endParaRPr lang="fr-FR" sz="32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TextShape 5"/>
          <p:cNvSpPr txBox="1"/>
          <p:nvPr/>
        </p:nvSpPr>
        <p:spPr>
          <a:xfrm>
            <a:off x="749300" y="1546200"/>
            <a:ext cx="10769600" cy="51467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spcBef>
                <a:spcPts val="332"/>
              </a:spcBef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Le Président 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Propose les  modalités d’organisation de l’enquête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Fait éventuellement compléter le dossier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Organise une réunion publique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Auditionne 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toute personne ou service qu'il lui paraît utile de consulter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Clot les registres d’enquête</a:t>
            </a:r>
            <a:endParaRPr lang="fr-FR" sz="2400" spc="-1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Notifie le PV de synthèse</a:t>
            </a:r>
          </a:p>
          <a:p>
            <a:pPr marL="800100" lvl="1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24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Remet le rapport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400" spc="-1" dirty="0">
              <a:solidFill>
                <a:srgbClr val="0070C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400" spc="-1" dirty="0">
              <a:solidFill>
                <a:srgbClr val="0070C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400" spc="-1" dirty="0">
              <a:solidFill>
                <a:srgbClr val="0070C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200" spc="-1" dirty="0">
              <a:solidFill>
                <a:srgbClr val="FFFFFF"/>
              </a:solidFill>
              <a:latin typeface="Arial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200" spc="-1" dirty="0">
              <a:solidFill>
                <a:srgbClr val="FFFF00"/>
              </a:solidFill>
              <a:latin typeface="Times New Roman"/>
              <a:ea typeface="SimSun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endParaRPr lang="fr-FR" sz="2200" spc="-1" dirty="0">
              <a:solidFill>
                <a:srgbClr val="FFFFFF"/>
              </a:solidFill>
              <a:latin typeface="Arial"/>
            </a:endParaRPr>
          </a:p>
          <a:p>
            <a:pPr>
              <a:spcBef>
                <a:spcPts val="332"/>
              </a:spcBef>
            </a:pPr>
            <a:endParaRPr lang="fr-FR" sz="22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AA4EB-8D51-F7E2-75A1-49DDD278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Les bonnes pratiques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962C893-B084-DC60-8E8C-EE3FB03D481B}"/>
              </a:ext>
            </a:extLst>
          </p:cNvPr>
          <p:cNvSpPr txBox="1"/>
          <p:nvPr/>
        </p:nvSpPr>
        <p:spPr>
          <a:xfrm>
            <a:off x="939800" y="2374866"/>
            <a:ext cx="9944100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32"/>
              </a:spcBef>
            </a:pPr>
            <a:r>
              <a:rPr lang="fr-FR" sz="18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Le président :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18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Consulte les membres de la commission d’enquête pour l’exercice de ses attributions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18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Organise le travail de la commission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18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Est l’interlocuteur de l’autorité organisatrice, du MOA, de la presse</a:t>
            </a:r>
          </a:p>
          <a:p>
            <a:pPr marL="342900" indent="-342900">
              <a:lnSpc>
                <a:spcPct val="100000"/>
              </a:lnSpc>
              <a:spcBef>
                <a:spcPts val="48"/>
              </a:spcBef>
              <a:buFont typeface="Arial" panose="020B0604020202020204" pitchFamily="34" charset="0"/>
              <a:buChar char="•"/>
            </a:pPr>
            <a:r>
              <a:rPr lang="fr-FR" sz="1800" b="0" strike="noStrike" spc="-1" dirty="0">
                <a:latin typeface="Arial"/>
                <a:ea typeface="Arial"/>
              </a:rPr>
              <a:t>Organise la rédaction du rapport (r</a:t>
            </a:r>
            <a:r>
              <a:rPr lang="fr-FR" sz="1800" spc="-1" dirty="0">
                <a:latin typeface="Arial"/>
                <a:ea typeface="Arial"/>
              </a:rPr>
              <a:t>épartie entre les membres) </a:t>
            </a:r>
            <a:endParaRPr lang="fr-FR" sz="1800" spc="-1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z="1800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Veille à la cohérence du rapport, des conclusions motivées, de l’avis (forme et fond)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Accepte tous les points de vue</a:t>
            </a:r>
          </a:p>
          <a:p>
            <a:pPr marL="342900" indent="-342900">
              <a:spcBef>
                <a:spcPts val="332"/>
              </a:spcBef>
              <a:buFont typeface="Arial" panose="020B0604020202020204" pitchFamily="34" charset="0"/>
              <a:buChar char="•"/>
            </a:pPr>
            <a:r>
              <a:rPr lang="fr-FR" spc="-1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Respecte l’opinion </a:t>
            </a:r>
            <a:r>
              <a:rPr lang="fr-FR" spc="-1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majoritaire</a:t>
            </a:r>
            <a:endParaRPr lang="fr-FR" sz="1800" spc="-1" dirty="0"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1146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Grand écran</PresentationFormat>
  <Paragraphs>40</Paragraphs>
  <Slides>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Times New Roman</vt:lpstr>
      <vt:lpstr>Wingdings</vt:lpstr>
      <vt:lpstr>Thème Office</vt:lpstr>
      <vt:lpstr>RETOUR D’EXPERIENCE  CCEBo</vt:lpstr>
      <vt:lpstr>ENQUËTES 2023</vt:lpstr>
      <vt:lpstr>Présentation PowerPoint</vt:lpstr>
      <vt:lpstr>Présentation PowerPoint</vt:lpstr>
      <vt:lpstr>Les bonnes pratiques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RETOUR D’EXPERIENCE  CCEBo</dc:title>
  <dc:creator>LECLERCQ Georges</dc:creator>
  <cp:lastModifiedBy>GEORGES LECLERCQ</cp:lastModifiedBy>
  <cp:revision>6</cp:revision>
  <dcterms:created xsi:type="dcterms:W3CDTF">2024-03-24T10:52:01Z</dcterms:created>
  <dcterms:modified xsi:type="dcterms:W3CDTF">2024-04-07T18:04:32Z</dcterms:modified>
</cp:coreProperties>
</file>