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7"/>
  </p:notesMasterIdLst>
  <p:sldIdLst>
    <p:sldId id="264" r:id="rId2"/>
    <p:sldId id="265" r:id="rId3"/>
    <p:sldId id="266" r:id="rId4"/>
    <p:sldId id="267" r:id="rId5"/>
    <p:sldId id="26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6" d="100"/>
          <a:sy n="76" d="100"/>
        </p:scale>
        <p:origin x="126"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56D65-D43E-4943-B451-F044181F67A7}" type="datetimeFigureOut">
              <a:rPr lang="fr-FR" smtClean="0"/>
              <a:t>31/03/2024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4C0025-1902-4F2B-8984-34B924B9D56B}" type="slidenum">
              <a:rPr lang="fr-FR" smtClean="0"/>
              <a:t>‹N°›</a:t>
            </a:fld>
            <a:endParaRPr lang="fr-FR"/>
          </a:p>
        </p:txBody>
      </p:sp>
    </p:spTree>
    <p:extLst>
      <p:ext uri="{BB962C8B-B14F-4D97-AF65-F5344CB8AC3E}">
        <p14:creationId xmlns:p14="http://schemas.microsoft.com/office/powerpoint/2010/main" val="63644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PlaceHolder 1"/>
          <p:cNvSpPr>
            <a:spLocks noGrp="1" noRot="1" noChangeAspect="1"/>
          </p:cNvSpPr>
          <p:nvPr>
            <p:ph type="sldImg"/>
          </p:nvPr>
        </p:nvSpPr>
        <p:spPr>
          <a:xfrm>
            <a:off x="436563" y="1027113"/>
            <a:ext cx="6577012" cy="3700462"/>
          </a:xfrm>
          <a:prstGeom prst="rect">
            <a:avLst/>
          </a:prstGeom>
        </p:spPr>
      </p:sp>
      <p:sp>
        <p:nvSpPr>
          <p:cNvPr id="180" name="PlaceHolder 2"/>
          <p:cNvSpPr>
            <a:spLocks noGrp="1"/>
          </p:cNvSpPr>
          <p:nvPr>
            <p:ph type="body"/>
          </p:nvPr>
        </p:nvSpPr>
        <p:spPr>
          <a:xfrm>
            <a:off x="1169640" y="5086800"/>
            <a:ext cx="5226120" cy="4239720"/>
          </a:xfrm>
          <a:prstGeom prst="rect">
            <a:avLst/>
          </a:prstGeom>
        </p:spPr>
        <p:txBody>
          <a:bodyPr lIns="0" tIns="0" rIns="0" bIns="0"/>
          <a:lstStyle/>
          <a:p>
            <a:pPr algn="just"/>
            <a:endParaRPr lang="fr-FR" sz="2400" b="0" strike="noStrike" spc="-1" dirty="0">
              <a:solidFill>
                <a:srgbClr val="000000"/>
              </a:solidFill>
              <a:latin typeface="Times New Roman"/>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fr-FR" sz="1300" b="0" strike="noStrike" spc="-1" dirty="0">
                <a:solidFill>
                  <a:srgbClr val="000000"/>
                </a:solidFill>
                <a:latin typeface="Arial"/>
              </a:rPr>
              <a:t>Le CE ne statue pas sur la légalité mais il doit le connaître .</a:t>
            </a:r>
            <a:endParaRPr lang="fr-FR" sz="1300" b="0" strike="noStrike" spc="-1" dirty="0">
              <a:solidFill>
                <a:srgbClr val="000000"/>
              </a:solidFill>
              <a:latin typeface="Times New Roman"/>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fr-FR" sz="1300" b="0" strike="noStrike" spc="-1" dirty="0">
              <a:solidFill>
                <a:srgbClr val="000000"/>
              </a:solidFill>
              <a:latin typeface="Times New Roman"/>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fr-FR" sz="1300" b="0" strike="noStrike" spc="-1" dirty="0">
                <a:solidFill>
                  <a:srgbClr val="000000"/>
                </a:solidFill>
                <a:latin typeface="Times New Roman"/>
              </a:rPr>
              <a:t>L</a:t>
            </a:r>
            <a:r>
              <a:rPr lang="fr-FR" sz="1300" b="0" strike="noStrike" spc="-1" dirty="0">
                <a:solidFill>
                  <a:srgbClr val="000000"/>
                </a:solidFill>
                <a:latin typeface="Arial"/>
              </a:rPr>
              <a:t>'autorité organisatrice qui prendra la décision attend de nous une synthèse de l'opinion du public et l'avis motivé d'un citoyen indépendant désigné par le président du TA.</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rPr>
              <a:t>Pour motiver son avis le CE s’appuiera essentiellement sur des considérations de fait.</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rPr>
              <a:t>Il s'agit pour le CE de développer en conscience les arguments relatifs aux avantages et inconvénients du projet pris dans sa globalité, c'est la théorie du bilan </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rPr>
              <a:t>L’examen de la jurisprudence permet de mieux cerner ce que l’on attend du commissaire enquêteur</a:t>
            </a:r>
            <a:endParaRPr lang="fr-FR" sz="1300" b="0" strike="noStrike" spc="-1" dirty="0">
              <a:solidFill>
                <a:srgbClr val="000000"/>
              </a:solidFill>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PlaceHolder 1"/>
          <p:cNvSpPr>
            <a:spLocks noGrp="1" noRot="1" noChangeAspect="1"/>
          </p:cNvSpPr>
          <p:nvPr>
            <p:ph type="sldImg"/>
          </p:nvPr>
        </p:nvSpPr>
        <p:spPr>
          <a:xfrm>
            <a:off x="1312863" y="1027113"/>
            <a:ext cx="4933950" cy="3700462"/>
          </a:xfrm>
          <a:prstGeom prst="rect">
            <a:avLst/>
          </a:prstGeom>
        </p:spPr>
      </p:sp>
      <p:sp>
        <p:nvSpPr>
          <p:cNvPr id="182" name="PlaceHolder 2"/>
          <p:cNvSpPr>
            <a:spLocks noGrp="1"/>
          </p:cNvSpPr>
          <p:nvPr>
            <p:ph type="body"/>
          </p:nvPr>
        </p:nvSpPr>
        <p:spPr>
          <a:xfrm>
            <a:off x="288000" y="5086800"/>
            <a:ext cx="6984000" cy="5714280"/>
          </a:xfrm>
          <a:prstGeom prst="rect">
            <a:avLst/>
          </a:prstGeom>
        </p:spPr>
        <p:txBody>
          <a:bodyPr lIns="0" tIns="0" rIns="0" bIns="0"/>
          <a:lstStyle/>
          <a:p>
            <a:pPr algn="just"/>
            <a:r>
              <a:rPr lang="fr-FR" sz="1300" b="0" strike="noStrike" spc="-1" dirty="0">
                <a:solidFill>
                  <a:srgbClr val="000000"/>
                </a:solidFill>
                <a:latin typeface="Arial"/>
              </a:rPr>
              <a:t>Ce qu’il ne faut pas faire</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rPr>
              <a:t>Utiliser le déroulement de la procédure pour motiver son avis</a:t>
            </a:r>
            <a:r>
              <a:rPr lang="fr-FR" sz="1300" b="0" strike="noStrike" spc="-1" dirty="0">
                <a:solidFill>
                  <a:srgbClr val="000000"/>
                </a:solidFill>
                <a:latin typeface="Arial"/>
              </a:rPr>
              <a:t>. La régularité de la procédure n’a aucune incidence sur la qualité du projet. Le CE peut rappeler les faits qui lui semblent irréguliers dans le déroulement de la procédure et faire état des conséquences qu’ils ont pu avoir mais il ne peut motiver un avis défavorable pour ce motif.</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rPr>
              <a:t>Lister de simples visas ( code, lois, décret, circulaire) et des « Considérant ».</a:t>
            </a:r>
            <a:r>
              <a:rPr lang="fr-FR" sz="1300" b="0" strike="noStrike" spc="-1" dirty="0">
                <a:solidFill>
                  <a:srgbClr val="000000"/>
                </a:solidFill>
                <a:latin typeface="Arial"/>
              </a:rPr>
              <a:t> Viser simplement un texte ne constituera jamais un argument motivant l’avis du CE. Il est souhaitable si l’on désir faire référence à la législation de dire en quoi le projet satisfait à ce texte. Il est souhaitable de personnaliser l’argument en disant par exemple « à mon avis », « je pense, « j’estime », … . L’énumération des textes relatifs à l’objet de l’enquête ne doit se faire qu’au paragraphe contexte juridique dans la première partie du rapport.</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rPr>
              <a:t>Les « considérant » sont plutôt réservés aux juges.</a:t>
            </a:r>
            <a:endParaRPr lang="fr-FR" sz="1300" b="0" strike="noStrike" spc="-1" dirty="0">
              <a:solidFill>
                <a:srgbClr val="000000"/>
              </a:solidFill>
              <a:latin typeface="Times New Roman"/>
            </a:endParaRPr>
          </a:p>
          <a:p>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ea typeface="Calibri"/>
              </a:rPr>
              <a:t>Un record à ne pas battre douze pages de conclusions motivées dont six de visas et cinq sur le déroulement de l’enquête.</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Dire le droit</a:t>
            </a:r>
            <a:r>
              <a:rPr lang="fr-FR" sz="1300" b="0" strike="noStrike" spc="-1" dirty="0">
                <a:solidFill>
                  <a:srgbClr val="000000"/>
                </a:solidFill>
                <a:latin typeface="Arial"/>
                <a:ea typeface="Calibri"/>
              </a:rPr>
              <a:t>. Le commissaire enquêteur ne dit pas le droit mais il doit savoir le lire. Il rend compte des faits et ne statue pas sur la légalité. Ce n’est pas ce qu’on lui demande car il y a des services de l’administration qui sont chargés de l’instruction du dossier et de son examen sur le plan de la légalité. Le CE, contrairement à ces services, n’est pas tenu par la règle, il peut donc formuler des exigences qui vont au delà de la règle.</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Ne pas se laisser influencer</a:t>
            </a:r>
            <a:r>
              <a:rPr lang="fr-FR" sz="1300" b="0" strike="noStrike" spc="-1" dirty="0">
                <a:solidFill>
                  <a:srgbClr val="000000"/>
                </a:solidFill>
                <a:latin typeface="Arial"/>
                <a:ea typeface="Calibri"/>
              </a:rPr>
              <a:t>. Le CE ne doit se laisser influencer ni par le MO ni par le public ni par l’administration. Il doit  toujours garder son libre arbitre et en témoigner en exposant les raisons qui le conduisent à faire sienne une position formulée par l’un des intervenants, le MO, l’administration, un élu ou le public</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PlaceHolder 1"/>
          <p:cNvSpPr>
            <a:spLocks noGrp="1" noRot="1" noChangeAspect="1"/>
          </p:cNvSpPr>
          <p:nvPr>
            <p:ph type="sldImg"/>
          </p:nvPr>
        </p:nvSpPr>
        <p:spPr>
          <a:xfrm>
            <a:off x="1312863" y="1027113"/>
            <a:ext cx="4933950" cy="3700462"/>
          </a:xfrm>
          <a:prstGeom prst="rect">
            <a:avLst/>
          </a:prstGeom>
        </p:spPr>
      </p:sp>
      <p:sp>
        <p:nvSpPr>
          <p:cNvPr id="184" name="PlaceHolder 2"/>
          <p:cNvSpPr>
            <a:spLocks noGrp="1"/>
          </p:cNvSpPr>
          <p:nvPr>
            <p:ph type="body"/>
          </p:nvPr>
        </p:nvSpPr>
        <p:spPr>
          <a:xfrm>
            <a:off x="288000" y="5086800"/>
            <a:ext cx="6984000" cy="5346720"/>
          </a:xfrm>
          <a:prstGeom prst="rect">
            <a:avLst/>
          </a:prstGeom>
        </p:spPr>
        <p:txBody>
          <a:bodyPr lIns="0" tIns="0" rIns="0" bIns="0"/>
          <a:lstStyle/>
          <a:p>
            <a:pPr algn="just"/>
            <a:endParaRPr lang="fr-FR" sz="24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Motiver son avis par l’absence de participation</a:t>
            </a:r>
            <a:r>
              <a:rPr lang="fr-FR" sz="1300" b="0" strike="noStrike" spc="-1" dirty="0">
                <a:solidFill>
                  <a:srgbClr val="000000"/>
                </a:solidFill>
                <a:latin typeface="Arial"/>
                <a:ea typeface="Calibri"/>
              </a:rPr>
              <a:t>. Le commissaire enquêteur ne peut pas motiver son avis par le fait que la participation du public a été faible ou même nulle. Le CE peut par contre commenter ce manque de fréquentation par exemple en regrettant que le public n’ait pas mis à profit cette occasion de s’informer et de faire des propositions pour amender le projet. Le CE doit motiver son avis sur une analyse approfondie du projet.</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Ne pas traiter du thème de l’environnement dans le cadre d’une enquête de type environnementa</a:t>
            </a:r>
            <a:r>
              <a:rPr lang="fr-FR" sz="1300" b="0" strike="noStrike" spc="-1" dirty="0">
                <a:solidFill>
                  <a:srgbClr val="000000"/>
                </a:solidFill>
                <a:latin typeface="Arial"/>
                <a:ea typeface="Calibri"/>
              </a:rPr>
              <a:t>l. Le champ des enquêtes de ce type concerne des projet, plan ou programme susceptibles d’avoir des incidences sur l’environnement. Cela peut se produire notamment lors d’enquête de PLU, de DUP , de zonage d’assainissement ou d’aménagement foncier rural ou urbain.</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Négliger une pétition d’une certaine importance. </a:t>
            </a:r>
            <a:r>
              <a:rPr lang="fr-FR" sz="1300" b="0" strike="noStrike" spc="-1" dirty="0">
                <a:solidFill>
                  <a:srgbClr val="000000"/>
                </a:solidFill>
                <a:latin typeface="Arial"/>
                <a:ea typeface="Calibri"/>
              </a:rPr>
              <a:t>Le CE ne peut se soustraire à l’examen d’une pétition d’une certaine importance. Il doit également donner son avis sur les arguments avancés par la pétition. Les pétitions peuvent également contenir des annotations individuelles.</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Ecarter des observations sans motiver cette exclusion. </a:t>
            </a:r>
            <a:r>
              <a:rPr lang="fr-FR" sz="1300" b="0" strike="noStrike" spc="-1" dirty="0">
                <a:solidFill>
                  <a:srgbClr val="000000"/>
                </a:solidFill>
                <a:latin typeface="Arial"/>
                <a:ea typeface="Calibri"/>
              </a:rPr>
              <a:t>Le commissaire enquêteur peut décider de ne pas prendre en considération certaines des observations mais il doit préciser les raisons de cette exclusion. Les observations sont généralement écartées parce qu’elles ne concernent pas l’objet de l’enquête, ou  qu’elles sont parvenues après les délais. Cette question trouve plutôt sa place dans l’analyse des observations que dans les conclusions motivées.</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Ne pas prendre position sur les objections les plus significatives.</a:t>
            </a:r>
            <a:r>
              <a:rPr lang="fr-FR" sz="1300" b="0" strike="noStrike" spc="-1" dirty="0">
                <a:solidFill>
                  <a:srgbClr val="000000"/>
                </a:solidFill>
                <a:latin typeface="Arial"/>
                <a:ea typeface="Calibri"/>
              </a:rPr>
              <a:t> Le CE ne peut s’abstenir de prendre position sur les objections les plus significatives. Il est recommandé d’analyser toutes les observations et de prendre position sur chacune. Ainsi le CE montrera à chaque personne qui est intervenue au cours de l’enquête que son opinion a bien été prise en considération.</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PlaceHolder 1"/>
          <p:cNvSpPr>
            <a:spLocks noGrp="1" noRot="1" noChangeAspect="1"/>
          </p:cNvSpPr>
          <p:nvPr>
            <p:ph type="sldImg"/>
          </p:nvPr>
        </p:nvSpPr>
        <p:spPr>
          <a:xfrm>
            <a:off x="1312863" y="1027113"/>
            <a:ext cx="4933950" cy="3700462"/>
          </a:xfrm>
          <a:prstGeom prst="rect">
            <a:avLst/>
          </a:prstGeom>
        </p:spPr>
      </p:sp>
      <p:sp>
        <p:nvSpPr>
          <p:cNvPr id="186" name="PlaceHolder 2"/>
          <p:cNvSpPr>
            <a:spLocks noGrp="1"/>
          </p:cNvSpPr>
          <p:nvPr>
            <p:ph type="body"/>
          </p:nvPr>
        </p:nvSpPr>
        <p:spPr>
          <a:xfrm>
            <a:off x="288000" y="5086800"/>
            <a:ext cx="6984000" cy="5139360"/>
          </a:xfrm>
          <a:prstGeom prst="rect">
            <a:avLst/>
          </a:prstGeom>
        </p:spPr>
        <p:txBody>
          <a:bodyPr lIns="0" tIns="0" rIns="0" bIns="0"/>
          <a:lstStyle/>
          <a:p>
            <a:pPr algn="just"/>
            <a:r>
              <a:rPr lang="fr-FR" sz="1300" b="1" strike="noStrike" spc="-1" dirty="0">
                <a:solidFill>
                  <a:srgbClr val="000000"/>
                </a:solidFill>
                <a:latin typeface="Arial"/>
                <a:ea typeface="Calibri"/>
              </a:rPr>
              <a:t>Ne pas aborder un thème ayant fait l’objet de remarques importantes de la part d’une PPA. </a:t>
            </a:r>
            <a:r>
              <a:rPr lang="fr-FR" sz="1300" b="0" strike="noStrike" spc="-1" dirty="0">
                <a:solidFill>
                  <a:srgbClr val="000000"/>
                </a:solidFill>
                <a:latin typeface="Arial"/>
                <a:ea typeface="Calibri"/>
              </a:rPr>
              <a:t>Le juge a sanctionné l’absence de commentaire et de prise de position du commissaire enquêteur sur un aspect d’un projet qui avait fait l’objet d’objections substantielles de la part d’une PPA.. </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Recopier simplement le résumé non technique</a:t>
            </a:r>
            <a:r>
              <a:rPr lang="fr-FR" sz="1300" b="0" strike="noStrike" spc="-1" dirty="0">
                <a:solidFill>
                  <a:srgbClr val="000000"/>
                </a:solidFill>
                <a:latin typeface="Arial"/>
                <a:ea typeface="Calibri"/>
              </a:rPr>
              <a:t>. La copie  systématique du rapport de présentation ou du résumé non technique même en concluant que les mesures envisagées ne sont pas contraires à l’intérêt général ne constitue pas une expression personnelle ni une motivation suffisante pour le juge. Avec les moyens actuels , les copies de texte sont facilement repérables.</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1" strike="noStrike" spc="-1" dirty="0">
                <a:solidFill>
                  <a:srgbClr val="000000"/>
                </a:solidFill>
                <a:latin typeface="Arial"/>
                <a:ea typeface="Calibri"/>
              </a:rPr>
              <a:t>Limiter sa motivation à des considérations générales.</a:t>
            </a:r>
            <a:r>
              <a:rPr lang="fr-FR" sz="1300" b="0" strike="noStrike" spc="-1" dirty="0">
                <a:solidFill>
                  <a:srgbClr val="000000"/>
                </a:solidFill>
                <a:latin typeface="Arial"/>
                <a:ea typeface="Calibri"/>
              </a:rPr>
              <a:t> Le CE peut parfaitement utiliser des considérations générales ou faire référence à des orientations adoptées à l’échelon national ou local mais il ne doit pas oublier que le projet, plan ou programme objet de l’enquête est un cas d’espèces et que des lors il doit en apprécier les avantages et inconvénients spécifiques, en dresser un bilan pour motiver son avis. Il importe donc de situer l’intérêt de ce projet particulier par rapport à ces orientations ou considérations générales.</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ea typeface="Calibri"/>
              </a:rPr>
              <a:t>Se borner à entériner les préoccupations de l’administration. Le commissaire enquêteur ne peut se borner à entériner les préoccupations de l’administration. S’il partage ces préoccupations, le CE doit les faire siennes et de préférence en argumentant son choix.  Il en est de même pour les avis des diverses personnes morales qui se sont exprimés.</a:t>
            </a:r>
            <a:endParaRPr lang="fr-FR" sz="1300" b="0" strike="noStrike" spc="-1" dirty="0">
              <a:solidFill>
                <a:srgbClr val="000000"/>
              </a:solidFill>
              <a:latin typeface="Times New Roman"/>
            </a:endParaRPr>
          </a:p>
          <a:p>
            <a:pPr algn="just"/>
            <a:endParaRPr lang="fr-FR" sz="1300" b="0" strike="noStrike" spc="-1" dirty="0">
              <a:solidFill>
                <a:srgbClr val="000000"/>
              </a:solidFill>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PlaceHolder 1"/>
          <p:cNvSpPr>
            <a:spLocks noGrp="1" noRot="1" noChangeAspect="1"/>
          </p:cNvSpPr>
          <p:nvPr>
            <p:ph type="sldImg"/>
          </p:nvPr>
        </p:nvSpPr>
        <p:spPr>
          <a:xfrm>
            <a:off x="490538" y="1027113"/>
            <a:ext cx="6578600" cy="3700462"/>
          </a:xfrm>
          <a:prstGeom prst="rect">
            <a:avLst/>
          </a:prstGeom>
        </p:spPr>
      </p:sp>
      <p:sp>
        <p:nvSpPr>
          <p:cNvPr id="188" name="PlaceHolder 2"/>
          <p:cNvSpPr>
            <a:spLocks noGrp="1"/>
          </p:cNvSpPr>
          <p:nvPr>
            <p:ph type="body"/>
          </p:nvPr>
        </p:nvSpPr>
        <p:spPr>
          <a:xfrm>
            <a:off x="288000" y="5086800"/>
            <a:ext cx="6984000" cy="5139360"/>
          </a:xfrm>
          <a:prstGeom prst="rect">
            <a:avLst/>
          </a:prstGeom>
        </p:spPr>
        <p:txBody>
          <a:bodyPr lIns="0" tIns="0" rIns="0" bIns="0"/>
          <a:lstStyle/>
          <a:p>
            <a:pPr algn="just"/>
            <a:r>
              <a:rPr lang="fr-FR" sz="1300" b="0" strike="noStrike" spc="-1">
                <a:solidFill>
                  <a:srgbClr val="000000"/>
                </a:solidFill>
                <a:latin typeface="Arial"/>
              </a:rPr>
              <a:t>La consultation de la jurisprudence permet de formuler les quelques conseils suivants :</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rPr>
              <a:t>Témoigner d’une connaissance complète, précise et détaillée du dossier. </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ea typeface="Calibri"/>
              </a:rPr>
              <a:t>Prendre position sur les objections les plus significatives</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ea typeface="Calibri"/>
              </a:rPr>
              <a:t>Le CE n’est pas lié par les opinions et avis dominants</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ea typeface="Calibri"/>
              </a:rPr>
              <a:t>Prendre personnellement parti</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ea typeface="Calibri"/>
              </a:rPr>
              <a:t>Apprécier les avantages et les inconvénients du projet</a:t>
            </a:r>
            <a:endParaRPr lang="fr-FR" sz="1300" b="0" strike="noStrike" spc="-1">
              <a:solidFill>
                <a:srgbClr val="000000"/>
              </a:solidFill>
              <a:latin typeface="Times New Roman"/>
            </a:endParaRPr>
          </a:p>
          <a:p>
            <a:pPr algn="just"/>
            <a:endParaRPr lang="fr-FR" sz="1300" b="0" strike="noStrike" spc="-1">
              <a:solidFill>
                <a:srgbClr val="000000"/>
              </a:solidFill>
              <a:latin typeface="Times New Roman"/>
            </a:endParaRPr>
          </a:p>
          <a:p>
            <a:pPr algn="just"/>
            <a:r>
              <a:rPr lang="fr-FR" sz="1300" b="0" strike="noStrike" spc="-1">
                <a:solidFill>
                  <a:srgbClr val="000000"/>
                </a:solidFill>
                <a:latin typeface="Arial"/>
                <a:ea typeface="Calibri"/>
              </a:rPr>
              <a:t>Indiquer les raisons qui déterminent le sens de son avis</a:t>
            </a:r>
            <a:endParaRPr lang="fr-FR" sz="1300" b="0" strike="noStrike" spc="-1">
              <a:solidFill>
                <a:srgbClr val="000000"/>
              </a:solidFill>
              <a:latin typeface="Times New Roman"/>
            </a:endParaRPr>
          </a:p>
          <a:p>
            <a:pPr algn="just"/>
            <a:endParaRPr lang="fr-FR" sz="1300" b="0" strike="noStrike" spc="-1" dirty="0">
              <a:solidFill>
                <a:srgbClr val="000000"/>
              </a:solidFill>
              <a:latin typeface="Times New Roman"/>
            </a:endParaRPr>
          </a:p>
          <a:p>
            <a:pPr algn="just"/>
            <a:r>
              <a:rPr lang="fr-FR" sz="1300" b="0" strike="noStrike" spc="-1" dirty="0">
                <a:solidFill>
                  <a:srgbClr val="000000"/>
                </a:solidFill>
                <a:latin typeface="Arial"/>
                <a:ea typeface="Calibri"/>
              </a:rPr>
              <a:t> </a:t>
            </a:r>
            <a:endParaRPr lang="fr-FR" sz="1300" b="0" strike="noStrike" spc="-1" dirty="0">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0682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67" name="PlaceHolder 2"/>
          <p:cNvSpPr>
            <a:spLocks noGrp="1"/>
          </p:cNvSpPr>
          <p:nvPr>
            <p:ph type="body"/>
          </p:nvPr>
        </p:nvSpPr>
        <p:spPr>
          <a:xfrm>
            <a:off x="896056" y="1780871"/>
            <a:ext cx="10609866"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68" name="PlaceHolder 3"/>
          <p:cNvSpPr>
            <a:spLocks noGrp="1"/>
          </p:cNvSpPr>
          <p:nvPr>
            <p:ph type="body"/>
          </p:nvPr>
        </p:nvSpPr>
        <p:spPr>
          <a:xfrm>
            <a:off x="896056" y="3858607"/>
            <a:ext cx="10609866"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62353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70" name="PlaceHolder 2"/>
          <p:cNvSpPr>
            <a:spLocks noGrp="1"/>
          </p:cNvSpPr>
          <p:nvPr>
            <p:ph type="body"/>
          </p:nvPr>
        </p:nvSpPr>
        <p:spPr>
          <a:xfrm>
            <a:off x="896057"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1" name="PlaceHolder 3"/>
          <p:cNvSpPr>
            <a:spLocks noGrp="1"/>
          </p:cNvSpPr>
          <p:nvPr>
            <p:ph type="body"/>
          </p:nvPr>
        </p:nvSpPr>
        <p:spPr>
          <a:xfrm>
            <a:off x="6332916"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2" name="PlaceHolder 4"/>
          <p:cNvSpPr>
            <a:spLocks noGrp="1"/>
          </p:cNvSpPr>
          <p:nvPr>
            <p:ph type="body"/>
          </p:nvPr>
        </p:nvSpPr>
        <p:spPr>
          <a:xfrm>
            <a:off x="896057" y="3858607"/>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3" name="PlaceHolder 5"/>
          <p:cNvSpPr>
            <a:spLocks noGrp="1"/>
          </p:cNvSpPr>
          <p:nvPr>
            <p:ph type="body"/>
          </p:nvPr>
        </p:nvSpPr>
        <p:spPr>
          <a:xfrm>
            <a:off x="6332916" y="3858607"/>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322595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75" name="PlaceHolder 2"/>
          <p:cNvSpPr>
            <a:spLocks noGrp="1"/>
          </p:cNvSpPr>
          <p:nvPr>
            <p:ph type="body"/>
          </p:nvPr>
        </p:nvSpPr>
        <p:spPr>
          <a:xfrm>
            <a:off x="896056" y="1780871"/>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6" name="PlaceHolder 3"/>
          <p:cNvSpPr>
            <a:spLocks noGrp="1"/>
          </p:cNvSpPr>
          <p:nvPr>
            <p:ph type="body"/>
          </p:nvPr>
        </p:nvSpPr>
        <p:spPr>
          <a:xfrm>
            <a:off x="4483330" y="1780871"/>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7" name="PlaceHolder 4"/>
          <p:cNvSpPr>
            <a:spLocks noGrp="1"/>
          </p:cNvSpPr>
          <p:nvPr>
            <p:ph type="body"/>
          </p:nvPr>
        </p:nvSpPr>
        <p:spPr>
          <a:xfrm>
            <a:off x="8071039" y="1780871"/>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8" name="PlaceHolder 5"/>
          <p:cNvSpPr>
            <a:spLocks noGrp="1"/>
          </p:cNvSpPr>
          <p:nvPr>
            <p:ph type="body"/>
          </p:nvPr>
        </p:nvSpPr>
        <p:spPr>
          <a:xfrm>
            <a:off x="896056" y="3858607"/>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79" name="PlaceHolder 6"/>
          <p:cNvSpPr>
            <a:spLocks noGrp="1"/>
          </p:cNvSpPr>
          <p:nvPr>
            <p:ph type="body"/>
          </p:nvPr>
        </p:nvSpPr>
        <p:spPr>
          <a:xfrm>
            <a:off x="4483330" y="3858607"/>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80" name="PlaceHolder 7"/>
          <p:cNvSpPr>
            <a:spLocks noGrp="1"/>
          </p:cNvSpPr>
          <p:nvPr>
            <p:ph type="body"/>
          </p:nvPr>
        </p:nvSpPr>
        <p:spPr>
          <a:xfrm>
            <a:off x="8071039" y="3858607"/>
            <a:ext cx="3416161"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711181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46" name="PlaceHolder 2"/>
          <p:cNvSpPr>
            <a:spLocks noGrp="1"/>
          </p:cNvSpPr>
          <p:nvPr>
            <p:ph type="subTitle"/>
          </p:nvPr>
        </p:nvSpPr>
        <p:spPr>
          <a:xfrm>
            <a:off x="896056" y="1780871"/>
            <a:ext cx="10609866" cy="3977811"/>
          </a:xfrm>
          <a:prstGeom prst="rect">
            <a:avLst/>
          </a:prstGeom>
        </p:spPr>
        <p:txBody>
          <a:bodyPr lIns="0" tIns="0" rIns="0" bIns="0" anchor="ctr"/>
          <a:lstStyle>
            <a:lvl1pPr marL="195955" indent="-195955" algn="ctr">
              <a:defRPr/>
            </a:lvl1pPr>
          </a:lstStyle>
          <a:p>
            <a:pPr marL="216000" indent="-216000" algn="ctr"/>
            <a:endParaRPr lang="fr-FR" sz="2177" b="0" strike="noStrike" spc="-1">
              <a:solidFill>
                <a:srgbClr val="CCCCCC"/>
              </a:solidFill>
              <a:latin typeface="Times New Roman"/>
            </a:endParaRPr>
          </a:p>
        </p:txBody>
      </p:sp>
    </p:spTree>
    <p:extLst>
      <p:ext uri="{BB962C8B-B14F-4D97-AF65-F5344CB8AC3E}">
        <p14:creationId xmlns:p14="http://schemas.microsoft.com/office/powerpoint/2010/main" val="1520675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48" name="PlaceHolder 2"/>
          <p:cNvSpPr>
            <a:spLocks noGrp="1"/>
          </p:cNvSpPr>
          <p:nvPr>
            <p:ph type="body"/>
          </p:nvPr>
        </p:nvSpPr>
        <p:spPr>
          <a:xfrm>
            <a:off x="896056" y="1780871"/>
            <a:ext cx="10609866" cy="3977811"/>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2882346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50" name="PlaceHolder 2"/>
          <p:cNvSpPr>
            <a:spLocks noGrp="1"/>
          </p:cNvSpPr>
          <p:nvPr>
            <p:ph type="body"/>
          </p:nvPr>
        </p:nvSpPr>
        <p:spPr>
          <a:xfrm>
            <a:off x="896057" y="1780871"/>
            <a:ext cx="5177360" cy="3977811"/>
          </a:xfrm>
          <a:prstGeom prst="rect">
            <a:avLst/>
          </a:prstGeom>
        </p:spPr>
        <p:txBody>
          <a:bodyPr lIns="0" tIns="0" rIns="0" bIns="0"/>
          <a:lstStyle/>
          <a:p>
            <a:endParaRPr lang="fr-FR" sz="2177" b="0" strike="noStrike" spc="-1">
              <a:solidFill>
                <a:srgbClr val="E6E6E6"/>
              </a:solidFill>
              <a:latin typeface="Times New Roman"/>
            </a:endParaRPr>
          </a:p>
        </p:txBody>
      </p:sp>
      <p:sp>
        <p:nvSpPr>
          <p:cNvPr id="51" name="PlaceHolder 3"/>
          <p:cNvSpPr>
            <a:spLocks noGrp="1"/>
          </p:cNvSpPr>
          <p:nvPr>
            <p:ph type="body"/>
          </p:nvPr>
        </p:nvSpPr>
        <p:spPr>
          <a:xfrm>
            <a:off x="6332916" y="1780871"/>
            <a:ext cx="5177360" cy="3977811"/>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3493799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Tree>
    <p:extLst>
      <p:ext uri="{BB962C8B-B14F-4D97-AF65-F5344CB8AC3E}">
        <p14:creationId xmlns:p14="http://schemas.microsoft.com/office/powerpoint/2010/main" val="1383486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896056" y="256043"/>
            <a:ext cx="10410887" cy="5308647"/>
          </a:xfrm>
          <a:prstGeom prst="rect">
            <a:avLst/>
          </a:prstGeom>
        </p:spPr>
        <p:txBody>
          <a:bodyPr lIns="0" tIns="0" rIns="0" bIns="0" anchor="ctr"/>
          <a:lstStyle>
            <a:lvl1pPr marL="195955" indent="-195955" algn="ctr">
              <a:defRPr/>
            </a:lvl1pPr>
          </a:lstStyle>
          <a:p>
            <a:pPr marL="216000" indent="-216000" algn="ctr"/>
            <a:endParaRPr lang="fr-FR" sz="2177" b="0" strike="noStrike" spc="-1">
              <a:solidFill>
                <a:srgbClr val="CCCCCC"/>
              </a:solidFill>
              <a:latin typeface="Times New Roman"/>
            </a:endParaRPr>
          </a:p>
        </p:txBody>
      </p:sp>
    </p:spTree>
    <p:extLst>
      <p:ext uri="{BB962C8B-B14F-4D97-AF65-F5344CB8AC3E}">
        <p14:creationId xmlns:p14="http://schemas.microsoft.com/office/powerpoint/2010/main" val="366582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55" name="PlaceHolder 2"/>
          <p:cNvSpPr>
            <a:spLocks noGrp="1"/>
          </p:cNvSpPr>
          <p:nvPr>
            <p:ph type="body"/>
          </p:nvPr>
        </p:nvSpPr>
        <p:spPr>
          <a:xfrm>
            <a:off x="896057"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56" name="PlaceHolder 3"/>
          <p:cNvSpPr>
            <a:spLocks noGrp="1"/>
          </p:cNvSpPr>
          <p:nvPr>
            <p:ph type="body"/>
          </p:nvPr>
        </p:nvSpPr>
        <p:spPr>
          <a:xfrm>
            <a:off x="6332916" y="1780871"/>
            <a:ext cx="5177360" cy="3977811"/>
          </a:xfrm>
          <a:prstGeom prst="rect">
            <a:avLst/>
          </a:prstGeom>
        </p:spPr>
        <p:txBody>
          <a:bodyPr lIns="0" tIns="0" rIns="0" bIns="0"/>
          <a:lstStyle/>
          <a:p>
            <a:endParaRPr lang="fr-FR" sz="2177" b="0" strike="noStrike" spc="-1">
              <a:solidFill>
                <a:srgbClr val="E6E6E6"/>
              </a:solidFill>
              <a:latin typeface="Times New Roman"/>
            </a:endParaRPr>
          </a:p>
        </p:txBody>
      </p:sp>
      <p:sp>
        <p:nvSpPr>
          <p:cNvPr id="57" name="PlaceHolder 4"/>
          <p:cNvSpPr>
            <a:spLocks noGrp="1"/>
          </p:cNvSpPr>
          <p:nvPr>
            <p:ph type="body"/>
          </p:nvPr>
        </p:nvSpPr>
        <p:spPr>
          <a:xfrm>
            <a:off x="896057" y="3858607"/>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2873991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59" name="PlaceHolder 2"/>
          <p:cNvSpPr>
            <a:spLocks noGrp="1"/>
          </p:cNvSpPr>
          <p:nvPr>
            <p:ph type="body"/>
          </p:nvPr>
        </p:nvSpPr>
        <p:spPr>
          <a:xfrm>
            <a:off x="896057" y="1780871"/>
            <a:ext cx="5177360" cy="3977811"/>
          </a:xfrm>
          <a:prstGeom prst="rect">
            <a:avLst/>
          </a:prstGeom>
        </p:spPr>
        <p:txBody>
          <a:bodyPr lIns="0" tIns="0" rIns="0" bIns="0"/>
          <a:lstStyle/>
          <a:p>
            <a:endParaRPr lang="fr-FR" sz="2177" b="0" strike="noStrike" spc="-1">
              <a:solidFill>
                <a:srgbClr val="E6E6E6"/>
              </a:solidFill>
              <a:latin typeface="Times New Roman"/>
            </a:endParaRPr>
          </a:p>
        </p:txBody>
      </p:sp>
      <p:sp>
        <p:nvSpPr>
          <p:cNvPr id="60" name="PlaceHolder 3"/>
          <p:cNvSpPr>
            <a:spLocks noGrp="1"/>
          </p:cNvSpPr>
          <p:nvPr>
            <p:ph type="body"/>
          </p:nvPr>
        </p:nvSpPr>
        <p:spPr>
          <a:xfrm>
            <a:off x="6332916"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61" name="PlaceHolder 4"/>
          <p:cNvSpPr>
            <a:spLocks noGrp="1"/>
          </p:cNvSpPr>
          <p:nvPr>
            <p:ph type="body"/>
          </p:nvPr>
        </p:nvSpPr>
        <p:spPr>
          <a:xfrm>
            <a:off x="6332916" y="3858607"/>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1519960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896056" y="256043"/>
            <a:ext cx="10410887" cy="1145009"/>
          </a:xfrm>
          <a:prstGeom prst="rect">
            <a:avLst/>
          </a:prstGeom>
        </p:spPr>
        <p:txBody>
          <a:bodyPr lIns="0" tIns="0" rIns="0" bIns="0" anchor="ctr"/>
          <a:lstStyle/>
          <a:p>
            <a:endParaRPr lang="fr-FR" sz="2177" b="1" i="1" strike="noStrike" spc="-1">
              <a:solidFill>
                <a:srgbClr val="FF9966"/>
              </a:solidFill>
              <a:latin typeface="Arial"/>
            </a:endParaRPr>
          </a:p>
        </p:txBody>
      </p:sp>
      <p:sp>
        <p:nvSpPr>
          <p:cNvPr id="63" name="PlaceHolder 2"/>
          <p:cNvSpPr>
            <a:spLocks noGrp="1"/>
          </p:cNvSpPr>
          <p:nvPr>
            <p:ph type="body"/>
          </p:nvPr>
        </p:nvSpPr>
        <p:spPr>
          <a:xfrm>
            <a:off x="896057"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64" name="PlaceHolder 3"/>
          <p:cNvSpPr>
            <a:spLocks noGrp="1"/>
          </p:cNvSpPr>
          <p:nvPr>
            <p:ph type="body"/>
          </p:nvPr>
        </p:nvSpPr>
        <p:spPr>
          <a:xfrm>
            <a:off x="6332916" y="1780871"/>
            <a:ext cx="5177360" cy="1897135"/>
          </a:xfrm>
          <a:prstGeom prst="rect">
            <a:avLst/>
          </a:prstGeom>
        </p:spPr>
        <p:txBody>
          <a:bodyPr lIns="0" tIns="0" rIns="0" bIns="0"/>
          <a:lstStyle/>
          <a:p>
            <a:endParaRPr lang="fr-FR" sz="2177" b="0" strike="noStrike" spc="-1">
              <a:solidFill>
                <a:srgbClr val="E6E6E6"/>
              </a:solidFill>
              <a:latin typeface="Times New Roman"/>
            </a:endParaRPr>
          </a:p>
        </p:txBody>
      </p:sp>
      <p:sp>
        <p:nvSpPr>
          <p:cNvPr id="65" name="PlaceHolder 4"/>
          <p:cNvSpPr>
            <a:spLocks noGrp="1"/>
          </p:cNvSpPr>
          <p:nvPr>
            <p:ph type="body"/>
          </p:nvPr>
        </p:nvSpPr>
        <p:spPr>
          <a:xfrm>
            <a:off x="896056" y="3858607"/>
            <a:ext cx="10609866" cy="1897135"/>
          </a:xfrm>
          <a:prstGeom prst="rect">
            <a:avLst/>
          </a:prstGeom>
        </p:spPr>
        <p:txBody>
          <a:bodyPr lIns="0" tIns="0" rIns="0" bIns="0"/>
          <a:lstStyle/>
          <a:p>
            <a:endParaRPr lang="fr-FR" sz="2177" b="0" strike="noStrike" spc="-1">
              <a:solidFill>
                <a:srgbClr val="E6E6E6"/>
              </a:solidFill>
              <a:latin typeface="Times New Roman"/>
            </a:endParaRPr>
          </a:p>
        </p:txBody>
      </p:sp>
    </p:spTree>
    <p:extLst>
      <p:ext uri="{BB962C8B-B14F-4D97-AF65-F5344CB8AC3E}">
        <p14:creationId xmlns:p14="http://schemas.microsoft.com/office/powerpoint/2010/main" val="2058843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96056" y="256043"/>
            <a:ext cx="10410887" cy="1145009"/>
          </a:xfrm>
          <a:prstGeom prst="rect">
            <a:avLst/>
          </a:prstGeom>
        </p:spPr>
        <p:txBody>
          <a:bodyPr lIns="0" tIns="0" rIns="0" bIns="0" anchor="ctr"/>
          <a:lstStyle/>
          <a:p>
            <a:r>
              <a:rPr lang="fr-FR" sz="2177" b="1" i="1" strike="noStrike" spc="-1">
                <a:solidFill>
                  <a:srgbClr val="FF9966"/>
                </a:solidFill>
                <a:latin typeface="Arial"/>
              </a:rPr>
              <a:t>Cliquez pour éditer le format du texte-titre</a:t>
            </a:r>
          </a:p>
        </p:txBody>
      </p:sp>
      <p:sp>
        <p:nvSpPr>
          <p:cNvPr id="42" name="PlaceHolder 2"/>
          <p:cNvSpPr>
            <a:spLocks noGrp="1"/>
          </p:cNvSpPr>
          <p:nvPr>
            <p:ph type="body"/>
          </p:nvPr>
        </p:nvSpPr>
        <p:spPr>
          <a:xfrm>
            <a:off x="896056" y="1780871"/>
            <a:ext cx="10609866" cy="3977811"/>
          </a:xfrm>
          <a:prstGeom prst="rect">
            <a:avLst/>
          </a:prstGeom>
        </p:spPr>
        <p:txBody>
          <a:bodyPr lIns="0" tIns="0" rIns="0" bIns="0"/>
          <a:lstStyle/>
          <a:p>
            <a:pPr marL="432000" indent="-324000">
              <a:spcAft>
                <a:spcPts val="1417"/>
              </a:spcAft>
              <a:buClr>
                <a:srgbClr val="E6E6E6"/>
              </a:buClr>
              <a:buSzPct val="45000"/>
              <a:buFont typeface="Wingdings" charset="2"/>
              <a:buChar char=""/>
            </a:pPr>
            <a:r>
              <a:rPr lang="fr-FR" sz="2177" b="0" strike="noStrike" spc="-1">
                <a:solidFill>
                  <a:srgbClr val="E6E6E6"/>
                </a:solidFill>
                <a:latin typeface="Times New Roman"/>
              </a:rPr>
              <a:t>Cliquez pour éditer le format du plan de texte</a:t>
            </a:r>
          </a:p>
          <a:p>
            <a:pPr marL="783821" lvl="1" indent="-261274">
              <a:spcAft>
                <a:spcPts val="1029"/>
              </a:spcAft>
              <a:buClr>
                <a:srgbClr val="E6E6E6"/>
              </a:buClr>
              <a:buSzPct val="75000"/>
              <a:buFont typeface="Symbol" charset="2"/>
              <a:buChar char=""/>
            </a:pPr>
            <a:r>
              <a:rPr lang="fr-FR" sz="2540" b="0" strike="noStrike" spc="-1">
                <a:solidFill>
                  <a:srgbClr val="E6E6E6"/>
                </a:solidFill>
                <a:latin typeface="Times New Roman"/>
              </a:rPr>
              <a:t>Second niveau de plan</a:t>
            </a:r>
          </a:p>
          <a:p>
            <a:pPr marL="1175731" lvl="2" indent="-195955">
              <a:spcAft>
                <a:spcPts val="771"/>
              </a:spcAft>
              <a:buClr>
                <a:srgbClr val="E6E6E6"/>
              </a:buClr>
              <a:buSzPct val="45000"/>
              <a:buFont typeface="Wingdings" charset="2"/>
              <a:buChar char=""/>
            </a:pPr>
            <a:r>
              <a:rPr lang="fr-FR" sz="2177" b="0" strike="noStrike" spc="-1">
                <a:solidFill>
                  <a:srgbClr val="E6E6E6"/>
                </a:solidFill>
                <a:latin typeface="Times New Roman"/>
              </a:rPr>
              <a:t>Troisième niveau de plan</a:t>
            </a:r>
          </a:p>
          <a:p>
            <a:pPr marL="1567642" lvl="3" indent="-195955">
              <a:spcAft>
                <a:spcPts val="514"/>
              </a:spcAft>
              <a:buClr>
                <a:srgbClr val="E6E6E6"/>
              </a:buClr>
              <a:buSzPct val="75000"/>
              <a:buFont typeface="Symbol" charset="2"/>
              <a:buChar char=""/>
            </a:pPr>
            <a:r>
              <a:rPr lang="fr-FR" sz="1814" b="0" strike="noStrike" spc="-1">
                <a:solidFill>
                  <a:srgbClr val="E6E6E6"/>
                </a:solidFill>
                <a:latin typeface="Times New Roman"/>
              </a:rPr>
              <a:t>Quatrième niveau de plan</a:t>
            </a:r>
          </a:p>
          <a:p>
            <a:pPr marL="1959552" lvl="4" indent="-195955">
              <a:spcAft>
                <a:spcPts val="257"/>
              </a:spcAft>
              <a:buClr>
                <a:srgbClr val="E6E6E6"/>
              </a:buClr>
              <a:buSzPct val="45000"/>
              <a:buFont typeface="Wingdings" charset="2"/>
              <a:buChar char=""/>
            </a:pPr>
            <a:r>
              <a:rPr lang="fr-FR" sz="1814" b="0" strike="noStrike" spc="-1">
                <a:solidFill>
                  <a:srgbClr val="E6E6E6"/>
                </a:solidFill>
                <a:latin typeface="Times New Roman"/>
              </a:rPr>
              <a:t>Cinquième niveau de plan</a:t>
            </a:r>
          </a:p>
          <a:p>
            <a:pPr marL="2351462" lvl="5" indent="-195955">
              <a:spcAft>
                <a:spcPts val="257"/>
              </a:spcAft>
              <a:buClr>
                <a:srgbClr val="E6E6E6"/>
              </a:buClr>
              <a:buSzPct val="45000"/>
              <a:buFont typeface="Wingdings" charset="2"/>
              <a:buChar char=""/>
            </a:pPr>
            <a:r>
              <a:rPr lang="fr-FR" sz="1814" b="0" strike="noStrike" spc="-1">
                <a:solidFill>
                  <a:srgbClr val="E6E6E6"/>
                </a:solidFill>
                <a:latin typeface="Times New Roman"/>
              </a:rPr>
              <a:t>Sixième niveau de plan</a:t>
            </a:r>
          </a:p>
          <a:p>
            <a:pPr marL="2743373" lvl="6" indent="-195955">
              <a:spcAft>
                <a:spcPts val="257"/>
              </a:spcAft>
              <a:buClr>
                <a:srgbClr val="E6E6E6"/>
              </a:buClr>
              <a:buSzPct val="45000"/>
              <a:buFont typeface="Wingdings" charset="2"/>
              <a:buChar char=""/>
            </a:pPr>
            <a:r>
              <a:rPr lang="fr-FR" sz="1814" b="0" strike="noStrike" spc="-1">
                <a:solidFill>
                  <a:srgbClr val="E6E6E6"/>
                </a:solidFill>
                <a:latin typeface="Times New Roman"/>
              </a:rPr>
              <a:t>Septième niveau de plan</a:t>
            </a:r>
          </a:p>
        </p:txBody>
      </p:sp>
      <p:sp>
        <p:nvSpPr>
          <p:cNvPr id="43" name="Rectangle 3"/>
          <p:cNvSpPr/>
          <p:nvPr/>
        </p:nvSpPr>
        <p:spPr>
          <a:xfrm>
            <a:off x="876899" y="6420017"/>
            <a:ext cx="11314345" cy="87525"/>
          </a:xfrm>
          <a:prstGeom prst="rect">
            <a:avLst/>
          </a:prstGeom>
          <a:solidFill>
            <a:srgbClr val="FF9966"/>
          </a:solidFill>
          <a:ln>
            <a:noFill/>
          </a:ln>
        </p:spPr>
      </p:sp>
      <p:sp>
        <p:nvSpPr>
          <p:cNvPr id="44" name="Rectangle 4"/>
          <p:cNvSpPr/>
          <p:nvPr/>
        </p:nvSpPr>
        <p:spPr>
          <a:xfrm>
            <a:off x="2404287" y="6612703"/>
            <a:ext cx="9786957" cy="87525"/>
          </a:xfrm>
          <a:prstGeom prst="rect">
            <a:avLst/>
          </a:prstGeom>
          <a:solidFill>
            <a:srgbClr val="FF9966"/>
          </a:solidFill>
          <a:ln>
            <a:noFill/>
          </a:ln>
        </p:spPr>
      </p:sp>
    </p:spTree>
    <p:extLst>
      <p:ext uri="{BB962C8B-B14F-4D97-AF65-F5344CB8AC3E}">
        <p14:creationId xmlns:p14="http://schemas.microsoft.com/office/powerpoint/2010/main" val="93217357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l" defTabSz="829544" rtl="0" eaLnBrk="1" latinLnBrk="0" hangingPunct="1">
        <a:lnSpc>
          <a:spcPct val="90000"/>
        </a:lnSpc>
        <a:spcBef>
          <a:spcPct val="0"/>
        </a:spcBef>
        <a:buNone/>
        <a:defRPr sz="3992" kern="1200">
          <a:solidFill>
            <a:schemeClr val="tx1"/>
          </a:solidFill>
          <a:latin typeface="+mj-lt"/>
          <a:ea typeface="+mj-ea"/>
          <a:cs typeface="+mj-cs"/>
        </a:defRPr>
      </a:lvl1pPr>
    </p:titleStyle>
    <p:bodyStyle>
      <a:lvl1pPr marL="391910" indent="-293933" algn="l" defTabSz="829544" rtl="0" eaLnBrk="1" latinLnBrk="0" hangingPunct="1">
        <a:lnSpc>
          <a:spcPct val="90000"/>
        </a:lnSpc>
        <a:spcBef>
          <a:spcPts val="907"/>
        </a:spcBef>
        <a:spcAft>
          <a:spcPts val="1286"/>
        </a:spcAft>
        <a:buClr>
          <a:srgbClr val="E6E6E6"/>
        </a:buClr>
        <a:buSzPct val="45000"/>
        <a:buFont typeface="Wingdings" charset="2"/>
        <a:buChar char=""/>
        <a:defRPr sz="2540" kern="1200">
          <a:solidFill>
            <a:schemeClr val="tx1"/>
          </a:solidFill>
          <a:latin typeface="+mn-lt"/>
          <a:ea typeface="+mn-ea"/>
          <a:cs typeface="+mn-cs"/>
        </a:defRPr>
      </a:lvl1pPr>
      <a:lvl2pPr marL="622158" indent="-207386" algn="l" defTabSz="829544" rtl="0" eaLnBrk="1" latinLnBrk="0" hangingPunct="1">
        <a:lnSpc>
          <a:spcPct val="90000"/>
        </a:lnSpc>
        <a:spcBef>
          <a:spcPts val="454"/>
        </a:spcBef>
        <a:buFont typeface="Arial" panose="020B0604020202020204" pitchFamily="34" charset="0"/>
        <a:buChar char="•"/>
        <a:defRPr sz="2177" kern="1200">
          <a:solidFill>
            <a:schemeClr val="tx1"/>
          </a:solidFill>
          <a:latin typeface="+mn-lt"/>
          <a:ea typeface="+mn-ea"/>
          <a:cs typeface="+mn-cs"/>
        </a:defRPr>
      </a:lvl2pPr>
      <a:lvl3pPr marL="1036930" indent="-207386" algn="l" defTabSz="829544" rtl="0" eaLnBrk="1" latinLnBrk="0" hangingPunct="1">
        <a:lnSpc>
          <a:spcPct val="90000"/>
        </a:lnSpc>
        <a:spcBef>
          <a:spcPts val="454"/>
        </a:spcBef>
        <a:buFont typeface="Arial" panose="020B0604020202020204" pitchFamily="34" charset="0"/>
        <a:buChar char="•"/>
        <a:defRPr sz="1814" kern="1200">
          <a:solidFill>
            <a:schemeClr val="tx1"/>
          </a:solidFill>
          <a:latin typeface="+mn-lt"/>
          <a:ea typeface="+mn-ea"/>
          <a:cs typeface="+mn-cs"/>
        </a:defRPr>
      </a:lvl3pPr>
      <a:lvl4pPr marL="1451701"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4pPr>
      <a:lvl5pPr marL="1866473"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5pPr>
      <a:lvl6pPr marL="2281245"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6017"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789"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561"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fr-FR"/>
      </a:defPPr>
      <a:lvl1pPr marL="0" algn="l" defTabSz="829544" rtl="0" eaLnBrk="1" latinLnBrk="0" hangingPunct="1">
        <a:defRPr sz="1633" kern="1200">
          <a:solidFill>
            <a:schemeClr val="tx1"/>
          </a:solidFill>
          <a:latin typeface="+mn-lt"/>
          <a:ea typeface="+mn-ea"/>
          <a:cs typeface="+mn-cs"/>
        </a:defRPr>
      </a:lvl1pPr>
      <a:lvl2pPr marL="414772" algn="l" defTabSz="829544" rtl="0" eaLnBrk="1" latinLnBrk="0" hangingPunct="1">
        <a:defRPr sz="1633" kern="1200">
          <a:solidFill>
            <a:schemeClr val="tx1"/>
          </a:solidFill>
          <a:latin typeface="+mn-lt"/>
          <a:ea typeface="+mn-ea"/>
          <a:cs typeface="+mn-cs"/>
        </a:defRPr>
      </a:lvl2pPr>
      <a:lvl3pPr marL="829544" algn="l" defTabSz="829544" rtl="0" eaLnBrk="1" latinLnBrk="0" hangingPunct="1">
        <a:defRPr sz="1633" kern="1200">
          <a:solidFill>
            <a:schemeClr val="tx1"/>
          </a:solidFill>
          <a:latin typeface="+mn-lt"/>
          <a:ea typeface="+mn-ea"/>
          <a:cs typeface="+mn-cs"/>
        </a:defRPr>
      </a:lvl3pPr>
      <a:lvl4pPr marL="1244316" algn="l" defTabSz="829544" rtl="0" eaLnBrk="1" latinLnBrk="0" hangingPunct="1">
        <a:defRPr sz="1633" kern="1200">
          <a:solidFill>
            <a:schemeClr val="tx1"/>
          </a:solidFill>
          <a:latin typeface="+mn-lt"/>
          <a:ea typeface="+mn-ea"/>
          <a:cs typeface="+mn-cs"/>
        </a:defRPr>
      </a:lvl4pPr>
      <a:lvl5pPr marL="1659087" algn="l" defTabSz="829544" rtl="0" eaLnBrk="1" latinLnBrk="0" hangingPunct="1">
        <a:defRPr sz="1633" kern="1200">
          <a:solidFill>
            <a:schemeClr val="tx1"/>
          </a:solidFill>
          <a:latin typeface="+mn-lt"/>
          <a:ea typeface="+mn-ea"/>
          <a:cs typeface="+mn-cs"/>
        </a:defRPr>
      </a:lvl5pPr>
      <a:lvl6pPr marL="2073859" algn="l" defTabSz="829544" rtl="0" eaLnBrk="1" latinLnBrk="0" hangingPunct="1">
        <a:defRPr sz="1633" kern="1200">
          <a:solidFill>
            <a:schemeClr val="tx1"/>
          </a:solidFill>
          <a:latin typeface="+mn-lt"/>
          <a:ea typeface="+mn-ea"/>
          <a:cs typeface="+mn-cs"/>
        </a:defRPr>
      </a:lvl6pPr>
      <a:lvl7pPr marL="2488631" algn="l" defTabSz="829544" rtl="0" eaLnBrk="1" latinLnBrk="0" hangingPunct="1">
        <a:defRPr sz="1633" kern="1200">
          <a:solidFill>
            <a:schemeClr val="tx1"/>
          </a:solidFill>
          <a:latin typeface="+mn-lt"/>
          <a:ea typeface="+mn-ea"/>
          <a:cs typeface="+mn-cs"/>
        </a:defRPr>
      </a:lvl7pPr>
      <a:lvl8pPr marL="2903403" algn="l" defTabSz="829544" rtl="0" eaLnBrk="1" latinLnBrk="0" hangingPunct="1">
        <a:defRPr sz="1633" kern="1200">
          <a:solidFill>
            <a:schemeClr val="tx1"/>
          </a:solidFill>
          <a:latin typeface="+mn-lt"/>
          <a:ea typeface="+mn-ea"/>
          <a:cs typeface="+mn-cs"/>
        </a:defRPr>
      </a:lvl8pPr>
      <a:lvl9pPr marL="3318175" algn="l" defTabSz="829544"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Shape 1"/>
          <p:cNvSpPr txBox="1"/>
          <p:nvPr/>
        </p:nvSpPr>
        <p:spPr>
          <a:xfrm>
            <a:off x="2195633" y="256044"/>
            <a:ext cx="7808985" cy="658396"/>
          </a:xfrm>
          <a:prstGeom prst="rect">
            <a:avLst/>
          </a:prstGeom>
          <a:noFill/>
          <a:ln>
            <a:noFill/>
          </a:ln>
        </p:spPr>
        <p:txBody>
          <a:bodyPr lIns="0" tIns="0" rIns="0" bIns="0" anchor="ctr"/>
          <a:lstStyle/>
          <a:p>
            <a:pPr algn="ctr" defTabSz="829544"/>
            <a:endParaRPr lang="fr-FR" sz="2540" b="1" i="1" spc="-1" dirty="0">
              <a:solidFill>
                <a:srgbClr val="FF9966"/>
              </a:solidFill>
              <a:latin typeface="Arial"/>
              <a:ea typeface="DejaVu Sans"/>
              <a:cs typeface="DejaVu Sans"/>
            </a:endParaRPr>
          </a:p>
        </p:txBody>
      </p:sp>
      <p:sp>
        <p:nvSpPr>
          <p:cNvPr id="102" name="TextShape 2"/>
          <p:cNvSpPr txBox="1"/>
          <p:nvPr/>
        </p:nvSpPr>
        <p:spPr>
          <a:xfrm>
            <a:off x="2195633" y="1307649"/>
            <a:ext cx="7958235" cy="5016679"/>
          </a:xfrm>
          <a:prstGeom prst="rect">
            <a:avLst/>
          </a:prstGeom>
          <a:noFill/>
          <a:ln>
            <a:noFill/>
          </a:ln>
        </p:spPr>
        <p:txBody>
          <a:bodyPr lIns="0" tIns="0" rIns="0" bIns="0" anchor="ctr"/>
          <a:lstStyle/>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p:txBody>
      </p:sp>
      <p:sp>
        <p:nvSpPr>
          <p:cNvPr id="103" name="TextShape 3"/>
          <p:cNvSpPr txBox="1"/>
          <p:nvPr/>
        </p:nvSpPr>
        <p:spPr>
          <a:xfrm>
            <a:off x="444500" y="2024830"/>
            <a:ext cx="11201400" cy="1371659"/>
          </a:xfrm>
          <a:prstGeom prst="rect">
            <a:avLst/>
          </a:prstGeom>
          <a:noFill/>
          <a:ln>
            <a:noFill/>
          </a:ln>
        </p:spPr>
        <p:txBody>
          <a:bodyPr lIns="0" tIns="0" rIns="0" bIns="0"/>
          <a:lstStyle/>
          <a:p>
            <a:pPr algn="ctr" defTabSz="829544"/>
            <a:r>
              <a:rPr lang="fr-FR" sz="4400" b="1" u="sng" spc="-1" dirty="0">
                <a:solidFill>
                  <a:srgbClr val="FF9966"/>
                </a:solidFill>
                <a:latin typeface="Arial"/>
                <a:ea typeface="DejaVu Sans"/>
                <a:cs typeface="DejaVu Sans"/>
              </a:rPr>
              <a:t>LA MOTIVATION DES CONCLUSIONS</a:t>
            </a:r>
            <a:endParaRPr lang="fr-FR" sz="4400" b="1" i="1" spc="-1" dirty="0">
              <a:solidFill>
                <a:srgbClr val="FF9966"/>
              </a:solidFill>
              <a:latin typeface="Arial"/>
              <a:ea typeface="DejaVu Sans"/>
              <a:cs typeface="DejaVu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extShape 1"/>
          <p:cNvSpPr txBox="1"/>
          <p:nvPr/>
        </p:nvSpPr>
        <p:spPr>
          <a:xfrm>
            <a:off x="2195633" y="256044"/>
            <a:ext cx="7808985" cy="658396"/>
          </a:xfrm>
          <a:prstGeom prst="rect">
            <a:avLst/>
          </a:prstGeom>
          <a:noFill/>
          <a:ln>
            <a:noFill/>
          </a:ln>
        </p:spPr>
        <p:txBody>
          <a:bodyPr lIns="0" tIns="0" rIns="0" bIns="0" anchor="ctr"/>
          <a:lstStyle/>
          <a:p>
            <a:pPr algn="ctr" defTabSz="829544"/>
            <a:r>
              <a:rPr lang="fr-FR" sz="2540" b="1" u="sng" spc="-1">
                <a:solidFill>
                  <a:srgbClr val="FF9966"/>
                </a:solidFill>
                <a:latin typeface="Arial"/>
                <a:ea typeface="DejaVu Sans"/>
                <a:cs typeface="DejaVu Sans"/>
              </a:rPr>
              <a:t>LA MOTIVATION DES CONCLUSIONS</a:t>
            </a:r>
            <a:endParaRPr lang="fr-FR" sz="2540" b="1" i="1" spc="-1">
              <a:solidFill>
                <a:srgbClr val="FF9966"/>
              </a:solidFill>
              <a:latin typeface="Arial"/>
              <a:ea typeface="DejaVu Sans"/>
              <a:cs typeface="DejaVu Sans"/>
            </a:endParaRPr>
          </a:p>
        </p:txBody>
      </p:sp>
      <p:sp>
        <p:nvSpPr>
          <p:cNvPr id="105" name="TextShape 2"/>
          <p:cNvSpPr txBox="1"/>
          <p:nvPr/>
        </p:nvSpPr>
        <p:spPr>
          <a:xfrm>
            <a:off x="2195633" y="442197"/>
            <a:ext cx="7958235" cy="6417078"/>
          </a:xfrm>
          <a:prstGeom prst="rect">
            <a:avLst/>
          </a:prstGeom>
          <a:noFill/>
          <a:ln>
            <a:noFill/>
          </a:ln>
        </p:spPr>
        <p:txBody>
          <a:bodyPr lIns="0" tIns="0" rIns="0" bIns="0" anchor="ctr"/>
          <a:lstStyle/>
          <a:p>
            <a:pPr defTabSz="829544"/>
            <a:r>
              <a:rPr lang="fr-FR" sz="2177" b="1" u="sng" spc="-1" dirty="0">
                <a:solidFill>
                  <a:srgbClr val="FF6633"/>
                </a:solidFill>
                <a:latin typeface="Arial"/>
                <a:ea typeface="DejaVu Sans"/>
                <a:cs typeface="DejaVu Sans"/>
              </a:rPr>
              <a:t>La Jurisprudence , ce qu’il ne faut pas faire</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Utiliser le déroulement de la procédure pour motiver son avis</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Lister des visas et des « Considérant... »</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Dire le droit</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Se laisser influencer </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Shape 1"/>
          <p:cNvSpPr txBox="1"/>
          <p:nvPr/>
        </p:nvSpPr>
        <p:spPr>
          <a:xfrm>
            <a:off x="2195633" y="256044"/>
            <a:ext cx="7808985" cy="658396"/>
          </a:xfrm>
          <a:prstGeom prst="rect">
            <a:avLst/>
          </a:prstGeom>
          <a:noFill/>
          <a:ln>
            <a:noFill/>
          </a:ln>
        </p:spPr>
        <p:txBody>
          <a:bodyPr lIns="0" tIns="0" rIns="0" bIns="0" anchor="ctr"/>
          <a:lstStyle/>
          <a:p>
            <a:pPr algn="ctr" defTabSz="829544"/>
            <a:r>
              <a:rPr lang="fr-FR" sz="2540" b="1" u="sng" spc="-1">
                <a:solidFill>
                  <a:srgbClr val="FF9966"/>
                </a:solidFill>
                <a:latin typeface="Arial"/>
                <a:ea typeface="DejaVu Sans"/>
                <a:cs typeface="DejaVu Sans"/>
              </a:rPr>
              <a:t>LA MOTIVATION DES CONCLUSIONS</a:t>
            </a:r>
            <a:endParaRPr lang="fr-FR" sz="2540" b="1" i="1" spc="-1">
              <a:solidFill>
                <a:srgbClr val="FF9966"/>
              </a:solidFill>
              <a:latin typeface="Arial"/>
              <a:ea typeface="DejaVu Sans"/>
              <a:cs typeface="DejaVu Sans"/>
            </a:endParaRPr>
          </a:p>
        </p:txBody>
      </p:sp>
      <p:sp>
        <p:nvSpPr>
          <p:cNvPr id="107" name="TextShape 2"/>
          <p:cNvSpPr txBox="1"/>
          <p:nvPr/>
        </p:nvSpPr>
        <p:spPr>
          <a:xfrm>
            <a:off x="2195633" y="442197"/>
            <a:ext cx="7958235" cy="6417078"/>
          </a:xfrm>
          <a:prstGeom prst="rect">
            <a:avLst/>
          </a:prstGeom>
          <a:noFill/>
          <a:ln>
            <a:noFill/>
          </a:ln>
        </p:spPr>
        <p:txBody>
          <a:bodyPr lIns="0" tIns="0" rIns="0" bIns="0" anchor="ctr"/>
          <a:lstStyle/>
          <a:p>
            <a:pPr defTabSz="829544"/>
            <a:r>
              <a:rPr lang="fr-FR" sz="2177" b="1" u="sng" spc="-1">
                <a:solidFill>
                  <a:srgbClr val="FF6633"/>
                </a:solidFill>
                <a:latin typeface="Arial"/>
                <a:ea typeface="DejaVu Sans"/>
                <a:cs typeface="DejaVu Sans"/>
              </a:rPr>
              <a:t>La Jurisprudence , ce qu’il ne faut pas faire</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r>
              <a:rPr lang="fr-FR" sz="2177" b="1" spc="-1">
                <a:solidFill>
                  <a:srgbClr val="FFFF00"/>
                </a:solidFill>
                <a:latin typeface="Arial"/>
                <a:ea typeface="DejaVu Sans"/>
                <a:cs typeface="DejaVu Sans"/>
              </a:rPr>
              <a:t>Motiver son avis par l’absence de participation</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r>
              <a:rPr lang="fr-FR" sz="2177" b="1" spc="-1">
                <a:solidFill>
                  <a:srgbClr val="FFFF00"/>
                </a:solidFill>
                <a:latin typeface="Arial"/>
                <a:ea typeface="DejaVu Sans"/>
                <a:cs typeface="DejaVu Sans"/>
              </a:rPr>
              <a:t>Ne pas traiter du thème de l’environnement dans le cadre d’une enquête de type environnemental</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r>
              <a:rPr lang="fr-FR" sz="2177" b="1" spc="-1">
                <a:solidFill>
                  <a:srgbClr val="FFFF00"/>
                </a:solidFill>
                <a:latin typeface="Arial"/>
                <a:ea typeface="DejaVu Sans"/>
                <a:cs typeface="DejaVu Sans"/>
              </a:rPr>
              <a:t>Négliger une pétition d’une certaine importance</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r>
              <a:rPr lang="fr-FR" sz="2177" b="1" spc="-1">
                <a:solidFill>
                  <a:srgbClr val="FFFF00"/>
                </a:solidFill>
                <a:latin typeface="Arial"/>
                <a:ea typeface="DejaVu Sans"/>
                <a:cs typeface="DejaVu Sans"/>
              </a:rPr>
              <a:t>Ecarter des observations sans motiver cette exclusion</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r>
              <a:rPr lang="fr-FR" sz="2177" b="1" spc="-1">
                <a:solidFill>
                  <a:srgbClr val="FFFF00"/>
                </a:solidFill>
                <a:latin typeface="Arial"/>
                <a:ea typeface="DejaVu Sans"/>
                <a:cs typeface="DejaVu Sans"/>
              </a:rPr>
              <a:t>Ne pas prendre position sur les objections les plus significatives.</a:t>
            </a:r>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a:p>
            <a:pPr defTabSz="829544"/>
            <a:endParaRPr lang="fr-FR" sz="2177" spc="-1">
              <a:solidFill>
                <a:srgbClr val="CCCCCC"/>
              </a:solidFill>
              <a:latin typeface="Times New Roman"/>
              <a:ea typeface="DejaVu Sans"/>
              <a:cs typeface="DejaVu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2195633" y="256044"/>
            <a:ext cx="7808985" cy="658396"/>
          </a:xfrm>
          <a:prstGeom prst="rect">
            <a:avLst/>
          </a:prstGeom>
          <a:noFill/>
          <a:ln>
            <a:noFill/>
          </a:ln>
        </p:spPr>
        <p:txBody>
          <a:bodyPr lIns="0" tIns="0" rIns="0" bIns="0" anchor="ctr"/>
          <a:lstStyle/>
          <a:p>
            <a:pPr algn="ctr" defTabSz="829544"/>
            <a:r>
              <a:rPr lang="fr-FR" sz="2540" b="1" u="sng" spc="-1">
                <a:solidFill>
                  <a:srgbClr val="FF9966"/>
                </a:solidFill>
                <a:latin typeface="Arial"/>
                <a:ea typeface="DejaVu Sans"/>
                <a:cs typeface="DejaVu Sans"/>
              </a:rPr>
              <a:t>LA MOTIVATION DES CONCLUSIONS</a:t>
            </a:r>
            <a:endParaRPr lang="fr-FR" sz="2540" b="1" i="1" spc="-1">
              <a:solidFill>
                <a:srgbClr val="FF9966"/>
              </a:solidFill>
              <a:latin typeface="Arial"/>
              <a:ea typeface="DejaVu Sans"/>
              <a:cs typeface="DejaVu Sans"/>
            </a:endParaRPr>
          </a:p>
        </p:txBody>
      </p:sp>
      <p:sp>
        <p:nvSpPr>
          <p:cNvPr id="109" name="TextShape 2"/>
          <p:cNvSpPr txBox="1"/>
          <p:nvPr/>
        </p:nvSpPr>
        <p:spPr>
          <a:xfrm>
            <a:off x="2195633" y="442197"/>
            <a:ext cx="7958235" cy="6417078"/>
          </a:xfrm>
          <a:prstGeom prst="rect">
            <a:avLst/>
          </a:prstGeom>
          <a:noFill/>
          <a:ln>
            <a:noFill/>
          </a:ln>
        </p:spPr>
        <p:txBody>
          <a:bodyPr lIns="0" tIns="0" rIns="0" bIns="0" anchor="ctr"/>
          <a:lstStyle/>
          <a:p>
            <a:pPr defTabSz="829544"/>
            <a:r>
              <a:rPr lang="fr-FR" sz="2177" b="1" u="sng" spc="-1" dirty="0">
                <a:solidFill>
                  <a:srgbClr val="FF6633"/>
                </a:solidFill>
                <a:latin typeface="Arial"/>
                <a:ea typeface="DejaVu Sans"/>
                <a:cs typeface="DejaVu Sans"/>
              </a:rPr>
              <a:t>La Jurisprudence , ce qu’il ne faut pas faire</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Ne pas aborder un thème ayant fait l’objet de remarques importantes de la part d’une PPA</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Recopier simplement le résumé non technique</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Limiter sa motivation à des considérations générales</a:t>
            </a:r>
          </a:p>
          <a:p>
            <a:pPr defTabSz="829544"/>
            <a:endParaRPr lang="fr-FR" sz="2177" b="1" spc="-1" dirty="0">
              <a:solidFill>
                <a:srgbClr val="FFFF00"/>
              </a:solidFill>
              <a:latin typeface="Arial"/>
              <a:ea typeface="DejaVu Sans"/>
              <a:cs typeface="DejaVu Sans"/>
            </a:endParaRPr>
          </a:p>
          <a:p>
            <a:pPr defTabSz="829544"/>
            <a:r>
              <a:rPr lang="fr-FR" sz="2177" b="1" spc="-1" dirty="0">
                <a:solidFill>
                  <a:srgbClr val="FFFF00"/>
                </a:solidFill>
                <a:latin typeface="Arial"/>
                <a:ea typeface="DejaVu Sans"/>
                <a:cs typeface="DejaVu Sans"/>
              </a:rPr>
              <a:t>Se borner à entériner les préoccupations de l’administration</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Shape 1"/>
          <p:cNvSpPr txBox="1"/>
          <p:nvPr/>
        </p:nvSpPr>
        <p:spPr>
          <a:xfrm>
            <a:off x="2195633" y="256044"/>
            <a:ext cx="7808985" cy="658396"/>
          </a:xfrm>
          <a:prstGeom prst="rect">
            <a:avLst/>
          </a:prstGeom>
          <a:noFill/>
          <a:ln>
            <a:noFill/>
          </a:ln>
        </p:spPr>
        <p:txBody>
          <a:bodyPr lIns="0" tIns="0" rIns="0" bIns="0" anchor="ctr"/>
          <a:lstStyle/>
          <a:p>
            <a:pPr algn="ctr" defTabSz="829544"/>
            <a:r>
              <a:rPr lang="fr-FR" sz="2540" b="1" u="sng" spc="-1">
                <a:solidFill>
                  <a:srgbClr val="FF9966"/>
                </a:solidFill>
                <a:latin typeface="Arial"/>
                <a:ea typeface="DejaVu Sans"/>
                <a:cs typeface="DejaVu Sans"/>
              </a:rPr>
              <a:t>LA MOTIVATION DES CONCLUSIONS</a:t>
            </a:r>
            <a:endParaRPr lang="fr-FR" sz="2540" b="1" i="1" spc="-1">
              <a:solidFill>
                <a:srgbClr val="FF9966"/>
              </a:solidFill>
              <a:latin typeface="Arial"/>
              <a:ea typeface="DejaVu Sans"/>
              <a:cs typeface="DejaVu Sans"/>
            </a:endParaRPr>
          </a:p>
        </p:txBody>
      </p:sp>
      <p:sp>
        <p:nvSpPr>
          <p:cNvPr id="111" name="TextShape 2"/>
          <p:cNvSpPr txBox="1"/>
          <p:nvPr/>
        </p:nvSpPr>
        <p:spPr>
          <a:xfrm>
            <a:off x="2195633" y="442197"/>
            <a:ext cx="7958235" cy="6417078"/>
          </a:xfrm>
          <a:prstGeom prst="rect">
            <a:avLst/>
          </a:prstGeom>
          <a:noFill/>
          <a:ln>
            <a:noFill/>
          </a:ln>
        </p:spPr>
        <p:txBody>
          <a:bodyPr lIns="0" tIns="0" rIns="0" bIns="0" anchor="ctr"/>
          <a:lstStyle/>
          <a:p>
            <a:pPr defTabSz="829544"/>
            <a:r>
              <a:rPr lang="fr-FR" sz="2177" b="1" u="sng" spc="-1" dirty="0">
                <a:solidFill>
                  <a:srgbClr val="FF6633"/>
                </a:solidFill>
                <a:latin typeface="Arial"/>
                <a:ea typeface="DejaVu Sans"/>
                <a:cs typeface="DejaVu Sans"/>
              </a:rPr>
              <a:t>La Jurisprudence, ce qu’il faut faire</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Témoigner d’une connaissance complète du dossier</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Prendre position sur les objections les plus significatives</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Ne pas se sentir lié par les opinions et avis dominants</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Prendre personnellement parti</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Apprécier les avantages et les inconvénients du projet</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r>
              <a:rPr lang="fr-FR" sz="2177" b="1" spc="-1" dirty="0">
                <a:solidFill>
                  <a:srgbClr val="FFFF00"/>
                </a:solidFill>
                <a:latin typeface="Arial"/>
                <a:ea typeface="DejaVu Sans"/>
                <a:cs typeface="DejaVu Sans"/>
              </a:rPr>
              <a:t>Indiquer les raisons qui déterminent le sens de son avis</a:t>
            </a:r>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a:p>
            <a:pPr defTabSz="829544"/>
            <a:endParaRPr lang="fr-FR" sz="2177" spc="-1" dirty="0">
              <a:solidFill>
                <a:srgbClr val="CCCCCC"/>
              </a:solidFill>
              <a:latin typeface="Times New Roman"/>
              <a:ea typeface="DejaVu Sans"/>
              <a:cs typeface="DejaVu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6</TotalTime>
  <Words>1308</Words>
  <Application>Microsoft Office PowerPoint</Application>
  <PresentationFormat>Grand écran</PresentationFormat>
  <Paragraphs>123</Paragraphs>
  <Slides>5</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Aptos</vt:lpstr>
      <vt:lpstr>Arial</vt:lpstr>
      <vt:lpstr>Symbol</vt:lpstr>
      <vt:lpstr>Times New Roman</vt:lpstr>
      <vt:lpstr>Wingdings</vt:lpstr>
      <vt:lpstr>Office Theme</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LECLERCQ Georges</dc:creator>
  <cp:lastModifiedBy>LECLERCQ Georges</cp:lastModifiedBy>
  <cp:revision>2</cp:revision>
  <dcterms:created xsi:type="dcterms:W3CDTF">2024-03-31T18:21:55Z</dcterms:created>
  <dcterms:modified xsi:type="dcterms:W3CDTF">2024-03-31T18:28:50Z</dcterms:modified>
</cp:coreProperties>
</file>