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5" r:id="rId3"/>
    <p:sldId id="282" r:id="rId4"/>
    <p:sldId id="283" r:id="rId5"/>
    <p:sldId id="256" r:id="rId6"/>
    <p:sldId id="287" r:id="rId7"/>
    <p:sldId id="288" r:id="rId8"/>
    <p:sldId id="286" r:id="rId9"/>
    <p:sldId id="284" r:id="rId10"/>
    <p:sldId id="28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E45176-B976-45C0-966E-5C829949E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01C02C-CE95-4ADC-AFBF-6B81070C7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178BD7-2913-401E-AAB3-0737180C1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FE4800-CF9C-4DE1-BE7D-3599828F4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B42181-4FC7-49C7-B6E3-D7E3A175E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36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3374D3-CF44-4008-8A38-13E35C2B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40BE43-4D65-4185-90C4-AC29FAB08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2AC21F-3687-4451-8BF7-40DD1FEA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B08F26-1E79-4925-98BB-57813849C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4BD18-DE6C-4A1C-8F97-0F8D2A06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9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3FC740D-297D-4D57-89CB-D1E6D0317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219432-43E6-456B-922E-B1D4824A1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9342F9-00AA-449A-BE0F-EECEC8F3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21339B-8006-4019-B315-D9DF52B67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68B669-D10C-4E36-9CA6-CFC762ED8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80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A991F3-E154-4058-B23D-D5F32105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02CFDB-3B29-4AD9-A666-36925A712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CD06EA-F2B4-4087-BC83-D1ECB943B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770E3C-4E5F-48D0-8EFE-E47757A5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BF5E27-34C1-4C19-BA85-6D0C8108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78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3F90BB-DA22-429C-BF93-9352F1AA2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D3C37A-F4FE-4088-B5AF-E3A525287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9807D9-494D-47C6-86FD-95370E68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C2D1E8-3744-4C79-A554-48594E1A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D6D5C4-8ACA-40B7-B718-DAC9A987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65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49E70-06BF-40A8-8148-1B081577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A5BF5A-F92A-4727-8C2F-38A00A39E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3C0305-C244-4E2B-B0F5-61C160AA8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9ECDFD-8C51-43CB-BEEA-77B6ED03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ACADDF-3562-4268-AD04-7BFB94712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3ADA44-D3CF-4C8E-975A-B5546D07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89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4B5B-2753-402D-9EF9-A6763AF7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0AAA85-9C69-4079-93DF-B9A305C82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6BE6CB-7A2F-4A99-9C1E-B9DC415E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A78E23-694D-4978-B92D-81BA1761E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AEAA70-E9DF-4306-A9AF-63C8CADA7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EC754C0-57E1-41B5-B238-DA24B38F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34D6378-AC43-49CE-9B58-FFAFCA23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FC44C1-EDFD-4585-80D8-9FC3DED1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01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97227-14DA-4F73-A67B-BD6FC3A15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F46D11-E4EF-4DA6-88AC-904359E3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0C9551-6FC7-4065-9A6F-5A0824437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512B37-083B-4018-ADC0-32F75F44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59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453B688-DB47-4526-932B-9C7C5B29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4D25EAF-ECD4-4326-80FD-0A851787A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8BBE90-AD9A-4D89-A041-8760CD163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12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93644-E0BD-40C8-AB9C-E006E24FD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C6AE4F-F796-4FFB-AB9F-B6FF5D5BC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01F408-9ED0-4FFA-B1C4-C7888C6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56EFE8-DE23-436D-BBB1-C2B153DF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63E8A8-C91B-4CAA-8943-68F78572B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E25D37-ED71-4DC3-9AF2-4B3F843D0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49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38DA3-EC23-494E-93E8-2AC89C87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01B6D7F-D61F-455A-B0A1-62A6E0B3C7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DC459-B0EF-4C1C-BAD1-5BDC26353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75FD22-E133-4944-9EF0-D0D6F3E5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8656EF-E9A3-4EEB-9D9B-B9D69A6E4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019B42-43BC-4B67-ACE7-7D79390B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37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6F51E7-2C0D-450A-8662-A4543CB96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9609E9-5DA2-4E11-A0E8-313C058C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A68E46-7C41-43D4-BFC5-174F4126B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9C5F1-1AA5-439F-8BCB-ACCBF4800E3D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45721E-0CFF-4AE6-B632-5463DD43D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B8E17A-713D-4C6E-A7F4-F49B87BE3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82D7-4961-4885-BFEA-2B28E7C4F9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57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38E5BA14-F393-4E99-9D16-BD3C0976D972}"/>
              </a:ext>
            </a:extLst>
          </p:cNvPr>
          <p:cNvSpPr txBox="1"/>
          <p:nvPr/>
        </p:nvSpPr>
        <p:spPr>
          <a:xfrm>
            <a:off x="8794945" y="5519957"/>
            <a:ext cx="3087757" cy="663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>
              <a:lnSpc>
                <a:spcPct val="115000"/>
              </a:lnSpc>
            </a:pPr>
            <a:r>
              <a:rPr lang="fr-FR" sz="1100" b="1" dirty="0">
                <a:effectLst/>
                <a:latin typeface="Marianne, monospace"/>
              </a:rPr>
              <a:t>Direction régionale de l'environnement,</a:t>
            </a:r>
            <a:endParaRPr lang="fr-FR" sz="1100" dirty="0">
              <a:effectLst/>
            </a:endParaRPr>
          </a:p>
          <a:p>
            <a:pPr algn="r" rtl="0">
              <a:lnSpc>
                <a:spcPct val="115000"/>
              </a:lnSpc>
            </a:pPr>
            <a:r>
              <a:rPr lang="fr-FR" sz="1100" b="1" dirty="0">
                <a:effectLst/>
                <a:latin typeface="Marianne, monospace"/>
              </a:rPr>
              <a:t>de l'aménagement et du logement</a:t>
            </a:r>
            <a:endParaRPr lang="fr-FR" sz="1100" dirty="0">
              <a:effectLst/>
            </a:endParaRPr>
          </a:p>
          <a:p>
            <a:pPr algn="r" rtl="0">
              <a:lnSpc>
                <a:spcPct val="115000"/>
              </a:lnSpc>
            </a:pPr>
            <a:r>
              <a:rPr lang="fr-FR" sz="1100" b="1" dirty="0">
                <a:effectLst/>
                <a:latin typeface="Marianne, monospace"/>
              </a:rPr>
              <a:t>Bourgogne-Franche-Comté</a:t>
            </a:r>
            <a:endParaRPr lang="fr-FR" sz="1100" dirty="0">
              <a:effectLst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D1DD1BB-F043-4103-B73C-722AC80BDAF1}"/>
              </a:ext>
            </a:extLst>
          </p:cNvPr>
          <p:cNvSpPr txBox="1"/>
          <p:nvPr/>
        </p:nvSpPr>
        <p:spPr>
          <a:xfrm>
            <a:off x="1196505" y="343506"/>
            <a:ext cx="954156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dirty="0" err="1"/>
              <a:t>Agrivoltaïsme</a:t>
            </a:r>
            <a:r>
              <a:rPr lang="fr-FR" sz="7200" dirty="0"/>
              <a:t> et </a:t>
            </a:r>
          </a:p>
          <a:p>
            <a:pPr algn="ctr"/>
            <a:r>
              <a:rPr lang="fr-FR" sz="7200" dirty="0"/>
              <a:t>PV sur sol NAF</a:t>
            </a:r>
          </a:p>
          <a:p>
            <a:pPr algn="just"/>
            <a:endParaRPr lang="fr-FR" sz="3200" dirty="0"/>
          </a:p>
          <a:p>
            <a:pPr algn="just"/>
            <a:r>
              <a:rPr lang="fr-FR" sz="1600" b="1" i="0" u="none" strike="noStrike" baseline="0" dirty="0">
                <a:solidFill>
                  <a:srgbClr val="000000"/>
                </a:solidFill>
              </a:rPr>
              <a:t>Décret n° 2024-318 du 8 avril 2024 </a:t>
            </a:r>
            <a:r>
              <a:rPr lang="fr-FR" sz="1600" i="0" u="none" strike="noStrike" baseline="0" dirty="0">
                <a:solidFill>
                  <a:srgbClr val="000000"/>
                </a:solidFill>
              </a:rPr>
              <a:t>relatif au développement de l’</a:t>
            </a:r>
            <a:r>
              <a:rPr lang="fr-FR" sz="1600" i="0" u="none" strike="noStrike" baseline="0" dirty="0" err="1">
                <a:solidFill>
                  <a:srgbClr val="000000"/>
                </a:solidFill>
              </a:rPr>
              <a:t>agrivoltaïsme</a:t>
            </a:r>
            <a:r>
              <a:rPr lang="fr-FR" sz="1600" i="0" u="none" strike="noStrike" baseline="0" dirty="0">
                <a:solidFill>
                  <a:srgbClr val="000000"/>
                </a:solidFill>
              </a:rPr>
              <a:t> et aux conditions d’implantation des installations photovoltaïques sur des terrains agricoles, naturels ou forestiers</a:t>
            </a:r>
          </a:p>
          <a:p>
            <a:pPr algn="just"/>
            <a:endParaRPr lang="fr-FR" sz="1600" dirty="0">
              <a:solidFill>
                <a:srgbClr val="000000"/>
              </a:solidFill>
            </a:endParaRPr>
          </a:p>
          <a:p>
            <a:pPr algn="just"/>
            <a:r>
              <a:rPr lang="fr-FR" sz="1600" b="1" i="0" u="none" strike="noStrike" baseline="0" dirty="0">
                <a:solidFill>
                  <a:srgbClr val="000000"/>
                </a:solidFill>
              </a:rPr>
              <a:t>Arrêté du 5 juillet 2024 </a:t>
            </a:r>
            <a:r>
              <a:rPr lang="fr-FR" sz="1600" i="0" u="none" strike="noStrike" baseline="0" dirty="0">
                <a:solidFill>
                  <a:srgbClr val="000000"/>
                </a:solidFill>
              </a:rPr>
              <a:t>relatif au développement de l’</a:t>
            </a:r>
            <a:r>
              <a:rPr lang="fr-FR" sz="1600" i="0" u="none" strike="noStrike" baseline="0" dirty="0" err="1">
                <a:solidFill>
                  <a:srgbClr val="000000"/>
                </a:solidFill>
              </a:rPr>
              <a:t>agrivoltaïsme</a:t>
            </a:r>
            <a:r>
              <a:rPr lang="fr-FR" sz="1600" i="0" u="none" strike="noStrike" baseline="0" dirty="0">
                <a:solidFill>
                  <a:srgbClr val="000000"/>
                </a:solidFill>
              </a:rPr>
              <a:t> et aux conditions d’implantation des installations photovoltaïques sur terrains agricoles, naturels ou forestiers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b="1" dirty="0"/>
              <a:t>Instruction technique DGPE/SDPE/2025-93 du 18/02/2025</a:t>
            </a:r>
            <a:r>
              <a:rPr lang="fr-FR" sz="1600" dirty="0"/>
              <a:t> relative à l’application des dispositions réglementaires relatives aux installations agrivoltaïques et photovoltaïques au sol dans les espaces naturels, agricoles et forestiers. </a:t>
            </a:r>
          </a:p>
          <a:p>
            <a:pPr algn="ctr"/>
            <a:endParaRPr lang="fr-FR" sz="32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FD5F490-59A0-4E66-8A98-3F3CF7A2C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463" y="5442137"/>
            <a:ext cx="1238085" cy="1072357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AE1DBE5-2EFB-4F04-8BBB-6C4EA4A7A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FCD-D056-42C7-A720-507B63FA06A4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257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B23DCF-5E52-4DF1-91E9-B489FE309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1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Coralie </a:t>
            </a:r>
            <a:r>
              <a:rPr lang="fr-FR" dirty="0" err="1"/>
              <a:t>Delaitre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Chargée de mission énergie </a:t>
            </a:r>
          </a:p>
          <a:p>
            <a:pPr marL="0" indent="0">
              <a:buNone/>
            </a:pPr>
            <a:r>
              <a:rPr lang="fr-FR" dirty="0"/>
              <a:t>DREAL – BFC </a:t>
            </a:r>
          </a:p>
          <a:p>
            <a:pPr marL="0" indent="0">
              <a:buNone/>
            </a:pPr>
            <a:r>
              <a:rPr lang="fr-FR" dirty="0"/>
              <a:t>coralie.delaitre@developpement-durable.gouv.fr</a:t>
            </a:r>
          </a:p>
        </p:txBody>
      </p:sp>
    </p:spTree>
    <p:extLst>
      <p:ext uri="{BB962C8B-B14F-4D97-AF65-F5344CB8AC3E}">
        <p14:creationId xmlns:p14="http://schemas.microsoft.com/office/powerpoint/2010/main" val="304197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48E9B077-E3D3-45AE-A93D-02A9FB927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506671"/>
              </p:ext>
            </p:extLst>
          </p:nvPr>
        </p:nvGraphicFramePr>
        <p:xfrm>
          <a:off x="299208" y="113630"/>
          <a:ext cx="11593584" cy="66059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64528">
                  <a:extLst>
                    <a:ext uri="{9D8B030D-6E8A-4147-A177-3AD203B41FA5}">
                      <a16:colId xmlns:a16="http://schemas.microsoft.com/office/drawing/2014/main" val="3250186825"/>
                    </a:ext>
                  </a:extLst>
                </a:gridCol>
                <a:gridCol w="3864528">
                  <a:extLst>
                    <a:ext uri="{9D8B030D-6E8A-4147-A177-3AD203B41FA5}">
                      <a16:colId xmlns:a16="http://schemas.microsoft.com/office/drawing/2014/main" val="1977007003"/>
                    </a:ext>
                  </a:extLst>
                </a:gridCol>
                <a:gridCol w="3864528">
                  <a:extLst>
                    <a:ext uri="{9D8B030D-6E8A-4147-A177-3AD203B41FA5}">
                      <a16:colId xmlns:a16="http://schemas.microsoft.com/office/drawing/2014/main" val="2544337172"/>
                    </a:ext>
                  </a:extLst>
                </a:gridCol>
              </a:tblGrid>
              <a:tr h="943707">
                <a:tc>
                  <a:txBody>
                    <a:bodyPr/>
                    <a:lstStyle/>
                    <a:p>
                      <a:pPr algn="ctr"/>
                      <a:r>
                        <a:rPr lang="fr-FR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Projets agrivoltaïques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Projets photovoltaïques compatibles avec une activité agricole, pastorale ou forestière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Serres, hangars et ombrières à usage agricole supportant des panneaux photovoltaïques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524"/>
                  </a:ext>
                </a:extLst>
              </a:tr>
              <a:tr h="849337">
                <a:tc>
                  <a:txBody>
                    <a:bodyPr/>
                    <a:lstStyle/>
                    <a:p>
                      <a:r>
                        <a:rPr lang="fr-FR" sz="1600" dirty="0"/>
                        <a:t>Art. L.111-27 code de l’urbanisme </a:t>
                      </a:r>
                    </a:p>
                    <a:p>
                      <a:r>
                        <a:rPr lang="fr-FR" sz="1600" dirty="0"/>
                        <a:t>Art. L.314-36 code le l’énergie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Art. L.111-29 et L111-32 code de l’urbanisme 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Art. L.111-28 du code de l’urbanisme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161626"/>
                  </a:ext>
                </a:extLst>
              </a:tr>
              <a:tr h="2107613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600" dirty="0"/>
                        <a:t>-  Parcelle agricole (R314-108 du code de l’énergie)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sz="160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600" dirty="0"/>
                        <a:t>-  Zone témoin ou référentiel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sz="160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600" dirty="0"/>
                        <a:t>-  Respect des principes du décret du 8 avril 2024 qui confère le caractère agrivoltaïque de l’installation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Terrains identifiés dans les documents cadres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à"/>
                      </a:pPr>
                      <a:r>
                        <a:rPr lang="fr-FR" sz="1600" dirty="0">
                          <a:sym typeface="Wingdings" panose="05000000000000000000" pitchFamily="2" charset="2"/>
                        </a:rPr>
                        <a:t>Terres incultes ou non exploités depuis le 10 mars 2013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à"/>
                      </a:pPr>
                      <a:r>
                        <a:rPr lang="fr-FR" sz="1600" dirty="0"/>
                        <a:t>14 alinéas de l’article R. 111-58 du code de l’urbanisme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Implantation correspond à une « nécessité liée à l’exercice d’une activité agricole, pastorale ou forestière significative 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29571"/>
                  </a:ext>
                </a:extLst>
              </a:tr>
              <a:tr h="1100992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Terrains situés en zone N, A d’un PLU </a:t>
                      </a:r>
                    </a:p>
                    <a:p>
                      <a:r>
                        <a:rPr lang="fr-FR" sz="1600" dirty="0"/>
                        <a:t>MAIS elles ne concernent pas les terrains classés en AU, ou U du PLU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ym typeface="Wingdings" panose="05000000000000000000" pitchFamily="2" charset="2"/>
                        </a:rPr>
                        <a:t> L’installation de panneaux photovoltaïques sur une serre ou un hangar existant ne relève pas du champs de l’article L. 111-28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544059"/>
                  </a:ext>
                </a:extLst>
              </a:tr>
              <a:tr h="1604302">
                <a:tc>
                  <a:txBody>
                    <a:bodyPr/>
                    <a:lstStyle/>
                    <a:p>
                      <a:r>
                        <a:rPr lang="fr-FR" sz="1600" dirty="0"/>
                        <a:t>CDPENAF : avis conforme </a:t>
                      </a:r>
                    </a:p>
                    <a:p>
                      <a:r>
                        <a:rPr lang="fr-FR" sz="1600" dirty="0"/>
                        <a:t>EPA obligatoire – avis simple CDPENAF sur l’EPA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u="none" dirty="0"/>
                        <a:t>CDPENAF : avis simple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u="sng" dirty="0"/>
                        <a:t>Avant document cadre 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600" dirty="0"/>
                        <a:t>EPA obligatoire – avis simple CDPENAF sur l’EPA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u="sng" dirty="0"/>
                        <a:t>Après document cadre 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600" dirty="0"/>
                        <a:t>EPA non requise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CDPENAF : avis conforme 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621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43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8CA2AE-406A-4D1D-8D9D-F953EBC3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627" y="6353845"/>
            <a:ext cx="6517547" cy="365125"/>
          </a:xfrm>
        </p:spPr>
        <p:txBody>
          <a:bodyPr/>
          <a:lstStyle/>
          <a:p>
            <a:r>
              <a:rPr lang="fr-FR" dirty="0"/>
              <a:t>Direction régionale de l'environnement, de l'aménagement et du logement Bourgogne Franche-Comté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DD9D5FD-3DC3-4C34-BB47-F1F4DF07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FCD-D056-42C7-A720-507B63FA06A4}" type="slidenum">
              <a:rPr lang="fr-FR" smtClean="0"/>
              <a:t>3</a:t>
            </a:fld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030294-791C-48C5-A06D-60BF28953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52" y="139031"/>
            <a:ext cx="1009459" cy="87519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5E579CE-888F-4FDE-9D12-AC5F2E3F09E7}"/>
              </a:ext>
            </a:extLst>
          </p:cNvPr>
          <p:cNvSpPr txBox="1"/>
          <p:nvPr/>
        </p:nvSpPr>
        <p:spPr>
          <a:xfrm>
            <a:off x="4068005" y="153976"/>
            <a:ext cx="396541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latin typeface="Marianne" panose="02000000000000000000" pitchFamily="50" charset="0"/>
              </a:rPr>
              <a:t>Agrivoltaïsme</a:t>
            </a:r>
            <a:endParaRPr lang="fr-FR" sz="2400" b="1" dirty="0">
              <a:latin typeface="Marianne" panose="02000000000000000000" pitchFamily="50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BCC021-0F0B-44B2-8B8E-281EC35755B0}"/>
              </a:ext>
            </a:extLst>
          </p:cNvPr>
          <p:cNvSpPr txBox="1"/>
          <p:nvPr/>
        </p:nvSpPr>
        <p:spPr>
          <a:xfrm>
            <a:off x="386944" y="627990"/>
            <a:ext cx="1094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Conditions à respecter pour les installations agrivoltaïques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7F5DAC-8EDA-4CAA-AC0A-8A753B185861}"/>
              </a:ext>
            </a:extLst>
          </p:cNvPr>
          <p:cNvSpPr/>
          <p:nvPr/>
        </p:nvSpPr>
        <p:spPr>
          <a:xfrm>
            <a:off x="168552" y="1161907"/>
            <a:ext cx="2374084" cy="87519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Agriculteur </a:t>
            </a:r>
          </a:p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ACTIF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F01D8AA0-32F3-4E7A-BAF4-10DFD87A395E}"/>
              </a:ext>
            </a:extLst>
          </p:cNvPr>
          <p:cNvCxnSpPr>
            <a:cxnSpLocks/>
          </p:cNvCxnSpPr>
          <p:nvPr/>
        </p:nvCxnSpPr>
        <p:spPr>
          <a:xfrm>
            <a:off x="673281" y="2037103"/>
            <a:ext cx="0" cy="388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14EEA17-5D46-4F4C-A876-4990D3492691}"/>
              </a:ext>
            </a:extLst>
          </p:cNvPr>
          <p:cNvSpPr/>
          <p:nvPr/>
        </p:nvSpPr>
        <p:spPr>
          <a:xfrm>
            <a:off x="431601" y="2433371"/>
            <a:ext cx="2194363" cy="8996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Déclaré à la MSA et n’ayant pas fait valoir ses droits à la retraite</a:t>
            </a:r>
            <a:endParaRPr lang="fr-FR" sz="1600" dirty="0"/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0459C3F4-3351-40BB-9F61-ED393A27A709}"/>
              </a:ext>
            </a:extLst>
          </p:cNvPr>
          <p:cNvCxnSpPr>
            <a:cxnSpLocks/>
          </p:cNvCxnSpPr>
          <p:nvPr/>
        </p:nvCxnSpPr>
        <p:spPr>
          <a:xfrm flipV="1">
            <a:off x="215601" y="3895773"/>
            <a:ext cx="216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09EA93C-A7DA-4DDE-BECB-9067AA206D59}"/>
              </a:ext>
            </a:extLst>
          </p:cNvPr>
          <p:cNvSpPr/>
          <p:nvPr/>
        </p:nvSpPr>
        <p:spPr>
          <a:xfrm>
            <a:off x="431605" y="3525017"/>
            <a:ext cx="2194359" cy="7415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Max 18 mois sans exploitant</a:t>
            </a:r>
            <a:endParaRPr lang="fr-FR" sz="1600" dirty="0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A6911B37-7CA1-49C4-95E9-F6F02EBE5411}"/>
              </a:ext>
            </a:extLst>
          </p:cNvPr>
          <p:cNvCxnSpPr>
            <a:cxnSpLocks/>
          </p:cNvCxnSpPr>
          <p:nvPr/>
        </p:nvCxnSpPr>
        <p:spPr>
          <a:xfrm>
            <a:off x="218508" y="2023559"/>
            <a:ext cx="0" cy="18722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3734919-7307-4F79-BE2C-F08F3CEE93C5}"/>
              </a:ext>
            </a:extLst>
          </p:cNvPr>
          <p:cNvSpPr/>
          <p:nvPr/>
        </p:nvSpPr>
        <p:spPr>
          <a:xfrm>
            <a:off x="3022274" y="1161907"/>
            <a:ext cx="2374084" cy="8751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Production agricole</a:t>
            </a:r>
          </a:p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= activité agricole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D25B2A2-00D6-438A-8608-C89BFD5957F0}"/>
              </a:ext>
            </a:extLst>
          </p:cNvPr>
          <p:cNvCxnSpPr>
            <a:cxnSpLocks/>
          </p:cNvCxnSpPr>
          <p:nvPr/>
        </p:nvCxnSpPr>
        <p:spPr>
          <a:xfrm>
            <a:off x="3574774" y="2050672"/>
            <a:ext cx="6626" cy="242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4BA34E3-EF0D-4BEA-97FE-BC61270C688A}"/>
              </a:ext>
            </a:extLst>
          </p:cNvPr>
          <p:cNvSpPr/>
          <p:nvPr/>
        </p:nvSpPr>
        <p:spPr>
          <a:xfrm>
            <a:off x="3456542" y="2304639"/>
            <a:ext cx="2656705" cy="1202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Max 10% de surface non exploitable </a:t>
            </a:r>
          </a:p>
          <a:p>
            <a:pPr algn="ctr"/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(bâtiments, pistes, surfaces d’ancrage, zones enclavées …)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36B296-5F69-4B68-B595-77FEA307DBE6}"/>
              </a:ext>
            </a:extLst>
          </p:cNvPr>
          <p:cNvSpPr/>
          <p:nvPr/>
        </p:nvSpPr>
        <p:spPr>
          <a:xfrm>
            <a:off x="3478857" y="5025529"/>
            <a:ext cx="2656707" cy="13283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Adaptation à la pratique agricole </a:t>
            </a:r>
          </a:p>
          <a:p>
            <a:pPr algn="ctr"/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(écartement, hauteur, circulation des engins et/ou des animaux)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BB60B9C-3338-4C76-AAB8-261DB1047BCF}"/>
              </a:ext>
            </a:extLst>
          </p:cNvPr>
          <p:cNvSpPr/>
          <p:nvPr/>
        </p:nvSpPr>
        <p:spPr>
          <a:xfrm>
            <a:off x="3466225" y="3595922"/>
            <a:ext cx="2656706" cy="13412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Taux de couverture 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40% max si &gt; 10 </a:t>
            </a:r>
            <a:r>
              <a:rPr lang="fr-FR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MWc</a:t>
            </a:r>
            <a:endParaRPr lang="fr-FR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 de limite si &lt; 10 </a:t>
            </a:r>
            <a:r>
              <a:rPr lang="fr-FR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MWc</a:t>
            </a: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Arrêté des technologies éprouvées </a:t>
            </a:r>
            <a:endParaRPr lang="fr-FR" sz="1600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8CA1F68-9FDF-4992-8AC1-ABD09469235D}"/>
              </a:ext>
            </a:extLst>
          </p:cNvPr>
          <p:cNvCxnSpPr>
            <a:cxnSpLocks/>
          </p:cNvCxnSpPr>
          <p:nvPr/>
        </p:nvCxnSpPr>
        <p:spPr>
          <a:xfrm>
            <a:off x="3165407" y="2050672"/>
            <a:ext cx="0" cy="16975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BEC3EF09-6FEC-4830-9810-1161912A7B0F}"/>
              </a:ext>
            </a:extLst>
          </p:cNvPr>
          <p:cNvCxnSpPr>
            <a:cxnSpLocks/>
          </p:cNvCxnSpPr>
          <p:nvPr/>
        </p:nvCxnSpPr>
        <p:spPr>
          <a:xfrm>
            <a:off x="3165407" y="3748206"/>
            <a:ext cx="291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44F25957-8DC0-4D8D-9C28-9C619125448D}"/>
              </a:ext>
            </a:extLst>
          </p:cNvPr>
          <p:cNvCxnSpPr>
            <a:cxnSpLocks/>
          </p:cNvCxnSpPr>
          <p:nvPr/>
        </p:nvCxnSpPr>
        <p:spPr>
          <a:xfrm>
            <a:off x="3052410" y="2050672"/>
            <a:ext cx="0" cy="30429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4482EDD-936D-4CBA-974B-66BFE275F2A8}"/>
              </a:ext>
            </a:extLst>
          </p:cNvPr>
          <p:cNvCxnSpPr>
            <a:cxnSpLocks/>
          </p:cNvCxnSpPr>
          <p:nvPr/>
        </p:nvCxnSpPr>
        <p:spPr>
          <a:xfrm>
            <a:off x="3046960" y="5091317"/>
            <a:ext cx="4095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F30FFCD5-E916-4B5B-8E08-E0A05FE3AA46}"/>
              </a:ext>
            </a:extLst>
          </p:cNvPr>
          <p:cNvSpPr/>
          <p:nvPr/>
        </p:nvSpPr>
        <p:spPr>
          <a:xfrm>
            <a:off x="6479898" y="1180476"/>
            <a:ext cx="2374084" cy="8751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Production agricole SIGNIFICATIVE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0D44675-C1B4-4E9E-9CBA-589F6914EB63}"/>
              </a:ext>
            </a:extLst>
          </p:cNvPr>
          <p:cNvSpPr/>
          <p:nvPr/>
        </p:nvSpPr>
        <p:spPr>
          <a:xfrm>
            <a:off x="7587729" y="2279502"/>
            <a:ext cx="2749681" cy="21069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Zone témoin obligatoire </a:t>
            </a:r>
            <a:r>
              <a:rPr lang="fr-FR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(au moins 5% de la surface de la parcelle agricole dans la limite d’un hectare)  </a:t>
            </a:r>
          </a:p>
          <a:p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Moyenne du rendement / ha est &gt;= à 90 % de la moyenne observé sur la zone témoin/ référentiel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22226C7-71E2-462E-9F65-16A1DD2C1B45}"/>
              </a:ext>
            </a:extLst>
          </p:cNvPr>
          <p:cNvSpPr/>
          <p:nvPr/>
        </p:nvSpPr>
        <p:spPr>
          <a:xfrm>
            <a:off x="7582388" y="4558776"/>
            <a:ext cx="3013462" cy="21069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Zone témoin non obligatoire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Maintien de minimum 90 % du taux de chargement (échelle de l’exploitation) 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Maintien de minimum 90% de la production de biomasse fourragère de la/des parcelles si pâturage 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E6D6B6FB-0CEB-4621-AE8D-E5AFC4E6A721}"/>
              </a:ext>
            </a:extLst>
          </p:cNvPr>
          <p:cNvSpPr/>
          <p:nvPr/>
        </p:nvSpPr>
        <p:spPr>
          <a:xfrm>
            <a:off x="6157451" y="2658828"/>
            <a:ext cx="1518989" cy="6745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Production</a:t>
            </a:r>
          </a:p>
          <a:p>
            <a:pPr algn="ctr"/>
            <a:r>
              <a:rPr lang="fr-FR" sz="1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végétale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ECD1BECA-3191-4A52-B1B6-7F26BFEF8496}"/>
              </a:ext>
            </a:extLst>
          </p:cNvPr>
          <p:cNvSpPr/>
          <p:nvPr/>
        </p:nvSpPr>
        <p:spPr>
          <a:xfrm>
            <a:off x="6208642" y="4836414"/>
            <a:ext cx="1518988" cy="67450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Production </a:t>
            </a:r>
          </a:p>
          <a:p>
            <a:pPr algn="ctr"/>
            <a:r>
              <a:rPr lang="fr-FR" sz="1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animale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7A98FBC-50D0-4299-A6E0-F3F05090C596}"/>
              </a:ext>
            </a:extLst>
          </p:cNvPr>
          <p:cNvSpPr/>
          <p:nvPr/>
        </p:nvSpPr>
        <p:spPr>
          <a:xfrm>
            <a:off x="10450406" y="1148363"/>
            <a:ext cx="1680433" cy="87519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REVENU </a:t>
            </a:r>
          </a:p>
          <a:p>
            <a:pPr algn="ctr"/>
            <a:r>
              <a:rPr lang="fr-FR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DURABLE</a:t>
            </a:r>
          </a:p>
        </p:txBody>
      </p: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EDC2CED6-D35A-45C4-B885-04C1FA191708}"/>
              </a:ext>
            </a:extLst>
          </p:cNvPr>
          <p:cNvCxnSpPr>
            <a:cxnSpLocks/>
          </p:cNvCxnSpPr>
          <p:nvPr/>
        </p:nvCxnSpPr>
        <p:spPr>
          <a:xfrm>
            <a:off x="11286052" y="2023559"/>
            <a:ext cx="4571" cy="269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F82F49EE-1952-47C5-AF02-6E929E43FFC2}"/>
              </a:ext>
            </a:extLst>
          </p:cNvPr>
          <p:cNvSpPr/>
          <p:nvPr/>
        </p:nvSpPr>
        <p:spPr>
          <a:xfrm>
            <a:off x="10450407" y="2299223"/>
            <a:ext cx="1680433" cy="15736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MAINTIEN </a:t>
            </a:r>
          </a:p>
          <a:p>
            <a:pPr algn="ctr"/>
            <a:r>
              <a:rPr lang="fr-FR" sz="1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EBE </a:t>
            </a:r>
          </a:p>
          <a:p>
            <a:pPr algn="ctr"/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(ou amélioration entre situation AVANT </a:t>
            </a: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 PENDANT</a:t>
            </a:r>
            <a:endParaRPr lang="fr-FR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E65DB335-B7AC-4CC4-BEE3-D9D2EBEF8B52}"/>
              </a:ext>
            </a:extLst>
          </p:cNvPr>
          <p:cNvCxnSpPr>
            <a:cxnSpLocks/>
          </p:cNvCxnSpPr>
          <p:nvPr/>
        </p:nvCxnSpPr>
        <p:spPr>
          <a:xfrm>
            <a:off x="7849464" y="2047735"/>
            <a:ext cx="0" cy="207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87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8CA2AE-406A-4D1D-8D9D-F953EBC3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627" y="6353845"/>
            <a:ext cx="6517547" cy="365125"/>
          </a:xfrm>
        </p:spPr>
        <p:txBody>
          <a:bodyPr/>
          <a:lstStyle/>
          <a:p>
            <a:r>
              <a:rPr lang="fr-FR" dirty="0"/>
              <a:t>Direction régionale de l'environnement, de l'aménagement et du logement Bourgogne Franche-Comté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DD9D5FD-3DC3-4C34-BB47-F1F4DF07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FCD-D056-42C7-A720-507B63FA06A4}" type="slidenum">
              <a:rPr lang="fr-FR" smtClean="0"/>
              <a:t>4</a:t>
            </a:fld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030294-791C-48C5-A06D-60BF28953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52" y="139031"/>
            <a:ext cx="1009459" cy="87519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5E579CE-888F-4FDE-9D12-AC5F2E3F09E7}"/>
              </a:ext>
            </a:extLst>
          </p:cNvPr>
          <p:cNvSpPr txBox="1"/>
          <p:nvPr/>
        </p:nvSpPr>
        <p:spPr>
          <a:xfrm>
            <a:off x="4068005" y="153976"/>
            <a:ext cx="396541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latin typeface="Marianne" panose="02000000000000000000" pitchFamily="50" charset="0"/>
              </a:rPr>
              <a:t>Agrivoltaïsme</a:t>
            </a:r>
            <a:endParaRPr lang="fr-FR" sz="2400" b="1" dirty="0">
              <a:latin typeface="Marianne" panose="02000000000000000000" pitchFamily="50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BCC021-0F0B-44B2-8B8E-281EC35755B0}"/>
              </a:ext>
            </a:extLst>
          </p:cNvPr>
          <p:cNvSpPr txBox="1"/>
          <p:nvPr/>
        </p:nvSpPr>
        <p:spPr>
          <a:xfrm>
            <a:off x="577978" y="797723"/>
            <a:ext cx="1094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Conditions à respecter pour les installations agrivoltaïques 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F01D8AA0-32F3-4E7A-BAF4-10DFD87A395E}"/>
              </a:ext>
            </a:extLst>
          </p:cNvPr>
          <p:cNvCxnSpPr>
            <a:cxnSpLocks/>
          </p:cNvCxnSpPr>
          <p:nvPr/>
        </p:nvCxnSpPr>
        <p:spPr>
          <a:xfrm>
            <a:off x="1895045" y="2623930"/>
            <a:ext cx="0" cy="870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14EEA17-5D46-4F4C-A876-4990D3492691}"/>
              </a:ext>
            </a:extLst>
          </p:cNvPr>
          <p:cNvSpPr/>
          <p:nvPr/>
        </p:nvSpPr>
        <p:spPr>
          <a:xfrm>
            <a:off x="411717" y="3494673"/>
            <a:ext cx="2966657" cy="23537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 moins 1 service apporté </a:t>
            </a:r>
          </a:p>
          <a:p>
            <a:pPr marL="285750" indent="-285750">
              <a:buFontTx/>
              <a:buChar char="-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 d’atteinte substantielle à 1 des services</a:t>
            </a:r>
          </a:p>
          <a:p>
            <a:pPr marL="285750" indent="-285750">
              <a:buFontTx/>
              <a:buChar char="-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 d’atteinte limitée à 2 des services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734919-7307-4F79-BE2C-F08F3CEE93C5}"/>
              </a:ext>
            </a:extLst>
          </p:cNvPr>
          <p:cNvSpPr/>
          <p:nvPr/>
        </p:nvSpPr>
        <p:spPr>
          <a:xfrm>
            <a:off x="708003" y="1731175"/>
            <a:ext cx="2374084" cy="8751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SERVICES 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E6D6B6FB-0CEB-4621-AE8D-E5AFC4E6A721}"/>
              </a:ext>
            </a:extLst>
          </p:cNvPr>
          <p:cNvSpPr/>
          <p:nvPr/>
        </p:nvSpPr>
        <p:spPr>
          <a:xfrm>
            <a:off x="4218243" y="1731175"/>
            <a:ext cx="2770854" cy="14093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Amélioration du potentiel agronomique 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15D531E5-78A6-4A6C-8CD4-3724858224FA}"/>
              </a:ext>
            </a:extLst>
          </p:cNvPr>
          <p:cNvSpPr/>
          <p:nvPr/>
        </p:nvSpPr>
        <p:spPr>
          <a:xfrm>
            <a:off x="7672221" y="1919268"/>
            <a:ext cx="2770854" cy="14093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Adaptation au changement climatique 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DA771769-0FE7-4421-B9CC-3B9870FD9063}"/>
              </a:ext>
            </a:extLst>
          </p:cNvPr>
          <p:cNvSpPr/>
          <p:nvPr/>
        </p:nvSpPr>
        <p:spPr>
          <a:xfrm>
            <a:off x="4463603" y="3987139"/>
            <a:ext cx="2770854" cy="14093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Protection contre les aléas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4FB2119-F58F-421F-BF5B-57278FDE4412}"/>
              </a:ext>
            </a:extLst>
          </p:cNvPr>
          <p:cNvSpPr/>
          <p:nvPr/>
        </p:nvSpPr>
        <p:spPr>
          <a:xfrm>
            <a:off x="7917326" y="4137809"/>
            <a:ext cx="2770854" cy="14093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Amélioration du bien être animal </a:t>
            </a:r>
          </a:p>
        </p:txBody>
      </p:sp>
    </p:spTree>
    <p:extLst>
      <p:ext uri="{BB962C8B-B14F-4D97-AF65-F5344CB8AC3E}">
        <p14:creationId xmlns:p14="http://schemas.microsoft.com/office/powerpoint/2010/main" val="337921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C0702D9-C5C4-41BE-B4CE-8A03FCC2EE97}"/>
              </a:ext>
            </a:extLst>
          </p:cNvPr>
          <p:cNvSpPr txBox="1"/>
          <p:nvPr/>
        </p:nvSpPr>
        <p:spPr>
          <a:xfrm>
            <a:off x="1405156" y="1356910"/>
            <a:ext cx="9202722" cy="14157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Mobilisation des chambres départementales d’agriculture pour </a:t>
            </a:r>
            <a:r>
              <a:rPr lang="fr-FR" sz="1400" b="1" dirty="0">
                <a:latin typeface="Marianne" panose="02000000000000000000" pitchFamily="50" charset="0"/>
              </a:rPr>
              <a:t>l’élaboration du document cadre</a:t>
            </a:r>
          </a:p>
          <a:p>
            <a:pPr algn="ctr"/>
            <a:endParaRPr lang="fr-FR" sz="1400" b="1" dirty="0">
              <a:latin typeface="Marianne" panose="02000000000000000000" pitchFamily="50" charset="0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fr-FR" sz="1400" b="1" dirty="0">
                <a:latin typeface="Marianne" panose="02000000000000000000" pitchFamily="50" charset="0"/>
              </a:rPr>
              <a:t>Définition des terres incultes, inexploitées : parcelles où peuvent s’implanter des projets au sol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fr-FR" sz="1400" b="1" dirty="0">
                <a:latin typeface="Marianne" panose="02000000000000000000" pitchFamily="50" charset="0"/>
              </a:rPr>
              <a:t>  </a:t>
            </a:r>
          </a:p>
          <a:p>
            <a:pPr algn="ctr"/>
            <a:r>
              <a:rPr lang="fr-FR" sz="1400" b="1" dirty="0">
                <a:latin typeface="Marianne" panose="02000000000000000000" pitchFamily="50" charset="0"/>
                <a:sym typeface="Wingdings" panose="05000000000000000000" pitchFamily="2" charset="2"/>
              </a:rPr>
              <a:t> </a:t>
            </a:r>
            <a:r>
              <a:rPr lang="fr-FR" sz="1400" b="1" dirty="0">
                <a:latin typeface="Marianne" panose="02000000000000000000" pitchFamily="50" charset="0"/>
              </a:rPr>
              <a:t>14 items du décret du 8 avril 2024 où peuvent s’implanter des projets PV au sol </a:t>
            </a:r>
          </a:p>
          <a:p>
            <a:pPr algn="ctr"/>
            <a:endParaRPr lang="fr-FR" sz="1600" dirty="0">
              <a:latin typeface="Marianne" panose="02000000000000000000" pitchFamily="50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6DFA1D-288B-476B-B9E6-A037DD86445F}"/>
              </a:ext>
            </a:extLst>
          </p:cNvPr>
          <p:cNvSpPr/>
          <p:nvPr/>
        </p:nvSpPr>
        <p:spPr>
          <a:xfrm>
            <a:off x="2978091" y="350440"/>
            <a:ext cx="605685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Marianne" panose="02000000000000000000" pitchFamily="50" charset="0"/>
              </a:rPr>
              <a:t>Photovoltaïque au sol sur surfaces NAF (incultes)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45967C-F0F8-4C9F-B337-7886AFEAF34C}"/>
              </a:ext>
            </a:extLst>
          </p:cNvPr>
          <p:cNvSpPr/>
          <p:nvPr/>
        </p:nvSpPr>
        <p:spPr>
          <a:xfrm>
            <a:off x="2493801" y="3030055"/>
            <a:ext cx="6829689" cy="6666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R</a:t>
            </a:r>
            <a:r>
              <a:rPr lang="fr-FR" sz="1400" i="0" u="none" strike="noStrike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éception par le préfet de département de la </a:t>
            </a:r>
          </a:p>
          <a:p>
            <a:pPr algn="ctr"/>
            <a:r>
              <a:rPr lang="fr-FR" sz="1400" b="1" i="0" u="none" strike="noStrike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proposition du document cadre par les chambres départementales d’agriculture</a:t>
            </a:r>
            <a:endParaRPr lang="fr-FR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2A772E-631F-456E-945D-ED2FABB7BB81}"/>
              </a:ext>
            </a:extLst>
          </p:cNvPr>
          <p:cNvSpPr/>
          <p:nvPr/>
        </p:nvSpPr>
        <p:spPr>
          <a:xfrm>
            <a:off x="4425890" y="5248731"/>
            <a:ext cx="2965509" cy="5117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Consultation du public</a:t>
            </a:r>
            <a:endParaRPr lang="fr-FR" sz="1400" b="1" i="0" u="none" strike="noStrike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arianne" panose="02000000000000000000" pitchFamily="50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2D1C44-3E69-4FBB-9BCC-76FF38EBFF33}"/>
              </a:ext>
            </a:extLst>
          </p:cNvPr>
          <p:cNvSpPr/>
          <p:nvPr/>
        </p:nvSpPr>
        <p:spPr>
          <a:xfrm>
            <a:off x="4182930" y="5990139"/>
            <a:ext cx="3647174" cy="6665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A</a:t>
            </a:r>
            <a:r>
              <a:rPr lang="fr-FR" sz="1400" b="1" i="0" u="none" strike="noStrike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rrêté préfectoral </a:t>
            </a:r>
            <a:endParaRPr lang="fr-FR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arianne" panose="02000000000000000000" pitchFamily="50" charset="0"/>
            </a:endParaRPr>
          </a:p>
          <a:p>
            <a:pPr algn="ctr"/>
            <a:r>
              <a:rPr lang="fr-FR" sz="1400" i="0" u="none" strike="noStrike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arrête le document cadre</a:t>
            </a:r>
            <a:endParaRPr lang="fr-FR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C2631768-EEF1-4CBE-80AC-37431FAC7EF3}"/>
              </a:ext>
            </a:extLst>
          </p:cNvPr>
          <p:cNvSpPr/>
          <p:nvPr/>
        </p:nvSpPr>
        <p:spPr>
          <a:xfrm>
            <a:off x="9706253" y="2068299"/>
            <a:ext cx="2432807" cy="1258465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 appartiendra au </a:t>
            </a:r>
            <a:r>
              <a:rPr lang="fr-FR" sz="14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pétionnaire</a:t>
            </a:r>
            <a:r>
              <a:rPr lang="fr-FR" sz="1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d’apporter les éléments de preuve que son projet se situe bien dans l’un des 14 items réglementaires</a:t>
            </a:r>
          </a:p>
        </p:txBody>
      </p:sp>
      <p:sp>
        <p:nvSpPr>
          <p:cNvPr id="15" name="Flèche : courbe vers la droite 14">
            <a:extLst>
              <a:ext uri="{FF2B5EF4-FFF2-40B4-BE49-F238E27FC236}">
                <a16:creationId xmlns:a16="http://schemas.microsoft.com/office/drawing/2014/main" id="{F0121EB8-5180-4EC4-A769-192EBB5998FC}"/>
              </a:ext>
            </a:extLst>
          </p:cNvPr>
          <p:cNvSpPr/>
          <p:nvPr/>
        </p:nvSpPr>
        <p:spPr>
          <a:xfrm rot="17525704">
            <a:off x="9242302" y="2525085"/>
            <a:ext cx="537086" cy="545285"/>
          </a:xfrm>
          <a:prstGeom prst="curved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329B63C4-635C-41F5-9F1B-4C0EC4F46275}"/>
              </a:ext>
            </a:extLst>
          </p:cNvPr>
          <p:cNvSpPr/>
          <p:nvPr/>
        </p:nvSpPr>
        <p:spPr>
          <a:xfrm>
            <a:off x="5721292" y="2772682"/>
            <a:ext cx="374708" cy="2292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499F4FD9-054A-4478-9AF6-36EAEC0CCCD0}"/>
              </a:ext>
            </a:extLst>
          </p:cNvPr>
          <p:cNvSpPr/>
          <p:nvPr/>
        </p:nvSpPr>
        <p:spPr>
          <a:xfrm>
            <a:off x="5759224" y="3694174"/>
            <a:ext cx="374708" cy="2599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D88870F2-0262-4276-89CA-94520EEF3F3D}"/>
              </a:ext>
            </a:extLst>
          </p:cNvPr>
          <p:cNvSpPr/>
          <p:nvPr/>
        </p:nvSpPr>
        <p:spPr>
          <a:xfrm>
            <a:off x="5759224" y="5019052"/>
            <a:ext cx="374708" cy="2292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Étoile : 4 branches 18">
            <a:extLst>
              <a:ext uri="{FF2B5EF4-FFF2-40B4-BE49-F238E27FC236}">
                <a16:creationId xmlns:a16="http://schemas.microsoft.com/office/drawing/2014/main" id="{1AC144E8-70E7-43EB-A714-3CADDB75BEEF}"/>
              </a:ext>
            </a:extLst>
          </p:cNvPr>
          <p:cNvSpPr/>
          <p:nvPr/>
        </p:nvSpPr>
        <p:spPr>
          <a:xfrm>
            <a:off x="2625753" y="4159316"/>
            <a:ext cx="545285" cy="511729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AF566C-C0B3-4C46-BB8C-31D8D31CB97B}"/>
              </a:ext>
            </a:extLst>
          </p:cNvPr>
          <p:cNvSpPr/>
          <p:nvPr/>
        </p:nvSpPr>
        <p:spPr>
          <a:xfrm>
            <a:off x="2888638" y="3952251"/>
            <a:ext cx="6115879" cy="10668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Consultation pour avis </a:t>
            </a:r>
            <a:endParaRPr lang="fr-FR" sz="1400" b="1" i="0" u="none" strike="noStrike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arianne" panose="02000000000000000000" pitchFamily="50" charset="0"/>
            </a:endParaRPr>
          </a:p>
          <a:p>
            <a:pPr algn="ctr"/>
            <a:r>
              <a:rPr lang="fr-FR" sz="1200" i="0" u="none" strike="noStrike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aux représentants des organisations professionnelles agricoles intéressées, aux représentants des professionnels des </a:t>
            </a:r>
            <a:r>
              <a:rPr lang="fr-FR" sz="1200" i="0" u="none" strike="noStrike" baseline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EnR</a:t>
            </a:r>
            <a:r>
              <a:rPr lang="fr-F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rianne" panose="02000000000000000000" pitchFamily="50" charset="0"/>
              </a:rPr>
              <a:t>, des collectivités concernées et à la CDPENAF</a:t>
            </a:r>
            <a:endParaRPr lang="fr-FR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593A15EF-7B5E-4E4C-BBCB-2410AFA1B6F6}"/>
              </a:ext>
            </a:extLst>
          </p:cNvPr>
          <p:cNvSpPr/>
          <p:nvPr/>
        </p:nvSpPr>
        <p:spPr>
          <a:xfrm>
            <a:off x="5759224" y="5760895"/>
            <a:ext cx="374708" cy="2292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45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8CC0022-E9E1-4095-A9C2-941240F6E9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26" r="1065" b="1484"/>
          <a:stretch/>
        </p:blipFill>
        <p:spPr>
          <a:xfrm>
            <a:off x="246453" y="369115"/>
            <a:ext cx="11699093" cy="566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8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1E099C1-9D5D-4EF5-88E5-1D3E9F0C0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3" y="150821"/>
            <a:ext cx="11663674" cy="639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81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4D38315-DA51-4289-AFDF-38309F630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371583"/>
              </p:ext>
            </p:extLst>
          </p:nvPr>
        </p:nvGraphicFramePr>
        <p:xfrm>
          <a:off x="299208" y="1473286"/>
          <a:ext cx="11571213" cy="53250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806538">
                  <a:extLst>
                    <a:ext uri="{9D8B030D-6E8A-4147-A177-3AD203B41FA5}">
                      <a16:colId xmlns:a16="http://schemas.microsoft.com/office/drawing/2014/main" val="4248562191"/>
                    </a:ext>
                  </a:extLst>
                </a:gridCol>
                <a:gridCol w="5764675">
                  <a:extLst>
                    <a:ext uri="{9D8B030D-6E8A-4147-A177-3AD203B41FA5}">
                      <a16:colId xmlns:a16="http://schemas.microsoft.com/office/drawing/2014/main" val="3341892326"/>
                    </a:ext>
                  </a:extLst>
                </a:gridCol>
              </a:tblGrid>
              <a:tr h="582017">
                <a:tc>
                  <a:txBody>
                    <a:bodyPr/>
                    <a:lstStyle/>
                    <a:p>
                      <a:pPr algn="ctr"/>
                      <a:r>
                        <a:rPr lang="fr-FR" sz="1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Projets agrivoltaïques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Projets photovoltaïques compatibles avec une activité agricole, pastorale ou forestière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652517"/>
                  </a:ext>
                </a:extLst>
              </a:tr>
              <a:tr h="1003415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b="1" dirty="0"/>
                        <a:t>Rapport initial lors de la mise en installation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sym typeface="Wingdings" panose="05000000000000000000" pitchFamily="2" charset="2"/>
                        </a:rPr>
                        <a:t> défini le besoin agricole identifié ainsi que le service direct + référence de production pour évaluer ensuite l’évolution des rendements et de la production</a:t>
                      </a:r>
                      <a:endParaRPr lang="fr-F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b="1" dirty="0"/>
                        <a:t>Rapport préalable à la mise en service de l’installation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400" dirty="0"/>
                        <a:t>atteste « a priori » que les modalités techniques de l’installation sont « PV compatibles 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889441"/>
                  </a:ext>
                </a:extLst>
              </a:tr>
              <a:tr h="967998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b="1" dirty="0"/>
                        <a:t>Rapport lors de la 6</a:t>
                      </a:r>
                      <a:r>
                        <a:rPr lang="fr-FR" sz="1400" b="1" baseline="30000" dirty="0"/>
                        <a:t>ème</a:t>
                      </a:r>
                      <a:r>
                        <a:rPr lang="fr-FR" sz="1400" b="1" dirty="0"/>
                        <a:t> année d’exploitation de l’installation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sym typeface="Wingdings" panose="05000000000000000000" pitchFamily="2" charset="2"/>
                        </a:rPr>
                        <a:t> partage des valeurs des moyennes des rendements annuels et du revenu pour conclure du caractère agrivoltaïque ou non de l’installation </a:t>
                      </a:r>
                      <a:endParaRPr lang="fr-F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b="1" dirty="0"/>
                        <a:t>Rapport établi lors de la 6</a:t>
                      </a:r>
                      <a:r>
                        <a:rPr lang="fr-FR" sz="1400" b="1" baseline="30000" dirty="0"/>
                        <a:t>ème</a:t>
                      </a:r>
                      <a:r>
                        <a:rPr lang="fr-FR" sz="1400" b="1" dirty="0"/>
                        <a:t> année d’exploitation de l’installation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400" dirty="0"/>
                        <a:t>atteste que l’installation est toujours « PV compatibles » + les fonctions écologiques du sol et potentiel agronomique ne sont durablement pas impactés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624929"/>
                  </a:ext>
                </a:extLst>
              </a:tr>
              <a:tr h="973310">
                <a:tc>
                  <a:txBody>
                    <a:bodyPr/>
                    <a:lstStyle/>
                    <a:p>
                      <a:r>
                        <a:rPr lang="fr-FR" sz="1400" dirty="0"/>
                        <a:t>A partir de la 6</a:t>
                      </a:r>
                      <a:r>
                        <a:rPr lang="fr-FR" sz="1400" baseline="30000" dirty="0"/>
                        <a:t>ème</a:t>
                      </a:r>
                      <a:r>
                        <a:rPr lang="fr-FR" sz="1400" dirty="0"/>
                        <a:t> année rapport :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dirty="0"/>
                        <a:t>tous les 5 ans pour technologies éprouvées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dirty="0"/>
                        <a:t>Tous les 3 ans hors technologies éprouvées si taux couverture &lt; 40%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dirty="0"/>
                        <a:t>Tous les ans hors technologies éprouvées si taux </a:t>
                      </a:r>
                      <a:r>
                        <a:rPr lang="fr-FR" sz="1400"/>
                        <a:t>couverture &gt;= </a:t>
                      </a:r>
                      <a:r>
                        <a:rPr lang="fr-FR" sz="1400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480890"/>
                  </a:ext>
                </a:extLst>
              </a:tr>
              <a:tr h="1100992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400" b="1" dirty="0"/>
                        <a:t>Manquement transmission des rapports 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dirty="0"/>
                        <a:t>amende, retrait partiel ou total de l’autorisation d’exploiter au sens du code de l’énergie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dirty="0"/>
                        <a:t>Mise en demeure de démanteler (garanties financières + dépassement à la charge du propriétaire du terrain)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1" dirty="0"/>
                        <a:t>Si conditions liées au caractère agrivoltaïque ne sont plus réunies 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400" dirty="0"/>
                        <a:t>prescription de démantèlement (garanties financières + dépassement à la charge du propriétaire du terrain)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400" b="1" dirty="0"/>
                        <a:t>Si condition de compatibilité ne sont plus réunies 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400" dirty="0"/>
                        <a:t>prescription de démantèlement (garanties financières + dépassement à la charge du propriétaire du terrain)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6985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1C5DFD9-7D2A-4FD2-83F2-FB3997C31FBF}"/>
              </a:ext>
            </a:extLst>
          </p:cNvPr>
          <p:cNvSpPr/>
          <p:nvPr/>
        </p:nvSpPr>
        <p:spPr>
          <a:xfrm>
            <a:off x="3145871" y="266550"/>
            <a:ext cx="605685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Marianne" panose="02000000000000000000" pitchFamily="50" charset="0"/>
              </a:rPr>
              <a:t>Contrôles et sanctions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7004618-9705-487E-90CB-64486233F5CC}"/>
              </a:ext>
            </a:extLst>
          </p:cNvPr>
          <p:cNvSpPr txBox="1"/>
          <p:nvPr/>
        </p:nvSpPr>
        <p:spPr>
          <a:xfrm>
            <a:off x="299208" y="808363"/>
            <a:ext cx="116886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600" b="1" i="0" u="none" strike="noStrike" baseline="0" dirty="0"/>
              <a:t>Les contrôles prendront la forme de remontées de rapports de suivi, réalisés par un organisme technique ou scientifique choisi par le producteur et ne pouvant prendre part au projet (ni à sa réalisation, ni à son exploitation, ni à son instruction)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738035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FD06530-3BCA-4FFD-8B21-70C7062ED7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0" r="472"/>
          <a:stretch/>
        </p:blipFill>
        <p:spPr>
          <a:xfrm>
            <a:off x="0" y="0"/>
            <a:ext cx="12192000" cy="686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2726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1045</Words>
  <Application>Microsoft Office PowerPoint</Application>
  <PresentationFormat>Grand écran</PresentationFormat>
  <Paragraphs>125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Marianne</vt:lpstr>
      <vt:lpstr>Marianne, monospace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DELAITRE Coralie</dc:creator>
  <cp:lastModifiedBy>DELAITRE Coralie</cp:lastModifiedBy>
  <cp:revision>23</cp:revision>
  <dcterms:created xsi:type="dcterms:W3CDTF">2025-01-29T13:47:42Z</dcterms:created>
  <dcterms:modified xsi:type="dcterms:W3CDTF">2025-03-21T13:28:00Z</dcterms:modified>
</cp:coreProperties>
</file>